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2" r:id="rId1"/>
  </p:sldMasterIdLst>
  <p:notesMasterIdLst>
    <p:notesMasterId r:id="rId62"/>
  </p:notesMasterIdLst>
  <p:handoutMasterIdLst>
    <p:handoutMasterId r:id="rId63"/>
  </p:handoutMasterIdLst>
  <p:sldIdLst>
    <p:sldId id="542" r:id="rId2"/>
    <p:sldId id="543" r:id="rId3"/>
    <p:sldId id="544" r:id="rId4"/>
    <p:sldId id="620" r:id="rId5"/>
    <p:sldId id="636" r:id="rId6"/>
    <p:sldId id="635" r:id="rId7"/>
    <p:sldId id="643" r:id="rId8"/>
    <p:sldId id="549" r:id="rId9"/>
    <p:sldId id="618" r:id="rId10"/>
    <p:sldId id="600" r:id="rId11"/>
    <p:sldId id="619" r:id="rId12"/>
    <p:sldId id="637" r:id="rId13"/>
    <p:sldId id="589" r:id="rId14"/>
    <p:sldId id="590" r:id="rId15"/>
    <p:sldId id="640" r:id="rId16"/>
    <p:sldId id="601" r:id="rId17"/>
    <p:sldId id="623" r:id="rId18"/>
    <p:sldId id="645" r:id="rId19"/>
    <p:sldId id="624" r:id="rId20"/>
    <p:sldId id="646" r:id="rId21"/>
    <p:sldId id="630" r:id="rId22"/>
    <p:sldId id="647" r:id="rId23"/>
    <p:sldId id="621" r:id="rId24"/>
    <p:sldId id="550" r:id="rId25"/>
    <p:sldId id="628" r:id="rId26"/>
    <p:sldId id="632" r:id="rId27"/>
    <p:sldId id="551" r:id="rId28"/>
    <p:sldId id="633" r:id="rId29"/>
    <p:sldId id="567" r:id="rId30"/>
    <p:sldId id="568" r:id="rId31"/>
    <p:sldId id="569" r:id="rId32"/>
    <p:sldId id="570" r:id="rId33"/>
    <p:sldId id="571" r:id="rId34"/>
    <p:sldId id="572" r:id="rId35"/>
    <p:sldId id="573" r:id="rId36"/>
    <p:sldId id="574" r:id="rId37"/>
    <p:sldId id="575" r:id="rId38"/>
    <p:sldId id="576" r:id="rId39"/>
    <p:sldId id="577" r:id="rId40"/>
    <p:sldId id="578" r:id="rId41"/>
    <p:sldId id="622" r:id="rId42"/>
    <p:sldId id="610" r:id="rId43"/>
    <p:sldId id="607" r:id="rId44"/>
    <p:sldId id="611" r:id="rId45"/>
    <p:sldId id="584" r:id="rId46"/>
    <p:sldId id="585" r:id="rId47"/>
    <p:sldId id="649" r:id="rId48"/>
    <p:sldId id="595" r:id="rId49"/>
    <p:sldId id="629" r:id="rId50"/>
    <p:sldId id="604" r:id="rId51"/>
    <p:sldId id="609" r:id="rId52"/>
    <p:sldId id="605" r:id="rId53"/>
    <p:sldId id="625" r:id="rId54"/>
    <p:sldId id="613" r:id="rId55"/>
    <p:sldId id="615" r:id="rId56"/>
    <p:sldId id="614" r:id="rId57"/>
    <p:sldId id="616" r:id="rId58"/>
    <p:sldId id="597" r:id="rId59"/>
    <p:sldId id="598" r:id="rId60"/>
    <p:sldId id="538" r:id="rId61"/>
  </p:sldIdLst>
  <p:sldSz cx="12193588" cy="6858000"/>
  <p:notesSz cx="6858000" cy="9144000"/>
  <p:defaultTextStyle>
    <a:defPPr>
      <a:defRPr lang="zh-CN"/>
    </a:defPPr>
    <a:lvl1pPr marL="0" algn="l" defTabSz="914218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1pPr>
    <a:lvl2pPr marL="457109" algn="l" defTabSz="914218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2pPr>
    <a:lvl3pPr marL="914218" algn="l" defTabSz="914218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3pPr>
    <a:lvl4pPr marL="1371326" algn="l" defTabSz="914218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4pPr>
    <a:lvl5pPr marL="1828434" algn="l" defTabSz="914218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5pPr>
    <a:lvl6pPr marL="2285542" algn="l" defTabSz="914218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6pPr>
    <a:lvl7pPr marL="2742652" algn="l" defTabSz="914218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7pPr>
    <a:lvl8pPr marL="3199760" algn="l" defTabSz="914218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8pPr>
    <a:lvl9pPr marL="3656869" algn="l" defTabSz="914218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起始节" id="{55510288-E33D-4029-8DC8-DF4E2E147C34}">
          <p14:sldIdLst>
            <p14:sldId id="542"/>
            <p14:sldId id="543"/>
            <p14:sldId id="544"/>
          </p14:sldIdLst>
        </p14:section>
        <p14:section name="引入案例" id="{A7C7CD90-7CDE-41D8-BA1B-F104E0B0DBB9}">
          <p14:sldIdLst>
            <p14:sldId id="620"/>
            <p14:sldId id="636"/>
            <p14:sldId id="635"/>
            <p14:sldId id="643"/>
            <p14:sldId id="549"/>
            <p14:sldId id="618"/>
            <p14:sldId id="600"/>
          </p14:sldIdLst>
        </p14:section>
        <p14:section name="常见的定位方法" id="{1662D554-A979-40C8-B793-91A7524F7D0A}">
          <p14:sldIdLst>
            <p14:sldId id="619"/>
            <p14:sldId id="637"/>
            <p14:sldId id="589"/>
            <p14:sldId id="590"/>
            <p14:sldId id="640"/>
            <p14:sldId id="601"/>
            <p14:sldId id="623"/>
            <p14:sldId id="645"/>
            <p14:sldId id="624"/>
            <p14:sldId id="646"/>
            <p14:sldId id="630"/>
            <p14:sldId id="647"/>
          </p14:sldIdLst>
        </p14:section>
        <p14:section name="品牌定位的新方法--四分法" id="{00D04FA2-0F45-4FDC-BE42-3E981AA068F1}">
          <p14:sldIdLst>
            <p14:sldId id="621"/>
            <p14:sldId id="550"/>
            <p14:sldId id="628"/>
            <p14:sldId id="632"/>
            <p14:sldId id="551"/>
            <p14:sldId id="633"/>
            <p14:sldId id="567"/>
            <p14:sldId id="568"/>
            <p14:sldId id="569"/>
            <p14:sldId id="570"/>
            <p14:sldId id="571"/>
            <p14:sldId id="572"/>
            <p14:sldId id="573"/>
            <p14:sldId id="574"/>
            <p14:sldId id="575"/>
            <p14:sldId id="576"/>
            <p14:sldId id="577"/>
            <p14:sldId id="578"/>
          </p14:sldIdLst>
        </p14:section>
        <p14:section name="“人格化”品牌如何拉近与用户距离" id="{3B11826F-1246-4B42-B321-4810351C6F29}">
          <p14:sldIdLst>
            <p14:sldId id="622"/>
            <p14:sldId id="610"/>
            <p14:sldId id="607"/>
            <p14:sldId id="611"/>
            <p14:sldId id="584"/>
            <p14:sldId id="585"/>
            <p14:sldId id="649"/>
            <p14:sldId id="595"/>
            <p14:sldId id="629"/>
            <p14:sldId id="604"/>
            <p14:sldId id="609"/>
            <p14:sldId id="605"/>
            <p14:sldId id="625"/>
            <p14:sldId id="613"/>
            <p14:sldId id="615"/>
            <p14:sldId id="614"/>
            <p14:sldId id="616"/>
          </p14:sldIdLst>
        </p14:section>
        <p14:section name="实战模型" id="{82E548DF-07AB-419D-91C8-57389DF40C18}">
          <p14:sldIdLst>
            <p14:sldId id="597"/>
            <p14:sldId id="598"/>
          </p14:sldIdLst>
        </p14:section>
        <p14:section name="结尾页" id="{4CDF0FC6-8F12-4E63-B976-BC6CE03C9292}">
          <p14:sldIdLst>
            <p14:sldId id="53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099" userDrawn="1">
          <p15:clr>
            <a:srgbClr val="A4A3A4"/>
          </p15:clr>
        </p15:guide>
        <p15:guide id="2" pos="384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Ellie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454A"/>
    <a:srgbClr val="595959"/>
    <a:srgbClr val="A6A6A6"/>
    <a:srgbClr val="D9D9D9"/>
    <a:srgbClr val="FFFFFF"/>
    <a:srgbClr val="E8314A"/>
    <a:srgbClr val="FF6824"/>
    <a:srgbClr val="E85F1F"/>
    <a:srgbClr val="E8795B"/>
    <a:srgbClr val="FF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68" autoAdjust="0"/>
    <p:restoredTop sz="50000" autoAdjust="0"/>
  </p:normalViewPr>
  <p:slideViewPr>
    <p:cSldViewPr snapToGrid="0" snapToObjects="1">
      <p:cViewPr varScale="1">
        <p:scale>
          <a:sx n="52" d="100"/>
          <a:sy n="52" d="100"/>
        </p:scale>
        <p:origin x="126" y="552"/>
      </p:cViewPr>
      <p:guideLst>
        <p:guide orient="horz" pos="2099"/>
        <p:guide pos="3841"/>
      </p:guideLst>
    </p:cSldViewPr>
  </p:slideViewPr>
  <p:outlineViewPr>
    <p:cViewPr>
      <p:scale>
        <a:sx n="33" d="100"/>
        <a:sy n="33" d="100"/>
      </p:scale>
      <p:origin x="0" y="375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-4504"/>
    </p:cViewPr>
  </p:sorterViewPr>
  <p:notesViewPr>
    <p:cSldViewPr snapToGrid="0" snapToObjects="1">
      <p:cViewPr varScale="1">
        <p:scale>
          <a:sx n="63" d="100"/>
          <a:sy n="63" d="100"/>
        </p:scale>
        <p:origin x="3768" y="20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handoutMaster" Target="handoutMasters/handoutMaster1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68F995-0D48-44E7-815C-9379E525418A}" type="datetimeFigureOut">
              <a:rPr lang="zh-CN" altLang="en-US" smtClean="0"/>
              <a:pPr/>
              <a:t>2018/3/20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DCA6BF-BB4A-4DF9-86C8-7E3333C4451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25004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8CDE81-F9D4-437D-B348-A62909690B29}" type="datetimeFigureOut">
              <a:rPr lang="zh-CN" altLang="en-US" smtClean="0"/>
              <a:pPr/>
              <a:t>2018/3/20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D508D2-B926-47B2-9D15-B85F0777278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3736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5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78" algn="l" defTabSz="121895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57" algn="l" defTabSz="121895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34" algn="l" defTabSz="121895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12" algn="l" defTabSz="121895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390" algn="l" defTabSz="121895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869" algn="l" defTabSz="121895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347" algn="l" defTabSz="121895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824" algn="l" defTabSz="121895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D508D2-B926-47B2-9D15-B85F07772782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10233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以前是没办法互动的，同时信息是单向传达，品牌营销中心说了算</a:t>
            </a:r>
            <a:endParaRPr lang="en-US" altLang="zh-CN" dirty="0" smtClean="0"/>
          </a:p>
          <a:p>
            <a:r>
              <a:rPr lang="zh-CN" altLang="en-US" dirty="0" smtClean="0"/>
              <a:t>现在是互动的，以用户为中心，现在是用户需求说了算</a:t>
            </a:r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D508D2-B926-47B2-9D15-B85F07772782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35347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baseline="0" dirty="0" smtClean="0"/>
              <a:t> </a:t>
            </a:r>
            <a:r>
              <a:rPr kumimoji="1" lang="zh-CN" altLang="en-US" baseline="0" dirty="0" smtClean="0"/>
              <a:t>奥迪 </a:t>
            </a:r>
            <a:r>
              <a:rPr kumimoji="1" lang="en-US" altLang="zh-CN" baseline="0" dirty="0" err="1" smtClean="0"/>
              <a:t>tt</a:t>
            </a:r>
            <a:r>
              <a:rPr kumimoji="1" lang="en-US" altLang="zh-CN" baseline="0" dirty="0" smtClean="0"/>
              <a:t> </a:t>
            </a:r>
            <a:r>
              <a:rPr kumimoji="1" lang="zh-CN" altLang="en-US" baseline="0" dirty="0" smtClean="0"/>
              <a:t>！！！！</a:t>
            </a:r>
            <a:r>
              <a:rPr kumimoji="1" lang="en-US" altLang="zh-CN" baseline="0" dirty="0" smtClean="0"/>
              <a:t> 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D508D2-B926-47B2-9D15-B85F07772782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80943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D508D2-B926-47B2-9D15-B85F07772782}" type="slidenum">
              <a:rPr lang="zh-CN" altLang="en-US" smtClean="0"/>
              <a:pPr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26432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图片内容由左到右依次是：王牌特工上映；</a:t>
            </a:r>
            <a:r>
              <a:rPr lang="en-US" altLang="zh-CN" dirty="0" smtClean="0"/>
              <a:t>iPhone</a:t>
            </a:r>
            <a:r>
              <a:rPr lang="en-US" altLang="zh-CN" baseline="0" dirty="0" smtClean="0"/>
              <a:t> X</a:t>
            </a:r>
            <a:r>
              <a:rPr lang="zh-CN" altLang="en-US" baseline="0" dirty="0" smtClean="0"/>
              <a:t>发行；国际左撇子日；饿了么收购百度外卖；余文乐结婚；中元节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D508D2-B926-47B2-9D15-B85F07772782}" type="slidenum">
              <a:rPr lang="zh-CN" altLang="en-US" smtClean="0"/>
              <a:pPr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40141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200" y="1122364"/>
            <a:ext cx="9145191" cy="2387600"/>
          </a:xfrm>
          <a:prstGeom prst="rect">
            <a:avLst/>
          </a:prstGeom>
        </p:spPr>
        <p:txBody>
          <a:bodyPr lIns="91431" tIns="45715" rIns="91431" bIns="45715"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200" y="3602039"/>
            <a:ext cx="9145191" cy="1655762"/>
          </a:xfrm>
          <a:prstGeom prst="rect">
            <a:avLst/>
          </a:prstGeom>
        </p:spPr>
        <p:txBody>
          <a:bodyPr lIns="91431" tIns="45715" rIns="91431" bIns="45715"/>
          <a:lstStyle>
            <a:lvl1pPr marL="0" indent="0" algn="ctr">
              <a:buNone/>
              <a:defRPr sz="2400"/>
            </a:lvl1pPr>
            <a:lvl2pPr marL="457154" indent="0" algn="ctr">
              <a:buNone/>
              <a:defRPr sz="2000"/>
            </a:lvl2pPr>
            <a:lvl3pPr marL="914309" indent="0" algn="ctr">
              <a:buNone/>
              <a:defRPr sz="1900"/>
            </a:lvl3pPr>
            <a:lvl4pPr marL="1371463" indent="0" algn="ctr">
              <a:buNone/>
              <a:defRPr sz="1600"/>
            </a:lvl4pPr>
            <a:lvl5pPr marL="1828617" indent="0" algn="ctr">
              <a:buNone/>
              <a:defRPr sz="1600"/>
            </a:lvl5pPr>
            <a:lvl6pPr marL="2285771" indent="0" algn="ctr">
              <a:buNone/>
              <a:defRPr sz="1600"/>
            </a:lvl6pPr>
            <a:lvl7pPr marL="2742926" indent="0" algn="ctr">
              <a:buNone/>
              <a:defRPr sz="1600"/>
            </a:lvl7pPr>
            <a:lvl8pPr marL="3200080" indent="0" algn="ctr">
              <a:buNone/>
              <a:defRPr sz="1600"/>
            </a:lvl8pPr>
            <a:lvl9pPr marL="3657234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309" y="6356352"/>
            <a:ext cx="2743557" cy="365125"/>
          </a:xfrm>
          <a:prstGeom prst="rect">
            <a:avLst/>
          </a:prstGeom>
        </p:spPr>
        <p:txBody>
          <a:bodyPr lIns="91431" tIns="45715" rIns="91431" bIns="45715"/>
          <a:lstStyle/>
          <a:p>
            <a:fld id="{C764DE79-268F-4C1A-8933-263129D2AF90}" type="datetimeFigureOut">
              <a:rPr lang="en-US" dirty="0"/>
              <a:t>3/20/2018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9126" y="6356352"/>
            <a:ext cx="4115336" cy="365125"/>
          </a:xfrm>
          <a:prstGeom prst="rect">
            <a:avLst/>
          </a:prstGeom>
        </p:spPr>
        <p:txBody>
          <a:bodyPr lIns="91431" tIns="45715" rIns="91431" bIns="45715"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1723" y="6356352"/>
            <a:ext cx="2743557" cy="365125"/>
          </a:xfrm>
          <a:prstGeom prst="rect">
            <a:avLst/>
          </a:prstGeom>
        </p:spPr>
        <p:txBody>
          <a:bodyPr lIns="91431" tIns="45715" rIns="91431" bIns="45715"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92829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898" y="457201"/>
            <a:ext cx="3932750" cy="1600201"/>
          </a:xfrm>
          <a:prstGeom prst="rect">
            <a:avLst/>
          </a:prstGeom>
        </p:spPr>
        <p:txBody>
          <a:bodyPr lIns="91431" tIns="45715" rIns="91431" bIns="45715"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863" y="987428"/>
            <a:ext cx="6173004" cy="4873625"/>
          </a:xfrm>
          <a:prstGeom prst="rect">
            <a:avLst/>
          </a:prstGeom>
        </p:spPr>
        <p:txBody>
          <a:bodyPr lIns="91431" tIns="45715" rIns="91431" bIns="45715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898" y="2057399"/>
            <a:ext cx="3932750" cy="3811589"/>
          </a:xfrm>
          <a:prstGeom prst="rect">
            <a:avLst/>
          </a:prstGeom>
        </p:spPr>
        <p:txBody>
          <a:bodyPr lIns="91431" tIns="45715" rIns="91431" bIns="45715"/>
          <a:lstStyle>
            <a:lvl1pPr marL="0" indent="0">
              <a:buNone/>
              <a:defRPr sz="1600"/>
            </a:lvl1pPr>
            <a:lvl2pPr marL="457154" indent="0">
              <a:buNone/>
              <a:defRPr sz="1500"/>
            </a:lvl2pPr>
            <a:lvl3pPr marL="914309" indent="0">
              <a:buNone/>
              <a:defRPr sz="1200"/>
            </a:lvl3pPr>
            <a:lvl4pPr marL="1371463" indent="0">
              <a:buNone/>
              <a:defRPr sz="1100"/>
            </a:lvl4pPr>
            <a:lvl5pPr marL="1828617" indent="0">
              <a:buNone/>
              <a:defRPr sz="1100"/>
            </a:lvl5pPr>
            <a:lvl6pPr marL="2285771" indent="0">
              <a:buNone/>
              <a:defRPr sz="1100"/>
            </a:lvl6pPr>
            <a:lvl7pPr marL="2742926" indent="0">
              <a:buNone/>
              <a:defRPr sz="1100"/>
            </a:lvl7pPr>
            <a:lvl8pPr marL="3200080" indent="0">
              <a:buNone/>
              <a:defRPr sz="1100"/>
            </a:lvl8pPr>
            <a:lvl9pPr marL="3657234" indent="0">
              <a:buNone/>
              <a:defRPr sz="11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309" y="6356352"/>
            <a:ext cx="2743557" cy="365125"/>
          </a:xfrm>
          <a:prstGeom prst="rect">
            <a:avLst/>
          </a:prstGeom>
        </p:spPr>
        <p:txBody>
          <a:bodyPr lIns="91431" tIns="45715" rIns="91431" bIns="45715"/>
          <a:lstStyle/>
          <a:p>
            <a:fld id="{46DCE68A-2FF2-484D-9CFE-F9AFCE7718BC}" type="datetimeFigureOut">
              <a:rPr kumimoji="1" lang="zh-CN" altLang="en-US" smtClean="0"/>
              <a:pPr/>
              <a:t>2018/3/20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9126" y="6356352"/>
            <a:ext cx="4115336" cy="365125"/>
          </a:xfrm>
          <a:prstGeom prst="rect">
            <a:avLst/>
          </a:prstGeom>
        </p:spPr>
        <p:txBody>
          <a:bodyPr lIns="91431" tIns="45715" rIns="91431" bIns="45715"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1723" y="6356352"/>
            <a:ext cx="2743557" cy="365125"/>
          </a:xfrm>
          <a:prstGeom prst="rect">
            <a:avLst/>
          </a:prstGeom>
        </p:spPr>
        <p:txBody>
          <a:bodyPr lIns="91431" tIns="45715" rIns="91431" bIns="45715"/>
          <a:lstStyle/>
          <a:p>
            <a:fld id="{CFB14169-22F4-CC44-9740-26083596810A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30080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898" y="457201"/>
            <a:ext cx="3932750" cy="1600201"/>
          </a:xfrm>
          <a:prstGeom prst="rect">
            <a:avLst/>
          </a:prstGeom>
        </p:spPr>
        <p:txBody>
          <a:bodyPr lIns="91431" tIns="45715" rIns="91431" bIns="45715"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863" y="987428"/>
            <a:ext cx="6173004" cy="4873625"/>
          </a:xfrm>
          <a:prstGeom prst="rect">
            <a:avLst/>
          </a:prstGeom>
        </p:spPr>
        <p:txBody>
          <a:bodyPr lIns="91431" tIns="45715" rIns="91431" bIns="45715" anchor="t"/>
          <a:lstStyle>
            <a:lvl1pPr marL="0" indent="0">
              <a:buNone/>
              <a:defRPr sz="3200"/>
            </a:lvl1pPr>
            <a:lvl2pPr marL="457154" indent="0">
              <a:buNone/>
              <a:defRPr sz="2800"/>
            </a:lvl2pPr>
            <a:lvl3pPr marL="914309" indent="0">
              <a:buNone/>
              <a:defRPr sz="2400"/>
            </a:lvl3pPr>
            <a:lvl4pPr marL="1371463" indent="0">
              <a:buNone/>
              <a:defRPr sz="2000"/>
            </a:lvl4pPr>
            <a:lvl5pPr marL="1828617" indent="0">
              <a:buNone/>
              <a:defRPr sz="2000"/>
            </a:lvl5pPr>
            <a:lvl6pPr marL="2285771" indent="0">
              <a:buNone/>
              <a:defRPr sz="2000"/>
            </a:lvl6pPr>
            <a:lvl7pPr marL="2742926" indent="0">
              <a:buNone/>
              <a:defRPr sz="2000"/>
            </a:lvl7pPr>
            <a:lvl8pPr marL="3200080" indent="0">
              <a:buNone/>
              <a:defRPr sz="2000"/>
            </a:lvl8pPr>
            <a:lvl9pPr marL="3657234" indent="0">
              <a:buNone/>
              <a:defRPr sz="2000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898" y="2057399"/>
            <a:ext cx="3932750" cy="3811589"/>
          </a:xfrm>
          <a:prstGeom prst="rect">
            <a:avLst/>
          </a:prstGeom>
        </p:spPr>
        <p:txBody>
          <a:bodyPr lIns="91431" tIns="45715" rIns="91431" bIns="45715"/>
          <a:lstStyle>
            <a:lvl1pPr marL="0" indent="0">
              <a:buNone/>
              <a:defRPr sz="1600"/>
            </a:lvl1pPr>
            <a:lvl2pPr marL="457154" indent="0">
              <a:buNone/>
              <a:defRPr sz="1500"/>
            </a:lvl2pPr>
            <a:lvl3pPr marL="914309" indent="0">
              <a:buNone/>
              <a:defRPr sz="1200"/>
            </a:lvl3pPr>
            <a:lvl4pPr marL="1371463" indent="0">
              <a:buNone/>
              <a:defRPr sz="1100"/>
            </a:lvl4pPr>
            <a:lvl5pPr marL="1828617" indent="0">
              <a:buNone/>
              <a:defRPr sz="1100"/>
            </a:lvl5pPr>
            <a:lvl6pPr marL="2285771" indent="0">
              <a:buNone/>
              <a:defRPr sz="1100"/>
            </a:lvl6pPr>
            <a:lvl7pPr marL="2742926" indent="0">
              <a:buNone/>
              <a:defRPr sz="1100"/>
            </a:lvl7pPr>
            <a:lvl8pPr marL="3200080" indent="0">
              <a:buNone/>
              <a:defRPr sz="1100"/>
            </a:lvl8pPr>
            <a:lvl9pPr marL="3657234" indent="0">
              <a:buNone/>
              <a:defRPr sz="11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309" y="6356352"/>
            <a:ext cx="2743557" cy="365125"/>
          </a:xfrm>
          <a:prstGeom prst="rect">
            <a:avLst/>
          </a:prstGeom>
        </p:spPr>
        <p:txBody>
          <a:bodyPr lIns="91431" tIns="45715" rIns="91431" bIns="45715"/>
          <a:lstStyle/>
          <a:p>
            <a:fld id="{46DCE68A-2FF2-484D-9CFE-F9AFCE7718BC}" type="datetimeFigureOut">
              <a:rPr kumimoji="1" lang="zh-CN" altLang="en-US" smtClean="0"/>
              <a:pPr/>
              <a:t>2018/3/20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9126" y="6356352"/>
            <a:ext cx="4115336" cy="365125"/>
          </a:xfrm>
          <a:prstGeom prst="rect">
            <a:avLst/>
          </a:prstGeom>
        </p:spPr>
        <p:txBody>
          <a:bodyPr lIns="91431" tIns="45715" rIns="91431" bIns="45715"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1723" y="6356352"/>
            <a:ext cx="2743557" cy="365125"/>
          </a:xfrm>
          <a:prstGeom prst="rect">
            <a:avLst/>
          </a:prstGeom>
        </p:spPr>
        <p:txBody>
          <a:bodyPr lIns="91431" tIns="45715" rIns="91431" bIns="45715"/>
          <a:lstStyle/>
          <a:p>
            <a:fld id="{CFB14169-22F4-CC44-9740-26083596810A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388112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309" y="365128"/>
            <a:ext cx="10516970" cy="1325563"/>
          </a:xfrm>
          <a:prstGeom prst="rect">
            <a:avLst/>
          </a:prstGeom>
        </p:spPr>
        <p:txBody>
          <a:bodyPr lIns="91431" tIns="45715" rIns="91431" bIns="45715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309" y="1825626"/>
            <a:ext cx="10516970" cy="4351338"/>
          </a:xfrm>
          <a:prstGeom prst="rect">
            <a:avLst/>
          </a:prstGeom>
        </p:spPr>
        <p:txBody>
          <a:bodyPr vert="eaVert" lIns="91431" tIns="45715" rIns="91431" bIns="45715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309" y="6356352"/>
            <a:ext cx="2743557" cy="365125"/>
          </a:xfrm>
          <a:prstGeom prst="rect">
            <a:avLst/>
          </a:prstGeom>
        </p:spPr>
        <p:txBody>
          <a:bodyPr lIns="91431" tIns="45715" rIns="91431" bIns="45715"/>
          <a:lstStyle/>
          <a:p>
            <a:fld id="{46DCE68A-2FF2-484D-9CFE-F9AFCE7718BC}" type="datetimeFigureOut">
              <a:rPr kumimoji="1" lang="zh-CN" altLang="en-US" smtClean="0"/>
              <a:pPr/>
              <a:t>2018/3/20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9126" y="6356352"/>
            <a:ext cx="4115336" cy="365125"/>
          </a:xfrm>
          <a:prstGeom prst="rect">
            <a:avLst/>
          </a:prstGeom>
        </p:spPr>
        <p:txBody>
          <a:bodyPr lIns="91431" tIns="45715" rIns="91431" bIns="45715"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1723" y="6356352"/>
            <a:ext cx="2743557" cy="365125"/>
          </a:xfrm>
          <a:prstGeom prst="rect">
            <a:avLst/>
          </a:prstGeom>
        </p:spPr>
        <p:txBody>
          <a:bodyPr lIns="91431" tIns="45715" rIns="91431" bIns="45715"/>
          <a:lstStyle/>
          <a:p>
            <a:fld id="{CFB14169-22F4-CC44-9740-26083596810A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548322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6037" y="365124"/>
            <a:ext cx="2629242" cy="5811838"/>
          </a:xfrm>
          <a:prstGeom prst="rect">
            <a:avLst/>
          </a:prstGeom>
        </p:spPr>
        <p:txBody>
          <a:bodyPr vert="eaVert" lIns="91431" tIns="45715" rIns="91431" bIns="45715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310" y="365124"/>
            <a:ext cx="7735307" cy="5811838"/>
          </a:xfrm>
          <a:prstGeom prst="rect">
            <a:avLst/>
          </a:prstGeom>
        </p:spPr>
        <p:txBody>
          <a:bodyPr vert="eaVert" lIns="91431" tIns="45715" rIns="91431" bIns="45715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309" y="6356352"/>
            <a:ext cx="2743557" cy="365125"/>
          </a:xfrm>
          <a:prstGeom prst="rect">
            <a:avLst/>
          </a:prstGeom>
        </p:spPr>
        <p:txBody>
          <a:bodyPr lIns="91431" tIns="45715" rIns="91431" bIns="45715"/>
          <a:lstStyle/>
          <a:p>
            <a:fld id="{46DCE68A-2FF2-484D-9CFE-F9AFCE7718BC}" type="datetimeFigureOut">
              <a:rPr kumimoji="1" lang="zh-CN" altLang="en-US" smtClean="0"/>
              <a:pPr/>
              <a:t>2018/3/20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9126" y="6356352"/>
            <a:ext cx="4115336" cy="365125"/>
          </a:xfrm>
          <a:prstGeom prst="rect">
            <a:avLst/>
          </a:prstGeom>
        </p:spPr>
        <p:txBody>
          <a:bodyPr lIns="91431" tIns="45715" rIns="91431" bIns="45715"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1723" y="6356352"/>
            <a:ext cx="2743557" cy="365125"/>
          </a:xfrm>
          <a:prstGeom prst="rect">
            <a:avLst/>
          </a:prstGeom>
        </p:spPr>
        <p:txBody>
          <a:bodyPr lIns="91431" tIns="45715" rIns="91431" bIns="45715"/>
          <a:lstStyle/>
          <a:p>
            <a:fld id="{CFB14169-22F4-CC44-9740-26083596810A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587462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>
          <a:xfrm>
            <a:off x="609679" y="6356351"/>
            <a:ext cx="2845171" cy="366183"/>
          </a:xfrm>
          <a:prstGeom prst="rect">
            <a:avLst/>
          </a:prstGeom>
        </p:spPr>
        <p:txBody>
          <a:bodyPr lIns="91430" tIns="45714" rIns="91430" bIns="45714"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6144" y="6356351"/>
            <a:ext cx="3861303" cy="366183"/>
          </a:xfrm>
          <a:prstGeom prst="rect">
            <a:avLst/>
          </a:prstGeom>
        </p:spPr>
        <p:txBody>
          <a:bodyPr lIns="91430" tIns="45714" rIns="91430" bIns="45714"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8738" y="6356351"/>
            <a:ext cx="2845171" cy="366183"/>
          </a:xfrm>
          <a:prstGeom prst="rect">
            <a:avLst/>
          </a:prstGeom>
        </p:spPr>
        <p:txBody>
          <a:bodyPr lIns="91430" tIns="45714" rIns="91430" bIns="45714"/>
          <a:lstStyle>
            <a:lvl1pPr>
              <a:defRPr/>
            </a:lvl1pPr>
          </a:lstStyle>
          <a:p>
            <a:pPr>
              <a:defRPr/>
            </a:pPr>
            <a:fld id="{C68D73D6-A2E8-1841-9E0A-1A23291B089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067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225693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646356" y="939959"/>
            <a:ext cx="5736022" cy="370451"/>
          </a:xfrm>
          <a:prstGeom prst="rect">
            <a:avLst/>
          </a:prstGeom>
          <a:noFill/>
          <a:ln>
            <a:noFill/>
          </a:ln>
        </p:spPr>
        <p:txBody>
          <a:bodyPr wrap="none" lIns="46259" tIns="46259" rIns="46259" bIns="46259" anchor="ctr">
            <a:spAutoFit/>
          </a:bodyPr>
          <a:lstStyle>
            <a:lvl1pPr defTabSz="1218662">
              <a:buFont typeface="Arial" charset="0"/>
              <a:defRPr/>
            </a:lvl1pPr>
          </a:lstStyle>
          <a:p>
            <a:pPr defTabSz="914088">
              <a:buFont typeface="Arial" charset="0"/>
            </a:pPr>
            <a:r>
              <a:rPr lang="zh-CN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  <a:cs typeface="Helvetica Light" charset="0"/>
              </a:rPr>
              <a:t>品牌定位主要解决受众对组织”模糊认知”的问题</a:t>
            </a:r>
          </a:p>
        </p:txBody>
      </p:sp>
    </p:spTree>
    <p:extLst>
      <p:ext uri="{BB962C8B-B14F-4D97-AF65-F5344CB8AC3E}">
        <p14:creationId xmlns:p14="http://schemas.microsoft.com/office/powerpoint/2010/main" val="40685604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299549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309" y="1825626"/>
            <a:ext cx="10516970" cy="4351338"/>
          </a:xfrm>
          <a:prstGeom prst="rect">
            <a:avLst/>
          </a:prstGeom>
        </p:spPr>
        <p:txBody>
          <a:bodyPr lIns="91431" tIns="45715" rIns="91431" bIns="45715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309" y="6356352"/>
            <a:ext cx="2743557" cy="365125"/>
          </a:xfrm>
          <a:prstGeom prst="rect">
            <a:avLst/>
          </a:prstGeom>
        </p:spPr>
        <p:txBody>
          <a:bodyPr lIns="91431" tIns="45715" rIns="91431" bIns="45715"/>
          <a:lstStyle/>
          <a:p>
            <a:fld id="{46DCE68A-2FF2-484D-9CFE-F9AFCE7718BC}" type="datetimeFigureOut">
              <a:rPr kumimoji="1" lang="zh-CN" altLang="en-US" smtClean="0"/>
              <a:pPr/>
              <a:t>2018/3/20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9126" y="6356352"/>
            <a:ext cx="4115336" cy="365125"/>
          </a:xfrm>
          <a:prstGeom prst="rect">
            <a:avLst/>
          </a:prstGeom>
        </p:spPr>
        <p:txBody>
          <a:bodyPr lIns="91431" tIns="45715" rIns="91431" bIns="45715"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1723" y="6356352"/>
            <a:ext cx="2743557" cy="365125"/>
          </a:xfrm>
          <a:prstGeom prst="rect">
            <a:avLst/>
          </a:prstGeom>
        </p:spPr>
        <p:txBody>
          <a:bodyPr lIns="91431" tIns="45715" rIns="91431" bIns="45715"/>
          <a:lstStyle/>
          <a:p>
            <a:fld id="{CFB14169-22F4-CC44-9740-26083596810A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46357" y="939959"/>
            <a:ext cx="3469376" cy="370451"/>
          </a:xfrm>
          <a:prstGeom prst="rect">
            <a:avLst/>
          </a:prstGeom>
          <a:noFill/>
          <a:ln>
            <a:noFill/>
          </a:ln>
        </p:spPr>
        <p:txBody>
          <a:bodyPr wrap="none" lIns="46270" tIns="46270" rIns="46270" bIns="46270" anchor="ctr">
            <a:spAutoFit/>
          </a:bodyPr>
          <a:lstStyle>
            <a:lvl1pPr defTabSz="1218957">
              <a:buFont typeface="Arial" charset="0"/>
              <a:defRPr/>
            </a:lvl1pPr>
          </a:lstStyle>
          <a:p>
            <a:pPr defTabSz="914309">
              <a:buFont typeface="Arial" charset="0"/>
            </a:pPr>
            <a:r>
              <a:rPr lang="zh-CN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cs typeface="Helvetica Light" charset="0"/>
              </a:rPr>
              <a:t>成功的背后</a:t>
            </a:r>
            <a:r>
              <a:rPr lang="en-US" altLang="zh-CN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cs typeface="Helvetica Light" charset="0"/>
              </a:rPr>
              <a:t>——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cs typeface="Helvetica Light" charset="0"/>
              </a:rPr>
              <a:t>形散而神不散</a:t>
            </a:r>
          </a:p>
        </p:txBody>
      </p:sp>
    </p:spTree>
    <p:extLst>
      <p:ext uri="{BB962C8B-B14F-4D97-AF65-F5344CB8AC3E}">
        <p14:creationId xmlns:p14="http://schemas.microsoft.com/office/powerpoint/2010/main" val="21266576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646356" y="939959"/>
            <a:ext cx="5736022" cy="370451"/>
          </a:xfrm>
          <a:prstGeom prst="rect">
            <a:avLst/>
          </a:prstGeom>
          <a:noFill/>
          <a:ln>
            <a:noFill/>
          </a:ln>
        </p:spPr>
        <p:txBody>
          <a:bodyPr wrap="none" lIns="46259" tIns="46259" rIns="46259" bIns="46259" anchor="ctr">
            <a:spAutoFit/>
          </a:bodyPr>
          <a:lstStyle>
            <a:lvl1pPr defTabSz="1218662">
              <a:buFont typeface="Arial" charset="0"/>
              <a:defRPr/>
            </a:lvl1pPr>
          </a:lstStyle>
          <a:p>
            <a:pPr defTabSz="914088">
              <a:buFont typeface="Arial" charset="0"/>
            </a:pPr>
            <a:r>
              <a:rPr lang="zh-CN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  <a:cs typeface="Helvetica Light" charset="0"/>
              </a:rPr>
              <a:t>品牌定位主要解决受众对组织”模糊认知”的问题</a:t>
            </a:r>
          </a:p>
        </p:txBody>
      </p:sp>
    </p:spTree>
    <p:extLst>
      <p:ext uri="{BB962C8B-B14F-4D97-AF65-F5344CB8AC3E}">
        <p14:creationId xmlns:p14="http://schemas.microsoft.com/office/powerpoint/2010/main" val="41579160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958" y="1709741"/>
            <a:ext cx="10516970" cy="2852737"/>
          </a:xfrm>
          <a:prstGeom prst="rect">
            <a:avLst/>
          </a:prstGeom>
        </p:spPr>
        <p:txBody>
          <a:bodyPr lIns="91431" tIns="45715" rIns="91431" bIns="45715"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958" y="4589464"/>
            <a:ext cx="10516970" cy="1500188"/>
          </a:xfrm>
          <a:prstGeom prst="rect">
            <a:avLst/>
          </a:prstGeom>
        </p:spPr>
        <p:txBody>
          <a:bodyPr lIns="91431" tIns="45715" rIns="91431" bIns="45715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54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09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3pPr>
            <a:lvl4pPr marL="137146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61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77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29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08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23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75717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>
            <a:spLocks/>
          </p:cNvSpPr>
          <p:nvPr userDrawn="1"/>
        </p:nvSpPr>
        <p:spPr>
          <a:xfrm>
            <a:off x="3159658" y="2987139"/>
            <a:ext cx="5945710" cy="6093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wrap="square" lIns="60955" tIns="45715" rIns="60955" bIns="45715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914218"/>
            <a:r>
              <a:rPr lang="zh-CN" altLang="en-US" sz="37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老</a:t>
            </a:r>
            <a:r>
              <a:rPr lang="zh-CN" altLang="zh-CN" sz="37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品牌</a:t>
            </a:r>
            <a:r>
              <a:rPr lang="zh-CN" altLang="en-US" sz="37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为何能成功</a:t>
            </a:r>
            <a:r>
              <a:rPr lang="zh-CN" altLang="zh-CN" sz="37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逆袭</a:t>
            </a:r>
            <a:r>
              <a:rPr lang="zh-CN" altLang="en-US" sz="37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？</a:t>
            </a:r>
            <a:endParaRPr lang="zh-CN" altLang="en-US" sz="3700" b="1" dirty="0">
              <a:solidFill>
                <a:schemeClr val="tx1">
                  <a:lumMod val="75000"/>
                  <a:lumOff val="25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160004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309" y="365128"/>
            <a:ext cx="10516970" cy="1325563"/>
          </a:xfrm>
          <a:prstGeom prst="rect">
            <a:avLst/>
          </a:prstGeom>
        </p:spPr>
        <p:txBody>
          <a:bodyPr lIns="91431" tIns="45715" rIns="91431" bIns="45715"/>
          <a:lstStyle>
            <a:lvl1pPr>
              <a:defRPr sz="20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309" y="1825626"/>
            <a:ext cx="5182275" cy="4351338"/>
          </a:xfrm>
          <a:prstGeom prst="rect">
            <a:avLst/>
          </a:prstGeom>
        </p:spPr>
        <p:txBody>
          <a:bodyPr lIns="91431" tIns="45715" rIns="91431" bIns="45715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004" y="1825626"/>
            <a:ext cx="5182275" cy="4351338"/>
          </a:xfrm>
          <a:prstGeom prst="rect">
            <a:avLst/>
          </a:prstGeom>
        </p:spPr>
        <p:txBody>
          <a:bodyPr lIns="91431" tIns="45715" rIns="91431" bIns="45715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309" y="6356352"/>
            <a:ext cx="2743557" cy="365125"/>
          </a:xfrm>
          <a:prstGeom prst="rect">
            <a:avLst/>
          </a:prstGeom>
        </p:spPr>
        <p:txBody>
          <a:bodyPr lIns="91431" tIns="45715" rIns="91431" bIns="45715"/>
          <a:lstStyle/>
          <a:p>
            <a:fld id="{46DCE68A-2FF2-484D-9CFE-F9AFCE7718BC}" type="datetimeFigureOut">
              <a:rPr kumimoji="1" lang="zh-CN" altLang="en-US" smtClean="0"/>
              <a:pPr/>
              <a:t>2018/3/20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9126" y="6356352"/>
            <a:ext cx="4115336" cy="365125"/>
          </a:xfrm>
          <a:prstGeom prst="rect">
            <a:avLst/>
          </a:prstGeom>
        </p:spPr>
        <p:txBody>
          <a:bodyPr lIns="91431" tIns="45715" rIns="91431" bIns="45715"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1723" y="6356352"/>
            <a:ext cx="2743557" cy="365125"/>
          </a:xfrm>
          <a:prstGeom prst="rect">
            <a:avLst/>
          </a:prstGeom>
        </p:spPr>
        <p:txBody>
          <a:bodyPr lIns="91431" tIns="45715" rIns="91431" bIns="45715"/>
          <a:lstStyle/>
          <a:p>
            <a:fld id="{CFB14169-22F4-CC44-9740-26083596810A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238821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899" y="1681163"/>
            <a:ext cx="5158458" cy="823912"/>
          </a:xfrm>
          <a:prstGeom prst="rect">
            <a:avLst/>
          </a:prstGeom>
        </p:spPr>
        <p:txBody>
          <a:bodyPr lIns="91431" tIns="45715" rIns="91431" bIns="45715" anchor="b"/>
          <a:lstStyle>
            <a:lvl1pPr marL="0" indent="0">
              <a:buNone/>
              <a:defRPr sz="2400" b="1"/>
            </a:lvl1pPr>
            <a:lvl2pPr marL="457154" indent="0">
              <a:buNone/>
              <a:defRPr sz="2000" b="1"/>
            </a:lvl2pPr>
            <a:lvl3pPr marL="914309" indent="0">
              <a:buNone/>
              <a:defRPr sz="1900" b="1"/>
            </a:lvl3pPr>
            <a:lvl4pPr marL="1371463" indent="0">
              <a:buNone/>
              <a:defRPr sz="1600" b="1"/>
            </a:lvl4pPr>
            <a:lvl5pPr marL="1828617" indent="0">
              <a:buNone/>
              <a:defRPr sz="1600" b="1"/>
            </a:lvl5pPr>
            <a:lvl6pPr marL="2285771" indent="0">
              <a:buNone/>
              <a:defRPr sz="1600" b="1"/>
            </a:lvl6pPr>
            <a:lvl7pPr marL="2742926" indent="0">
              <a:buNone/>
              <a:defRPr sz="1600" b="1"/>
            </a:lvl7pPr>
            <a:lvl8pPr marL="3200080" indent="0">
              <a:buNone/>
              <a:defRPr sz="1600" b="1"/>
            </a:lvl8pPr>
            <a:lvl9pPr marL="3657234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899" y="2505074"/>
            <a:ext cx="5158458" cy="3684588"/>
          </a:xfrm>
          <a:prstGeom prst="rect">
            <a:avLst/>
          </a:prstGeom>
        </p:spPr>
        <p:txBody>
          <a:bodyPr lIns="91431" tIns="45715" rIns="91431" bIns="45715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3005" y="1681163"/>
            <a:ext cx="5183863" cy="823912"/>
          </a:xfrm>
          <a:prstGeom prst="rect">
            <a:avLst/>
          </a:prstGeom>
        </p:spPr>
        <p:txBody>
          <a:bodyPr lIns="91431" tIns="45715" rIns="91431" bIns="45715" anchor="b"/>
          <a:lstStyle>
            <a:lvl1pPr marL="0" indent="0">
              <a:buNone/>
              <a:defRPr sz="2400" b="1"/>
            </a:lvl1pPr>
            <a:lvl2pPr marL="457154" indent="0">
              <a:buNone/>
              <a:defRPr sz="2000" b="1"/>
            </a:lvl2pPr>
            <a:lvl3pPr marL="914309" indent="0">
              <a:buNone/>
              <a:defRPr sz="1900" b="1"/>
            </a:lvl3pPr>
            <a:lvl4pPr marL="1371463" indent="0">
              <a:buNone/>
              <a:defRPr sz="1600" b="1"/>
            </a:lvl4pPr>
            <a:lvl5pPr marL="1828617" indent="0">
              <a:buNone/>
              <a:defRPr sz="1600" b="1"/>
            </a:lvl5pPr>
            <a:lvl6pPr marL="2285771" indent="0">
              <a:buNone/>
              <a:defRPr sz="1600" b="1"/>
            </a:lvl6pPr>
            <a:lvl7pPr marL="2742926" indent="0">
              <a:buNone/>
              <a:defRPr sz="1600" b="1"/>
            </a:lvl7pPr>
            <a:lvl8pPr marL="3200080" indent="0">
              <a:buNone/>
              <a:defRPr sz="1600" b="1"/>
            </a:lvl8pPr>
            <a:lvl9pPr marL="3657234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3005" y="2505074"/>
            <a:ext cx="5183863" cy="3684588"/>
          </a:xfrm>
          <a:prstGeom prst="rect">
            <a:avLst/>
          </a:prstGeom>
        </p:spPr>
        <p:txBody>
          <a:bodyPr lIns="91431" tIns="45715" rIns="91431" bIns="45715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309" y="6356352"/>
            <a:ext cx="2743557" cy="365125"/>
          </a:xfrm>
          <a:prstGeom prst="rect">
            <a:avLst/>
          </a:prstGeom>
        </p:spPr>
        <p:txBody>
          <a:bodyPr lIns="91431" tIns="45715" rIns="91431" bIns="45715"/>
          <a:lstStyle/>
          <a:p>
            <a:fld id="{46DCE68A-2FF2-484D-9CFE-F9AFCE7718BC}" type="datetimeFigureOut">
              <a:rPr kumimoji="1" lang="zh-CN" altLang="en-US" smtClean="0"/>
              <a:pPr/>
              <a:t>2018/3/20</a:t>
            </a:fld>
            <a:endParaRPr kumimoji="1"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9126" y="6356352"/>
            <a:ext cx="4115336" cy="365125"/>
          </a:xfrm>
          <a:prstGeom prst="rect">
            <a:avLst/>
          </a:prstGeom>
        </p:spPr>
        <p:txBody>
          <a:bodyPr lIns="91431" tIns="45715" rIns="91431" bIns="45715"/>
          <a:lstStyle/>
          <a:p>
            <a:endParaRPr kumimoji="1"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1723" y="6356352"/>
            <a:ext cx="2743557" cy="365125"/>
          </a:xfrm>
          <a:prstGeom prst="rect">
            <a:avLst/>
          </a:prstGeom>
        </p:spPr>
        <p:txBody>
          <a:bodyPr lIns="91431" tIns="45715" rIns="91431" bIns="45715"/>
          <a:lstStyle/>
          <a:p>
            <a:fld id="{CFB14169-22F4-CC44-9740-26083596810A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  <p:sp>
        <p:nvSpPr>
          <p:cNvPr id="10" name="标题 2"/>
          <p:cNvSpPr>
            <a:spLocks noGrp="1"/>
          </p:cNvSpPr>
          <p:nvPr>
            <p:ph type="title"/>
          </p:nvPr>
        </p:nvSpPr>
        <p:spPr>
          <a:xfrm>
            <a:off x="646356" y="939959"/>
            <a:ext cx="5736022" cy="370451"/>
          </a:xfrm>
          <a:prstGeom prst="rect">
            <a:avLst/>
          </a:prstGeom>
          <a:noFill/>
          <a:ln>
            <a:noFill/>
          </a:ln>
        </p:spPr>
        <p:txBody>
          <a:bodyPr wrap="none" lIns="46259" tIns="46259" rIns="46259" bIns="46259" anchor="ctr">
            <a:spAutoFit/>
          </a:bodyPr>
          <a:lstStyle>
            <a:lvl1pPr defTabSz="1218662">
              <a:buFont typeface="Arial" charset="0"/>
              <a:defRPr/>
            </a:lvl1pPr>
          </a:lstStyle>
          <a:p>
            <a:pPr defTabSz="914088">
              <a:buFont typeface="Arial" charset="0"/>
            </a:pPr>
            <a:r>
              <a:rPr lang="zh-CN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  <a:cs typeface="Helvetica Light" charset="0"/>
              </a:rPr>
              <a:t>品牌定位主要解决受众对组织”模糊认知”的问题</a:t>
            </a:r>
          </a:p>
        </p:txBody>
      </p:sp>
    </p:spTree>
    <p:extLst>
      <p:ext uri="{BB962C8B-B14F-4D97-AF65-F5344CB8AC3E}">
        <p14:creationId xmlns:p14="http://schemas.microsoft.com/office/powerpoint/2010/main" val="19680986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309" y="6356352"/>
            <a:ext cx="2743557" cy="365125"/>
          </a:xfrm>
          <a:prstGeom prst="rect">
            <a:avLst/>
          </a:prstGeom>
        </p:spPr>
        <p:txBody>
          <a:bodyPr lIns="91431" tIns="45715" rIns="91431" bIns="45715"/>
          <a:lstStyle/>
          <a:p>
            <a:fld id="{46DCE68A-2FF2-484D-9CFE-F9AFCE7718BC}" type="datetimeFigureOut">
              <a:rPr kumimoji="1" lang="zh-CN" altLang="en-US" smtClean="0"/>
              <a:pPr/>
              <a:t>2018/3/20</a:t>
            </a:fld>
            <a:endParaRPr kumimoji="1"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9126" y="6356352"/>
            <a:ext cx="4115336" cy="365125"/>
          </a:xfrm>
          <a:prstGeom prst="rect">
            <a:avLst/>
          </a:prstGeom>
        </p:spPr>
        <p:txBody>
          <a:bodyPr lIns="91431" tIns="45715" rIns="91431" bIns="45715"/>
          <a:lstStyle/>
          <a:p>
            <a:endParaRPr kumimoji="1"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1723" y="6356352"/>
            <a:ext cx="2743557" cy="365125"/>
          </a:xfrm>
          <a:prstGeom prst="rect">
            <a:avLst/>
          </a:prstGeom>
        </p:spPr>
        <p:txBody>
          <a:bodyPr lIns="91431" tIns="45715" rIns="91431" bIns="45715"/>
          <a:lstStyle/>
          <a:p>
            <a:fld id="{CFB14169-22F4-CC44-9740-26083596810A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  <p:sp>
        <p:nvSpPr>
          <p:cNvPr id="6" name="标题 2"/>
          <p:cNvSpPr>
            <a:spLocks noGrp="1"/>
          </p:cNvSpPr>
          <p:nvPr>
            <p:ph type="title"/>
          </p:nvPr>
        </p:nvSpPr>
        <p:spPr>
          <a:xfrm>
            <a:off x="646356" y="939959"/>
            <a:ext cx="5736022" cy="370451"/>
          </a:xfrm>
          <a:prstGeom prst="rect">
            <a:avLst/>
          </a:prstGeom>
          <a:noFill/>
          <a:ln>
            <a:noFill/>
          </a:ln>
        </p:spPr>
        <p:txBody>
          <a:bodyPr wrap="none" lIns="46259" tIns="46259" rIns="46259" bIns="46259" anchor="ctr">
            <a:spAutoFit/>
          </a:bodyPr>
          <a:lstStyle>
            <a:lvl1pPr defTabSz="1218662">
              <a:buFont typeface="Arial" charset="0"/>
              <a:defRPr/>
            </a:lvl1pPr>
          </a:lstStyle>
          <a:p>
            <a:pPr defTabSz="914088">
              <a:buFont typeface="Arial" charset="0"/>
            </a:pPr>
            <a:r>
              <a:rPr lang="zh-CN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  <a:cs typeface="Helvetica Light" charset="0"/>
              </a:rPr>
              <a:t>品牌定位主要解决受众对组织”模糊认知”的问题</a:t>
            </a:r>
          </a:p>
        </p:txBody>
      </p:sp>
    </p:spTree>
    <p:extLst>
      <p:ext uri="{BB962C8B-B14F-4D97-AF65-F5344CB8AC3E}">
        <p14:creationId xmlns:p14="http://schemas.microsoft.com/office/powerpoint/2010/main" val="1436983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309" y="6356352"/>
            <a:ext cx="2743557" cy="365125"/>
          </a:xfrm>
          <a:prstGeom prst="rect">
            <a:avLst/>
          </a:prstGeom>
        </p:spPr>
        <p:txBody>
          <a:bodyPr lIns="91431" tIns="45715" rIns="91431" bIns="45715"/>
          <a:lstStyle/>
          <a:p>
            <a:fld id="{46DCE68A-2FF2-484D-9CFE-F9AFCE7718BC}" type="datetimeFigureOut">
              <a:rPr kumimoji="1" lang="zh-CN" altLang="en-US" smtClean="0"/>
              <a:pPr/>
              <a:t>2018/3/20</a:t>
            </a:fld>
            <a:endParaRPr kumimoji="1"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9126" y="6356352"/>
            <a:ext cx="4115336" cy="365125"/>
          </a:xfrm>
          <a:prstGeom prst="rect">
            <a:avLst/>
          </a:prstGeom>
        </p:spPr>
        <p:txBody>
          <a:bodyPr lIns="91431" tIns="45715" rIns="91431" bIns="45715"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1723" y="6356352"/>
            <a:ext cx="2743557" cy="365125"/>
          </a:xfrm>
          <a:prstGeom prst="rect">
            <a:avLst/>
          </a:prstGeom>
        </p:spPr>
        <p:txBody>
          <a:bodyPr lIns="91431" tIns="45715" rIns="91431" bIns="45715"/>
          <a:lstStyle/>
          <a:p>
            <a:fld id="{CFB14169-22F4-CC44-9740-26083596810A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  <p:sp>
        <p:nvSpPr>
          <p:cNvPr id="5" name="标题 2"/>
          <p:cNvSpPr>
            <a:spLocks noGrp="1"/>
          </p:cNvSpPr>
          <p:nvPr>
            <p:ph type="title"/>
          </p:nvPr>
        </p:nvSpPr>
        <p:spPr>
          <a:xfrm>
            <a:off x="646356" y="939959"/>
            <a:ext cx="5736022" cy="370451"/>
          </a:xfrm>
          <a:prstGeom prst="rect">
            <a:avLst/>
          </a:prstGeom>
          <a:noFill/>
          <a:ln>
            <a:noFill/>
          </a:ln>
        </p:spPr>
        <p:txBody>
          <a:bodyPr wrap="none" lIns="46259" tIns="46259" rIns="46259" bIns="46259" anchor="ctr">
            <a:spAutoFit/>
          </a:bodyPr>
          <a:lstStyle>
            <a:lvl1pPr defTabSz="1218662">
              <a:buFont typeface="Arial" charset="0"/>
              <a:defRPr/>
            </a:lvl1pPr>
          </a:lstStyle>
          <a:p>
            <a:pPr defTabSz="914088">
              <a:buFont typeface="Arial" charset="0"/>
            </a:pPr>
            <a:r>
              <a:rPr lang="zh-CN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  <a:cs typeface="Helvetica Light" charset="0"/>
              </a:rPr>
              <a:t>品牌定位主要解决受众对组织”模糊认知”的问题</a:t>
            </a:r>
          </a:p>
        </p:txBody>
      </p:sp>
    </p:spTree>
    <p:extLst>
      <p:ext uri="{BB962C8B-B14F-4D97-AF65-F5344CB8AC3E}">
        <p14:creationId xmlns:p14="http://schemas.microsoft.com/office/powerpoint/2010/main" val="13662971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 9"/>
          <p:cNvGrpSpPr/>
          <p:nvPr userDrawn="1"/>
        </p:nvGrpSpPr>
        <p:grpSpPr>
          <a:xfrm>
            <a:off x="0" y="4979"/>
            <a:ext cx="12147017" cy="1449071"/>
            <a:chOff x="0" y="4978"/>
            <a:chExt cx="12147016" cy="1449071"/>
          </a:xfrm>
        </p:grpSpPr>
        <p:pic>
          <p:nvPicPr>
            <p:cNvPr id="11" name="Picture 22" descr="C:\Users\Administrator\Desktop\思创客LOGO-英文版0616-01.png"/>
            <p:cNvPicPr>
              <a:picLocks noChangeAspect="1" noChangeArrowheads="1"/>
            </p:cNvPicPr>
            <p:nvPr userDrawn="1"/>
          </p:nvPicPr>
          <p:blipFill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60821" y="67712"/>
              <a:ext cx="1886195" cy="115322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" name="三角形 11"/>
            <p:cNvSpPr/>
            <p:nvPr userDrawn="1"/>
          </p:nvSpPr>
          <p:spPr>
            <a:xfrm rot="5400000">
              <a:off x="-48110" y="804566"/>
              <a:ext cx="697593" cy="601373"/>
            </a:xfrm>
            <a:prstGeom prst="triangle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b="0" i="0" strike="sngStrike" dirty="0">
                <a:ea typeface="Microsoft YaHei Regular" charset="-122"/>
              </a:endParaRPr>
            </a:p>
          </p:txBody>
        </p:sp>
        <p:sp>
          <p:nvSpPr>
            <p:cNvPr id="13" name="三角形 12"/>
            <p:cNvSpPr/>
            <p:nvPr userDrawn="1"/>
          </p:nvSpPr>
          <p:spPr>
            <a:xfrm rot="5400000">
              <a:off x="-76750" y="81728"/>
              <a:ext cx="1112870" cy="959370"/>
            </a:xfrm>
            <a:prstGeom prst="triangle">
              <a:avLst/>
            </a:prstGeom>
            <a:solidFill>
              <a:srgbClr val="E831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b="0" i="0" strike="sngStrike" dirty="0">
                <a:ea typeface="Microsoft YaHei Regular" charset="-122"/>
              </a:endParaRPr>
            </a:p>
          </p:txBody>
        </p:sp>
      </p:grp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2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60822" y="6099957"/>
            <a:ext cx="1716024" cy="512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4096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701" r:id="rId3"/>
    <p:sldLayoutId id="2147483685" r:id="rId4"/>
    <p:sldLayoutId id="2147483700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  <p:sldLayoutId id="2147483699" r:id="rId14"/>
    <p:sldLayoutId id="2147483661" r:id="rId15"/>
    <p:sldLayoutId id="2147483702" r:id="rId16"/>
    <p:sldLayoutId id="2147483704" r:id="rId17"/>
  </p:sldLayoutIdLst>
  <p:timing>
    <p:tnLst>
      <p:par>
        <p:cTn id="1" dur="indefinite" restart="never" nodeType="tmRoot"/>
      </p:par>
    </p:tnLst>
  </p:timing>
  <p:txStyles>
    <p:titleStyle>
      <a:lvl1pPr algn="l" defTabSz="914309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77" indent="-228577" algn="l" defTabSz="9143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31" indent="-228577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886" indent="-228577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040" indent="-228577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194" indent="-228577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349" indent="-228577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03" indent="-228577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657" indent="-228577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811" indent="-228577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0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54" algn="l" defTabSz="91430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09" algn="l" defTabSz="91430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63" algn="l" defTabSz="91430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17" algn="l" defTabSz="91430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71" algn="l" defTabSz="91430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26" algn="l" defTabSz="91430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80" algn="l" defTabSz="91430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34" algn="l" defTabSz="91430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tif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jpe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jpeg"/><Relationship Id="rId5" Type="http://schemas.openxmlformats.org/officeDocument/2006/relationships/image" Target="../media/image41.jpeg"/><Relationship Id="rId4" Type="http://schemas.openxmlformats.org/officeDocument/2006/relationships/image" Target="../media/image40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65.jpeg"/><Relationship Id="rId3" Type="http://schemas.openxmlformats.org/officeDocument/2006/relationships/image" Target="../media/image55.jpeg"/><Relationship Id="rId7" Type="http://schemas.openxmlformats.org/officeDocument/2006/relationships/image" Target="../media/image59.jpeg"/><Relationship Id="rId12" Type="http://schemas.openxmlformats.org/officeDocument/2006/relationships/image" Target="../media/image64.jpe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jpeg"/><Relationship Id="rId11" Type="http://schemas.openxmlformats.org/officeDocument/2006/relationships/image" Target="../media/image63.tiff"/><Relationship Id="rId5" Type="http://schemas.openxmlformats.org/officeDocument/2006/relationships/image" Target="../media/image57.jpeg"/><Relationship Id="rId10" Type="http://schemas.openxmlformats.org/officeDocument/2006/relationships/image" Target="../media/image62.tiff"/><Relationship Id="rId4" Type="http://schemas.openxmlformats.org/officeDocument/2006/relationships/image" Target="../media/image56.jpeg"/><Relationship Id="rId9" Type="http://schemas.openxmlformats.org/officeDocument/2006/relationships/image" Target="../media/image61.tif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tags" Target="../tags/tag4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5" Type="http://schemas.openxmlformats.org/officeDocument/2006/relationships/tags" Target="../tags/tag6.xml"/><Relationship Id="rId4" Type="http://schemas.openxmlformats.org/officeDocument/2006/relationships/tags" Target="../tags/tag5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Relationship Id="rId9" Type="http://schemas.openxmlformats.org/officeDocument/2006/relationships/image" Target="../media/image7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tiff"/><Relationship Id="rId3" Type="http://schemas.openxmlformats.org/officeDocument/2006/relationships/image" Target="../media/image78.jpeg"/><Relationship Id="rId7" Type="http://schemas.openxmlformats.org/officeDocument/2006/relationships/image" Target="../media/image82.png"/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jpeg"/><Relationship Id="rId5" Type="http://schemas.openxmlformats.org/officeDocument/2006/relationships/image" Target="../media/image80.jpeg"/><Relationship Id="rId4" Type="http://schemas.openxmlformats.org/officeDocument/2006/relationships/image" Target="../media/image79.jpeg"/><Relationship Id="rId9" Type="http://schemas.openxmlformats.org/officeDocument/2006/relationships/image" Target="../media/image84.tif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eg"/><Relationship Id="rId7" Type="http://schemas.openxmlformats.org/officeDocument/2006/relationships/image" Target="../media/image90.tiff"/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tiff"/><Relationship Id="rId5" Type="http://schemas.openxmlformats.org/officeDocument/2006/relationships/image" Target="../media/image88.jpeg"/><Relationship Id="rId4" Type="http://schemas.openxmlformats.org/officeDocument/2006/relationships/image" Target="../media/image87.jpe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jpeg"/><Relationship Id="rId13" Type="http://schemas.openxmlformats.org/officeDocument/2006/relationships/image" Target="../media/image102.tiff"/><Relationship Id="rId3" Type="http://schemas.openxmlformats.org/officeDocument/2006/relationships/image" Target="../media/image92.jpeg"/><Relationship Id="rId7" Type="http://schemas.openxmlformats.org/officeDocument/2006/relationships/image" Target="../media/image96.png"/><Relationship Id="rId12" Type="http://schemas.openxmlformats.org/officeDocument/2006/relationships/image" Target="../media/image101.tiff"/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jpeg"/><Relationship Id="rId11" Type="http://schemas.openxmlformats.org/officeDocument/2006/relationships/image" Target="../media/image100.tiff"/><Relationship Id="rId5" Type="http://schemas.openxmlformats.org/officeDocument/2006/relationships/image" Target="../media/image94.jpeg"/><Relationship Id="rId10" Type="http://schemas.openxmlformats.org/officeDocument/2006/relationships/image" Target="../media/image99.tiff"/><Relationship Id="rId4" Type="http://schemas.openxmlformats.org/officeDocument/2006/relationships/image" Target="../media/image93.jpeg"/><Relationship Id="rId9" Type="http://schemas.openxmlformats.org/officeDocument/2006/relationships/image" Target="../media/image98.tiff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tiff"/><Relationship Id="rId13" Type="http://schemas.openxmlformats.org/officeDocument/2006/relationships/image" Target="../media/image114.tiff"/><Relationship Id="rId3" Type="http://schemas.openxmlformats.org/officeDocument/2006/relationships/image" Target="../media/image104.jpeg"/><Relationship Id="rId7" Type="http://schemas.openxmlformats.org/officeDocument/2006/relationships/image" Target="../media/image108.tiff"/><Relationship Id="rId12" Type="http://schemas.openxmlformats.org/officeDocument/2006/relationships/image" Target="../media/image113.tiff"/><Relationship Id="rId17" Type="http://schemas.openxmlformats.org/officeDocument/2006/relationships/image" Target="../media/image118.tiff"/><Relationship Id="rId2" Type="http://schemas.openxmlformats.org/officeDocument/2006/relationships/image" Target="../media/image103.jpeg"/><Relationship Id="rId16" Type="http://schemas.openxmlformats.org/officeDocument/2006/relationships/image" Target="../media/image117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.tiff"/><Relationship Id="rId11" Type="http://schemas.openxmlformats.org/officeDocument/2006/relationships/image" Target="../media/image112.jpeg"/><Relationship Id="rId5" Type="http://schemas.openxmlformats.org/officeDocument/2006/relationships/image" Target="../media/image106.tiff"/><Relationship Id="rId15" Type="http://schemas.openxmlformats.org/officeDocument/2006/relationships/image" Target="../media/image116.tiff"/><Relationship Id="rId10" Type="http://schemas.openxmlformats.org/officeDocument/2006/relationships/image" Target="../media/image111.tiff"/><Relationship Id="rId4" Type="http://schemas.openxmlformats.org/officeDocument/2006/relationships/image" Target="../media/image105.tiff"/><Relationship Id="rId9" Type="http://schemas.openxmlformats.org/officeDocument/2006/relationships/image" Target="../media/image110.tiff"/><Relationship Id="rId14" Type="http://schemas.openxmlformats.org/officeDocument/2006/relationships/image" Target="../media/image115.tiff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3" Type="http://schemas.openxmlformats.org/officeDocument/2006/relationships/image" Target="../media/image120.jpeg"/><Relationship Id="rId7" Type="http://schemas.openxmlformats.org/officeDocument/2006/relationships/image" Target="../media/image124.jpeg"/><Relationship Id="rId2" Type="http://schemas.openxmlformats.org/officeDocument/2006/relationships/image" Target="../media/image11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3.jpeg"/><Relationship Id="rId5" Type="http://schemas.openxmlformats.org/officeDocument/2006/relationships/image" Target="../media/image122.jpeg"/><Relationship Id="rId10" Type="http://schemas.openxmlformats.org/officeDocument/2006/relationships/image" Target="../media/image127.jpeg"/><Relationship Id="rId4" Type="http://schemas.openxmlformats.org/officeDocument/2006/relationships/image" Target="../media/image121.jpeg"/><Relationship Id="rId9" Type="http://schemas.openxmlformats.org/officeDocument/2006/relationships/image" Target="../media/image126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jpeg"/><Relationship Id="rId3" Type="http://schemas.openxmlformats.org/officeDocument/2006/relationships/image" Target="../media/image129.jpeg"/><Relationship Id="rId7" Type="http://schemas.openxmlformats.org/officeDocument/2006/relationships/image" Target="../media/image133.png"/><Relationship Id="rId12" Type="http://schemas.openxmlformats.org/officeDocument/2006/relationships/image" Target="../media/image138.png"/><Relationship Id="rId2" Type="http://schemas.openxmlformats.org/officeDocument/2006/relationships/image" Target="../media/image12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2.jpeg"/><Relationship Id="rId11" Type="http://schemas.openxmlformats.org/officeDocument/2006/relationships/image" Target="../media/image137.jpeg"/><Relationship Id="rId5" Type="http://schemas.openxmlformats.org/officeDocument/2006/relationships/image" Target="../media/image131.jpeg"/><Relationship Id="rId10" Type="http://schemas.openxmlformats.org/officeDocument/2006/relationships/image" Target="../media/image136.png"/><Relationship Id="rId4" Type="http://schemas.openxmlformats.org/officeDocument/2006/relationships/image" Target="../media/image130.jpeg"/><Relationship Id="rId9" Type="http://schemas.openxmlformats.org/officeDocument/2006/relationships/image" Target="../media/image135.jpe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jpe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41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 6"/>
          <p:cNvGrpSpPr/>
          <p:nvPr/>
        </p:nvGrpSpPr>
        <p:grpSpPr>
          <a:xfrm rot="10800000">
            <a:off x="4599737" y="4858460"/>
            <a:ext cx="2706783" cy="2017830"/>
            <a:chOff x="7002463" y="-9525"/>
            <a:chExt cx="3008312" cy="2603500"/>
          </a:xfrm>
        </p:grpSpPr>
        <p:sp>
          <p:nvSpPr>
            <p:cNvPr id="8" name="等腰三角形 7"/>
            <p:cNvSpPr>
              <a:spLocks noChangeArrowheads="1"/>
            </p:cNvSpPr>
            <p:nvPr/>
          </p:nvSpPr>
          <p:spPr bwMode="auto">
            <a:xfrm rot="10800000">
              <a:off x="7002463" y="0"/>
              <a:ext cx="3008312" cy="2593975"/>
            </a:xfrm>
            <a:prstGeom prst="triangle">
              <a:avLst>
                <a:gd name="adj" fmla="val 50000"/>
              </a:avLst>
            </a:prstGeom>
            <a:solidFill>
              <a:srgbClr val="FF3C36"/>
            </a:solidFill>
            <a:ln>
              <a:noFill/>
            </a:ln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9pPr>
            </a:lstStyle>
            <a:p>
              <a:pPr algn="ctr" defTabSz="913997"/>
              <a:endParaRPr lang="zh-CN" altLang="en-US" sz="2400" dirty="0">
                <a:solidFill>
                  <a:srgbClr val="50D6E5"/>
                </a:solidFill>
                <a:ea typeface="Microsoft YaHei Regular" charset="-122"/>
              </a:endParaRPr>
            </a:p>
          </p:txBody>
        </p:sp>
        <p:sp>
          <p:nvSpPr>
            <p:cNvPr id="9" name="直角三角形 13"/>
            <p:cNvSpPr>
              <a:spLocks noChangeArrowheads="1"/>
            </p:cNvSpPr>
            <p:nvPr/>
          </p:nvSpPr>
          <p:spPr bwMode="auto">
            <a:xfrm rot="10800000" flipH="1">
              <a:off x="8499475" y="-9525"/>
              <a:ext cx="1511300" cy="2603500"/>
            </a:xfrm>
            <a:prstGeom prst="rtTriangle">
              <a:avLst/>
            </a:prstGeom>
            <a:solidFill>
              <a:schemeClr val="tx1">
                <a:lumMod val="65000"/>
                <a:lumOff val="35000"/>
                <a:alpha val="4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9pPr>
            </a:lstStyle>
            <a:p>
              <a:pPr algn="ctr" defTabSz="913997"/>
              <a:endParaRPr lang="zh-CN" altLang="en-US" sz="2400" dirty="0">
                <a:solidFill>
                  <a:srgbClr val="FFFFFF"/>
                </a:solidFill>
                <a:ea typeface="Microsoft YaHei Regular" charset="-122"/>
              </a:endParaRPr>
            </a:p>
          </p:txBody>
        </p:sp>
      </p:grpSp>
      <p:sp>
        <p:nvSpPr>
          <p:cNvPr id="17" name="矩形 16"/>
          <p:cNvSpPr/>
          <p:nvPr/>
        </p:nvSpPr>
        <p:spPr>
          <a:xfrm>
            <a:off x="795" y="1"/>
            <a:ext cx="1334851" cy="23957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5" rIns="91412" bIns="45705" rtlCol="0" anchor="ctr"/>
          <a:lstStyle/>
          <a:p>
            <a:pPr algn="ctr" defTabSz="913997"/>
            <a:endParaRPr kumimoji="1" lang="zh-CN" altLang="en-US" sz="1700">
              <a:solidFill>
                <a:prstClr val="white"/>
              </a:solidFill>
            </a:endParaRPr>
          </a:p>
        </p:txBody>
      </p:sp>
      <p:sp>
        <p:nvSpPr>
          <p:cNvPr id="10" name="文本框 3074"/>
          <p:cNvSpPr txBox="1">
            <a:spLocks noChangeArrowheads="1"/>
          </p:cNvSpPr>
          <p:nvPr/>
        </p:nvSpPr>
        <p:spPr bwMode="auto">
          <a:xfrm>
            <a:off x="3545936" y="3436028"/>
            <a:ext cx="4827229" cy="507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12" tIns="45705" rIns="91412" bIns="45705">
            <a:spAutoFit/>
          </a:bodyPr>
          <a:lstStyle>
            <a:lvl1pPr eaLnBrk="0" hangingPunct="0">
              <a:defRPr sz="1700">
                <a:solidFill>
                  <a:schemeClr val="tx1"/>
                </a:solidFill>
                <a:latin typeface="Arial" charset="0"/>
                <a:ea typeface="宋体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700"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700"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700"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700"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pPr algn="ctr" defTabSz="913997" eaLnBrk="1" hangingPunct="1"/>
            <a:r>
              <a:rPr lang="zh-CN" altLang="en-US" sz="2700" dirty="0">
                <a:solidFill>
                  <a:prstClr val="black"/>
                </a:solidFill>
                <a:latin typeface="微软雅黑" charset="0"/>
                <a:ea typeface="微软雅黑" charset="0"/>
              </a:rPr>
              <a:t>思创客品牌咨询创始人</a:t>
            </a:r>
          </a:p>
        </p:txBody>
      </p:sp>
      <p:sp>
        <p:nvSpPr>
          <p:cNvPr id="14" name="文本框 3076"/>
          <p:cNvSpPr txBox="1"/>
          <p:nvPr/>
        </p:nvSpPr>
        <p:spPr>
          <a:xfrm>
            <a:off x="3960886" y="3998025"/>
            <a:ext cx="3997335" cy="515643"/>
          </a:xfrm>
          <a:prstGeom prst="rect">
            <a:avLst/>
          </a:prstGeom>
          <a:noFill/>
          <a:ln w="9525">
            <a:noFill/>
            <a:miter/>
          </a:ln>
        </p:spPr>
        <p:txBody>
          <a:bodyPr lIns="144880" tIns="72441" rIns="144880" bIns="72441">
            <a:spAutoFit/>
          </a:bodyPr>
          <a:lstStyle/>
          <a:p>
            <a:pPr algn="ctr" defTabSz="913997"/>
            <a:r>
              <a:rPr lang="zh-CN" altLang="en-US" sz="2400" dirty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李婷（</a:t>
            </a:r>
            <a:r>
              <a:rPr lang="en-US" altLang="zh-CN" sz="2400" dirty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Kris</a:t>
            </a:r>
            <a:r>
              <a:rPr lang="zh-CN" altLang="en-US" sz="2400" dirty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）</a:t>
            </a:r>
          </a:p>
        </p:txBody>
      </p:sp>
      <p:sp>
        <p:nvSpPr>
          <p:cNvPr id="15" name="文本框 3"/>
          <p:cNvSpPr txBox="1">
            <a:spLocks noChangeArrowheads="1"/>
          </p:cNvSpPr>
          <p:nvPr/>
        </p:nvSpPr>
        <p:spPr bwMode="auto">
          <a:xfrm>
            <a:off x="-285983" y="2325038"/>
            <a:ext cx="12478221" cy="8309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12" tIns="45705" rIns="91412" bIns="45705">
            <a:spAutoFit/>
          </a:bodyPr>
          <a:lstStyle>
            <a:lvl1pPr eaLnBrk="0" hangingPunct="0">
              <a:defRPr sz="1700">
                <a:solidFill>
                  <a:schemeClr val="tx1"/>
                </a:solidFill>
                <a:latin typeface="Arial" charset="0"/>
                <a:ea typeface="宋体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700"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700"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700"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700"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pPr algn="ctr" defTabSz="913997" eaLnBrk="1" hangingPunct="1"/>
            <a:r>
              <a:rPr lang="zh-CN" altLang="en-US" sz="4800" b="1" dirty="0" smtClean="0">
                <a:solidFill>
                  <a:prstClr val="black"/>
                </a:solidFill>
                <a:latin typeface="微软雅黑" charset="0"/>
                <a:ea typeface="微软雅黑" charset="0"/>
              </a:rPr>
              <a:t>如何用品牌战略体系构建企业品牌壁垒</a:t>
            </a:r>
            <a:endParaRPr lang="zh-CN" altLang="en-US" sz="4800" b="1" dirty="0">
              <a:solidFill>
                <a:prstClr val="black"/>
              </a:solidFill>
              <a:latin typeface="微软雅黑" charset="0"/>
              <a:ea typeface="微软雅黑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8382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56084" y="885095"/>
            <a:ext cx="2145295" cy="370451"/>
          </a:xfrm>
          <a:noFill/>
          <a:ln>
            <a:noFill/>
          </a:ln>
        </p:spPr>
        <p:txBody>
          <a:bodyPr wrap="none" lIns="46259" tIns="46259" rIns="46259" bIns="46259" anchor="ctr">
            <a:spAutoFit/>
          </a:bodyPr>
          <a:lstStyle/>
          <a:p>
            <a:pPr defTabSz="913997"/>
            <a:r>
              <a:rPr lang="zh-CN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  <a:cs typeface="Helvetica Light" charset="0"/>
              </a:rPr>
              <a:t>品牌定位进阶阶梯</a:t>
            </a:r>
          </a:p>
        </p:txBody>
      </p:sp>
      <p:sp>
        <p:nvSpPr>
          <p:cNvPr id="4" name="内容占位符 1">
            <a:extLst>
              <a:ext uri="{FF2B5EF4-FFF2-40B4-BE49-F238E27FC236}">
                <a16:creationId xmlns="" xmlns:a16="http://schemas.microsoft.com/office/drawing/2014/main" id="{68775D60-229D-47AA-9CEE-CF160257B81B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545108" y="3327855"/>
            <a:ext cx="3101279" cy="441506"/>
          </a:xfrm>
          <a:prstGeom prst="rect">
            <a:avLst/>
          </a:prstGeom>
        </p:spPr>
        <p:txBody>
          <a:bodyPr lIns="91431" tIns="45715" rIns="91431" bIns="45715" anchor="b"/>
          <a:lstStyle/>
          <a:p>
            <a:pPr marL="0" indent="0" algn="ctr">
              <a:buNone/>
            </a:pPr>
            <a:r>
              <a:rPr lang="zh-CN" altLang="en-US" sz="1600" dirty="0"/>
              <a:t>我的品牌比你的好</a:t>
            </a:r>
          </a:p>
        </p:txBody>
      </p:sp>
      <p:sp>
        <p:nvSpPr>
          <p:cNvPr id="5" name="内容占位符 1">
            <a:extLst>
              <a:ext uri="{FF2B5EF4-FFF2-40B4-BE49-F238E27FC236}">
                <a16:creationId xmlns="" xmlns:a16="http://schemas.microsoft.com/office/drawing/2014/main" id="{86951821-C81D-4746-B405-289592738454}"/>
              </a:ext>
            </a:extLst>
          </p:cNvPr>
          <p:cNvSpPr txBox="1">
            <a:spLocks/>
          </p:cNvSpPr>
          <p:nvPr/>
        </p:nvSpPr>
        <p:spPr>
          <a:xfrm>
            <a:off x="4682053" y="2393648"/>
            <a:ext cx="2825676" cy="445684"/>
          </a:xfrm>
          <a:prstGeom prst="rect">
            <a:avLst/>
          </a:prstGeom>
        </p:spPr>
        <p:txBody>
          <a:bodyPr vert="horz" lIns="136417" tIns="68208" rIns="136417" bIns="68208" rtlCol="0" anchor="b">
            <a:noAutofit/>
          </a:bodyPr>
          <a:lstStyle>
            <a:lvl1pPr marL="342338" indent="-342338" algn="l" defTabSz="457108" rtl="0" eaLnBrk="1" latinLnBrk="0" hangingPunct="1">
              <a:lnSpc>
                <a:spcPts val="1798"/>
              </a:lnSpc>
              <a:spcBef>
                <a:spcPct val="20000"/>
              </a:spcBef>
              <a:buClr>
                <a:srgbClr val="E8314A"/>
              </a:buClr>
              <a:buFont typeface="Wingdings" pitchFamily="2" charset="2"/>
              <a:buChar char="n"/>
              <a:defRPr sz="1600" kern="1200">
                <a:solidFill>
                  <a:schemeClr val="tx1"/>
                </a:solidFill>
                <a:latin typeface="+mn-lt"/>
                <a:ea typeface="微软雅黑"/>
                <a:cs typeface="+mn-cs"/>
              </a:defRPr>
            </a:lvl1pPr>
            <a:lvl2pPr marL="536956" indent="-181946" algn="l" defTabSz="457108" rtl="0" eaLnBrk="1" latinLnBrk="0" hangingPunct="1">
              <a:lnSpc>
                <a:spcPts val="1798"/>
              </a:lnSpc>
              <a:spcBef>
                <a:spcPct val="20000"/>
              </a:spcBef>
              <a:buClr>
                <a:srgbClr val="E8314A"/>
              </a:buClr>
              <a:buFont typeface="Calibri" pitchFamily="34" charset="0"/>
              <a:buChar char="−"/>
              <a:defRPr sz="1400" kern="1200">
                <a:solidFill>
                  <a:schemeClr val="tx1"/>
                </a:solidFill>
                <a:latin typeface="+mn-lt"/>
                <a:ea typeface="微软雅黑"/>
                <a:cs typeface="+mn-cs"/>
              </a:defRPr>
            </a:lvl2pPr>
            <a:lvl3pPr marL="1142772" indent="-228556" algn="l" defTabSz="457108" rtl="0" eaLnBrk="1" latinLnBrk="0" hangingPunct="1">
              <a:spcBef>
                <a:spcPct val="20000"/>
              </a:spcBef>
              <a:buFont typeface="Arial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880" indent="-228556" algn="l" defTabSz="457108" rtl="0" eaLnBrk="1" latinLnBrk="0" hangingPunct="1">
              <a:spcBef>
                <a:spcPct val="20000"/>
              </a:spcBef>
              <a:buFont typeface="Arial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6988" indent="-228556" algn="l" defTabSz="457108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096" indent="-228556" algn="l" defTabSz="457108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205" indent="-228556" algn="l" defTabSz="457108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314" indent="-228556" algn="l" defTabSz="457108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422" indent="-228556" algn="l" defTabSz="457108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altLang="en-US" dirty="0">
                <a:ea typeface="+mn-ea"/>
              </a:rPr>
              <a:t>这一品类是你需要的</a:t>
            </a:r>
          </a:p>
        </p:txBody>
      </p:sp>
      <p:sp>
        <p:nvSpPr>
          <p:cNvPr id="6" name="内容占位符 1">
            <a:extLst>
              <a:ext uri="{FF2B5EF4-FFF2-40B4-BE49-F238E27FC236}">
                <a16:creationId xmlns="" xmlns:a16="http://schemas.microsoft.com/office/drawing/2014/main" id="{773667D1-63C9-4357-9E74-B460236E64AC}"/>
              </a:ext>
            </a:extLst>
          </p:cNvPr>
          <p:cNvSpPr txBox="1">
            <a:spLocks/>
          </p:cNvSpPr>
          <p:nvPr/>
        </p:nvSpPr>
        <p:spPr>
          <a:xfrm>
            <a:off x="8126897" y="1421715"/>
            <a:ext cx="3833065" cy="442727"/>
          </a:xfrm>
          <a:prstGeom prst="rect">
            <a:avLst/>
          </a:prstGeom>
        </p:spPr>
        <p:txBody>
          <a:bodyPr vert="horz" lIns="136417" tIns="68208" rIns="136417" bIns="68208" rtlCol="0" anchor="b">
            <a:noAutofit/>
          </a:bodyPr>
          <a:lstStyle>
            <a:lvl1pPr marL="342338" indent="-342338" algn="l" defTabSz="457108" rtl="0" eaLnBrk="1" latinLnBrk="0" hangingPunct="1">
              <a:lnSpc>
                <a:spcPts val="1798"/>
              </a:lnSpc>
              <a:spcBef>
                <a:spcPct val="20000"/>
              </a:spcBef>
              <a:buClr>
                <a:srgbClr val="E8314A"/>
              </a:buClr>
              <a:buFont typeface="Wingdings" pitchFamily="2" charset="2"/>
              <a:buChar char="n"/>
              <a:defRPr sz="1600" kern="1200">
                <a:solidFill>
                  <a:schemeClr val="tx1"/>
                </a:solidFill>
                <a:latin typeface="+mn-lt"/>
                <a:ea typeface="微软雅黑"/>
                <a:cs typeface="+mn-cs"/>
              </a:defRPr>
            </a:lvl1pPr>
            <a:lvl2pPr marL="536956" indent="-181946" algn="l" defTabSz="457108" rtl="0" eaLnBrk="1" latinLnBrk="0" hangingPunct="1">
              <a:lnSpc>
                <a:spcPts val="1798"/>
              </a:lnSpc>
              <a:spcBef>
                <a:spcPct val="20000"/>
              </a:spcBef>
              <a:buClr>
                <a:srgbClr val="E8314A"/>
              </a:buClr>
              <a:buFont typeface="Calibri" pitchFamily="34" charset="0"/>
              <a:buChar char="−"/>
              <a:defRPr sz="1400" kern="1200">
                <a:solidFill>
                  <a:schemeClr val="tx1"/>
                </a:solidFill>
                <a:latin typeface="+mn-lt"/>
                <a:ea typeface="微软雅黑"/>
                <a:cs typeface="+mn-cs"/>
              </a:defRPr>
            </a:lvl2pPr>
            <a:lvl3pPr marL="1142772" indent="-228556" algn="l" defTabSz="457108" rtl="0" eaLnBrk="1" latinLnBrk="0" hangingPunct="1">
              <a:spcBef>
                <a:spcPct val="20000"/>
              </a:spcBef>
              <a:buFont typeface="Arial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880" indent="-228556" algn="l" defTabSz="457108" rtl="0" eaLnBrk="1" latinLnBrk="0" hangingPunct="1">
              <a:spcBef>
                <a:spcPct val="20000"/>
              </a:spcBef>
              <a:buFont typeface="Arial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6988" indent="-228556" algn="l" defTabSz="457108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096" indent="-228556" algn="l" defTabSz="457108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205" indent="-228556" algn="l" defTabSz="457108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314" indent="-228556" algn="l" defTabSz="457108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422" indent="-228556" algn="l" defTabSz="457108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altLang="en-US" dirty="0">
                <a:ea typeface="+mn-ea"/>
              </a:rPr>
              <a:t>我的品牌与这一品类最为相关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="" xmlns:a16="http://schemas.microsoft.com/office/drawing/2014/main" id="{1882AA00-713D-4DBF-B974-48729F6730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960" y="3783082"/>
            <a:ext cx="2717801" cy="1536700"/>
          </a:xfrm>
          <a:prstGeom prst="rect">
            <a:avLst/>
          </a:prstGeom>
        </p:spPr>
      </p:pic>
      <p:sp>
        <p:nvSpPr>
          <p:cNvPr id="8" name="内容占位符 1">
            <a:extLst>
              <a:ext uri="{FF2B5EF4-FFF2-40B4-BE49-F238E27FC236}">
                <a16:creationId xmlns="" xmlns:a16="http://schemas.microsoft.com/office/drawing/2014/main" id="{1C617E45-9523-41A2-ACC5-31466923D1CA}"/>
              </a:ext>
            </a:extLst>
          </p:cNvPr>
          <p:cNvSpPr txBox="1">
            <a:spLocks/>
          </p:cNvSpPr>
          <p:nvPr/>
        </p:nvSpPr>
        <p:spPr>
          <a:xfrm>
            <a:off x="269503" y="5391245"/>
            <a:ext cx="3376882" cy="512014"/>
          </a:xfrm>
          <a:prstGeom prst="rect">
            <a:avLst/>
          </a:prstGeom>
          <a:solidFill>
            <a:srgbClr val="E8314A"/>
          </a:solidFill>
        </p:spPr>
        <p:txBody>
          <a:bodyPr vert="horz" lIns="136417" tIns="68208" rIns="136417" bIns="68208" rtlCol="0" anchor="ctr" anchorCtr="0">
            <a:noAutofit/>
          </a:bodyPr>
          <a:lstStyle>
            <a:lvl1pPr marL="342338" indent="-342338" algn="l" defTabSz="457108" rtl="0" eaLnBrk="1" latinLnBrk="0" hangingPunct="1">
              <a:lnSpc>
                <a:spcPts val="1798"/>
              </a:lnSpc>
              <a:spcBef>
                <a:spcPct val="20000"/>
              </a:spcBef>
              <a:buClr>
                <a:srgbClr val="E8314A"/>
              </a:buClr>
              <a:buFont typeface="Wingdings" pitchFamily="2" charset="2"/>
              <a:buChar char="n"/>
              <a:defRPr sz="1600" kern="1200">
                <a:solidFill>
                  <a:schemeClr val="tx1"/>
                </a:solidFill>
                <a:latin typeface="+mn-lt"/>
                <a:ea typeface="微软雅黑"/>
                <a:cs typeface="+mn-cs"/>
              </a:defRPr>
            </a:lvl1pPr>
            <a:lvl2pPr marL="536956" indent="-181946" algn="l" defTabSz="457108" rtl="0" eaLnBrk="1" latinLnBrk="0" hangingPunct="1">
              <a:lnSpc>
                <a:spcPts val="1798"/>
              </a:lnSpc>
              <a:spcBef>
                <a:spcPct val="20000"/>
              </a:spcBef>
              <a:buClr>
                <a:srgbClr val="E8314A"/>
              </a:buClr>
              <a:buFont typeface="Calibri" pitchFamily="34" charset="0"/>
              <a:buChar char="−"/>
              <a:defRPr sz="1400" kern="1200">
                <a:solidFill>
                  <a:schemeClr val="tx1"/>
                </a:solidFill>
                <a:latin typeface="+mn-lt"/>
                <a:ea typeface="微软雅黑"/>
                <a:cs typeface="+mn-cs"/>
              </a:defRPr>
            </a:lvl2pPr>
            <a:lvl3pPr marL="1142772" indent="-228556" algn="l" defTabSz="457108" rtl="0" eaLnBrk="1" latinLnBrk="0" hangingPunct="1">
              <a:spcBef>
                <a:spcPct val="20000"/>
              </a:spcBef>
              <a:buFont typeface="Arial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880" indent="-228556" algn="l" defTabSz="457108" rtl="0" eaLnBrk="1" latinLnBrk="0" hangingPunct="1">
              <a:spcBef>
                <a:spcPct val="20000"/>
              </a:spcBef>
              <a:buFont typeface="Arial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6988" indent="-228556" algn="l" defTabSz="457108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096" indent="-228556" algn="l" defTabSz="457108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205" indent="-228556" algn="l" defTabSz="457108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314" indent="-228556" algn="l" defTabSz="457108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422" indent="-228556" algn="l" defTabSz="457108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altLang="en-US" b="1" dirty="0">
                <a:solidFill>
                  <a:schemeClr val="bg1"/>
                </a:solidFill>
              </a:rPr>
              <a:t>不是所有牛奶都叫特仑苏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="" xmlns:a16="http://schemas.microsoft.com/office/drawing/2014/main" id="{540A26D8-C324-4CC2-9C55-9D2A774590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6541" y="2853094"/>
            <a:ext cx="1536701" cy="1536702"/>
          </a:xfrm>
          <a:prstGeom prst="rect">
            <a:avLst/>
          </a:prstGeom>
        </p:spPr>
      </p:pic>
      <p:sp>
        <p:nvSpPr>
          <p:cNvPr id="10" name="内容占位符 1">
            <a:extLst>
              <a:ext uri="{FF2B5EF4-FFF2-40B4-BE49-F238E27FC236}">
                <a16:creationId xmlns="" xmlns:a16="http://schemas.microsoft.com/office/drawing/2014/main" id="{8D8CB974-3251-4178-BB43-39D5218FD4C4}"/>
              </a:ext>
            </a:extLst>
          </p:cNvPr>
          <p:cNvSpPr txBox="1">
            <a:spLocks/>
          </p:cNvSpPr>
          <p:nvPr/>
        </p:nvSpPr>
        <p:spPr>
          <a:xfrm>
            <a:off x="4406447" y="4470749"/>
            <a:ext cx="3376800" cy="511200"/>
          </a:xfrm>
          <a:prstGeom prst="rect">
            <a:avLst/>
          </a:prstGeom>
          <a:solidFill>
            <a:srgbClr val="E8314A"/>
          </a:solidFill>
        </p:spPr>
        <p:txBody>
          <a:bodyPr vert="horz" lIns="136417" tIns="68208" rIns="136417" bIns="68208" rtlCol="0" anchor="ctr" anchorCtr="0">
            <a:noAutofit/>
          </a:bodyPr>
          <a:lstStyle>
            <a:lvl1pPr marL="342338" indent="-342338" algn="l" defTabSz="457108" rtl="0" eaLnBrk="1" latinLnBrk="0" hangingPunct="1">
              <a:lnSpc>
                <a:spcPts val="1798"/>
              </a:lnSpc>
              <a:spcBef>
                <a:spcPct val="20000"/>
              </a:spcBef>
              <a:buClr>
                <a:srgbClr val="E8314A"/>
              </a:buClr>
              <a:buFont typeface="Wingdings" pitchFamily="2" charset="2"/>
              <a:buChar char="n"/>
              <a:defRPr sz="1600" kern="1200">
                <a:solidFill>
                  <a:schemeClr val="tx1"/>
                </a:solidFill>
                <a:latin typeface="+mn-lt"/>
                <a:ea typeface="微软雅黑"/>
                <a:cs typeface="+mn-cs"/>
              </a:defRPr>
            </a:lvl1pPr>
            <a:lvl2pPr marL="536956" indent="-181946" algn="l" defTabSz="457108" rtl="0" eaLnBrk="1" latinLnBrk="0" hangingPunct="1">
              <a:lnSpc>
                <a:spcPts val="1798"/>
              </a:lnSpc>
              <a:spcBef>
                <a:spcPct val="20000"/>
              </a:spcBef>
              <a:buClr>
                <a:srgbClr val="E8314A"/>
              </a:buClr>
              <a:buFont typeface="Calibri" pitchFamily="34" charset="0"/>
              <a:buChar char="−"/>
              <a:defRPr sz="1400" kern="1200">
                <a:solidFill>
                  <a:schemeClr val="tx1"/>
                </a:solidFill>
                <a:latin typeface="+mn-lt"/>
                <a:ea typeface="微软雅黑"/>
                <a:cs typeface="+mn-cs"/>
              </a:defRPr>
            </a:lvl2pPr>
            <a:lvl3pPr marL="1142772" indent="-228556" algn="l" defTabSz="457108" rtl="0" eaLnBrk="1" latinLnBrk="0" hangingPunct="1">
              <a:spcBef>
                <a:spcPct val="20000"/>
              </a:spcBef>
              <a:buFont typeface="Arial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880" indent="-228556" algn="l" defTabSz="457108" rtl="0" eaLnBrk="1" latinLnBrk="0" hangingPunct="1">
              <a:spcBef>
                <a:spcPct val="20000"/>
              </a:spcBef>
              <a:buFont typeface="Arial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6988" indent="-228556" algn="l" defTabSz="457108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096" indent="-228556" algn="l" defTabSz="457108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205" indent="-228556" algn="l" defTabSz="457108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314" indent="-228556" algn="l" defTabSz="457108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422" indent="-228556" algn="l" defTabSz="457108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altLang="en-US" b="1" dirty="0">
                <a:solidFill>
                  <a:schemeClr val="bg1"/>
                </a:solidFill>
              </a:rPr>
              <a:t>理想生活 上天猫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="" xmlns:a16="http://schemas.microsoft.com/office/drawing/2014/main" id="{D3D1A743-AA8B-49C1-8831-43E5D2F742E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003" t="33073" r="5741"/>
          <a:stretch/>
        </p:blipFill>
        <p:spPr>
          <a:xfrm>
            <a:off x="8220687" y="1824101"/>
            <a:ext cx="3645484" cy="1335945"/>
          </a:xfrm>
          <a:prstGeom prst="rect">
            <a:avLst/>
          </a:prstGeom>
        </p:spPr>
      </p:pic>
      <p:sp>
        <p:nvSpPr>
          <p:cNvPr id="13" name="箭头: 上 13">
            <a:extLst>
              <a:ext uri="{FF2B5EF4-FFF2-40B4-BE49-F238E27FC236}">
                <a16:creationId xmlns="" xmlns:a16="http://schemas.microsoft.com/office/drawing/2014/main" id="{25AFF011-67D1-4A25-8776-3DF8058C5BB9}"/>
              </a:ext>
            </a:extLst>
          </p:cNvPr>
          <p:cNvSpPr/>
          <p:nvPr/>
        </p:nvSpPr>
        <p:spPr>
          <a:xfrm rot="3474487">
            <a:off x="7537438" y="2452471"/>
            <a:ext cx="419869" cy="489398"/>
          </a:xfrm>
          <a:prstGeom prst="upArrow">
            <a:avLst>
              <a:gd name="adj1" fmla="val 30619"/>
              <a:gd name="adj2" fmla="val 50000"/>
            </a:avLst>
          </a:prstGeom>
          <a:solidFill>
            <a:srgbClr val="A6A6A6"/>
          </a:solidFill>
          <a:ln>
            <a:solidFill>
              <a:srgbClr val="A6A6A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1" tIns="45715" rIns="91431" bIns="45715" rtlCol="0" anchor="ctr"/>
          <a:lstStyle/>
          <a:p>
            <a:pPr algn="ctr"/>
            <a:endParaRPr lang="zh-CN" altLang="en-US" sz="2400"/>
          </a:p>
        </p:txBody>
      </p:sp>
      <p:sp>
        <p:nvSpPr>
          <p:cNvPr id="14" name="箭头: 上 15">
            <a:extLst>
              <a:ext uri="{FF2B5EF4-FFF2-40B4-BE49-F238E27FC236}">
                <a16:creationId xmlns="" xmlns:a16="http://schemas.microsoft.com/office/drawing/2014/main" id="{1B3E539C-E826-4FD3-A65B-09574FAF6AB5}"/>
              </a:ext>
            </a:extLst>
          </p:cNvPr>
          <p:cNvSpPr/>
          <p:nvPr/>
        </p:nvSpPr>
        <p:spPr>
          <a:xfrm rot="3474487">
            <a:off x="3897167" y="3525098"/>
            <a:ext cx="419869" cy="489398"/>
          </a:xfrm>
          <a:prstGeom prst="upArrow">
            <a:avLst>
              <a:gd name="adj1" fmla="val 30619"/>
              <a:gd name="adj2" fmla="val 50000"/>
            </a:avLst>
          </a:prstGeom>
          <a:solidFill>
            <a:srgbClr val="A6A6A6"/>
          </a:solidFill>
          <a:ln>
            <a:solidFill>
              <a:srgbClr val="A6A6A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1" tIns="45715" rIns="91431" bIns="45715" rtlCol="0" anchor="ctr"/>
          <a:lstStyle/>
          <a:p>
            <a:pPr algn="ctr"/>
            <a:endParaRPr lang="zh-CN" altLang="en-US" sz="2400"/>
          </a:p>
        </p:txBody>
      </p:sp>
      <p:sp>
        <p:nvSpPr>
          <p:cNvPr id="11" name="内容占位符 1">
            <a:extLst>
              <a:ext uri="{FF2B5EF4-FFF2-40B4-BE49-F238E27FC236}">
                <a16:creationId xmlns="" xmlns:a16="http://schemas.microsoft.com/office/drawing/2014/main" id="{134969C4-8A5C-4C8E-96E4-A711C7A60FCB}"/>
              </a:ext>
            </a:extLst>
          </p:cNvPr>
          <p:cNvSpPr txBox="1">
            <a:spLocks/>
          </p:cNvSpPr>
          <p:nvPr/>
        </p:nvSpPr>
        <p:spPr>
          <a:xfrm>
            <a:off x="8354984" y="3025574"/>
            <a:ext cx="3376800" cy="511200"/>
          </a:xfrm>
          <a:prstGeom prst="rect">
            <a:avLst/>
          </a:prstGeom>
          <a:solidFill>
            <a:srgbClr val="E8314A"/>
          </a:solidFill>
        </p:spPr>
        <p:txBody>
          <a:bodyPr vert="horz" lIns="136417" tIns="68208" rIns="136417" bIns="68208" rtlCol="0" anchor="ctr" anchorCtr="0">
            <a:noAutofit/>
          </a:bodyPr>
          <a:lstStyle>
            <a:lvl1pPr marL="342338" indent="-342338" algn="l" defTabSz="457108" rtl="0" eaLnBrk="1" latinLnBrk="0" hangingPunct="1">
              <a:lnSpc>
                <a:spcPts val="1798"/>
              </a:lnSpc>
              <a:spcBef>
                <a:spcPct val="20000"/>
              </a:spcBef>
              <a:buClr>
                <a:srgbClr val="E8314A"/>
              </a:buClr>
              <a:buFont typeface="Wingdings" pitchFamily="2" charset="2"/>
              <a:buChar char="n"/>
              <a:defRPr sz="1600" kern="1200">
                <a:solidFill>
                  <a:schemeClr val="tx1"/>
                </a:solidFill>
                <a:latin typeface="+mn-lt"/>
                <a:ea typeface="微软雅黑"/>
                <a:cs typeface="+mn-cs"/>
              </a:defRPr>
            </a:lvl1pPr>
            <a:lvl2pPr marL="536956" indent="-181946" algn="l" defTabSz="457108" rtl="0" eaLnBrk="1" latinLnBrk="0" hangingPunct="1">
              <a:lnSpc>
                <a:spcPts val="1798"/>
              </a:lnSpc>
              <a:spcBef>
                <a:spcPct val="20000"/>
              </a:spcBef>
              <a:buClr>
                <a:srgbClr val="E8314A"/>
              </a:buClr>
              <a:buFont typeface="Calibri" pitchFamily="34" charset="0"/>
              <a:buChar char="−"/>
              <a:defRPr sz="1400" kern="1200">
                <a:solidFill>
                  <a:schemeClr val="tx1"/>
                </a:solidFill>
                <a:latin typeface="+mn-lt"/>
                <a:ea typeface="微软雅黑"/>
                <a:cs typeface="+mn-cs"/>
              </a:defRPr>
            </a:lvl2pPr>
            <a:lvl3pPr marL="1142772" indent="-228556" algn="l" defTabSz="457108" rtl="0" eaLnBrk="1" latinLnBrk="0" hangingPunct="1">
              <a:spcBef>
                <a:spcPct val="20000"/>
              </a:spcBef>
              <a:buFont typeface="Arial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880" indent="-228556" algn="l" defTabSz="457108" rtl="0" eaLnBrk="1" latinLnBrk="0" hangingPunct="1">
              <a:spcBef>
                <a:spcPct val="20000"/>
              </a:spcBef>
              <a:buFont typeface="Arial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6988" indent="-228556" algn="l" defTabSz="457108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096" indent="-228556" algn="l" defTabSz="457108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205" indent="-228556" algn="l" defTabSz="457108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314" indent="-228556" algn="l" defTabSz="457108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422" indent="-228556" algn="l" defTabSz="457108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altLang="en-US" b="1" dirty="0">
                <a:solidFill>
                  <a:schemeClr val="bg1"/>
                </a:solidFill>
              </a:rPr>
              <a:t>百度一下  你就知道</a:t>
            </a:r>
          </a:p>
        </p:txBody>
      </p:sp>
    </p:spTree>
    <p:extLst>
      <p:ext uri="{BB962C8B-B14F-4D97-AF65-F5344CB8AC3E}">
        <p14:creationId xmlns:p14="http://schemas.microsoft.com/office/powerpoint/2010/main" val="1111571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271724" y="3043851"/>
            <a:ext cx="9338734" cy="6667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wrap="square" lIns="60955" tIns="45715" rIns="60955" bIns="45715">
            <a:spAutoFit/>
          </a:bodyPr>
          <a:lstStyle/>
          <a:p>
            <a:r>
              <a:rPr lang="zh-CN" altLang="en-US" sz="37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如何通过品牌画布锁定品牌战略机会点</a:t>
            </a:r>
          </a:p>
        </p:txBody>
      </p:sp>
      <p:grpSp>
        <p:nvGrpSpPr>
          <p:cNvPr id="5" name="组 7"/>
          <p:cNvGrpSpPr/>
          <p:nvPr/>
        </p:nvGrpSpPr>
        <p:grpSpPr>
          <a:xfrm>
            <a:off x="0" y="0"/>
            <a:ext cx="7818096" cy="6858000"/>
            <a:chOff x="0" y="0"/>
            <a:chExt cx="7818096" cy="6858000"/>
          </a:xfrm>
        </p:grpSpPr>
        <p:grpSp>
          <p:nvGrpSpPr>
            <p:cNvPr id="6" name="组 3"/>
            <p:cNvGrpSpPr/>
            <p:nvPr/>
          </p:nvGrpSpPr>
          <p:grpSpPr>
            <a:xfrm rot="16200000">
              <a:off x="5149360" y="4189264"/>
              <a:ext cx="1857152" cy="3480320"/>
              <a:chOff x="2356608" y="899765"/>
              <a:chExt cx="959370" cy="1797868"/>
            </a:xfrm>
          </p:grpSpPr>
          <p:sp>
            <p:nvSpPr>
              <p:cNvPr id="8" name="三角形 10"/>
              <p:cNvSpPr/>
              <p:nvPr/>
            </p:nvSpPr>
            <p:spPr>
              <a:xfrm rot="5400000">
                <a:off x="2319192" y="947875"/>
                <a:ext cx="697593" cy="601373"/>
              </a:xfrm>
              <a:prstGeom prst="triangle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b="0" i="0" strike="sngStrike" dirty="0">
                  <a:ea typeface="Microsoft YaHei Regular" charset="-122"/>
                </a:endParaRPr>
              </a:p>
            </p:txBody>
          </p:sp>
          <p:sp>
            <p:nvSpPr>
              <p:cNvPr id="9" name="三角形 11"/>
              <p:cNvSpPr/>
              <p:nvPr/>
            </p:nvSpPr>
            <p:spPr>
              <a:xfrm rot="5400000">
                <a:off x="2319192" y="2048150"/>
                <a:ext cx="697593" cy="601373"/>
              </a:xfrm>
              <a:prstGeom prst="triangle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b="0" i="0" strike="sngStrike" dirty="0">
                  <a:ea typeface="Microsoft YaHei Regular" charset="-122"/>
                </a:endParaRPr>
              </a:p>
            </p:txBody>
          </p:sp>
          <p:sp>
            <p:nvSpPr>
              <p:cNvPr id="10" name="三角形 12"/>
              <p:cNvSpPr/>
              <p:nvPr/>
            </p:nvSpPr>
            <p:spPr>
              <a:xfrm rot="5400000">
                <a:off x="2279858" y="1325312"/>
                <a:ext cx="1112870" cy="959370"/>
              </a:xfrm>
              <a:prstGeom prst="triangle">
                <a:avLst/>
              </a:prstGeom>
              <a:solidFill>
                <a:srgbClr val="E831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b="0" i="0" strike="sngStrike" dirty="0">
                  <a:ea typeface="Microsoft YaHei Regular" charset="-122"/>
                </a:endParaRPr>
              </a:p>
            </p:txBody>
          </p:sp>
        </p:grpSp>
        <p:sp>
          <p:nvSpPr>
            <p:cNvPr id="7" name="矩形 6"/>
            <p:cNvSpPr/>
            <p:nvPr/>
          </p:nvSpPr>
          <p:spPr>
            <a:xfrm>
              <a:off x="0" y="0"/>
              <a:ext cx="1569596" cy="2184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001827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99070" y="904888"/>
            <a:ext cx="6505455" cy="370443"/>
          </a:xfrm>
        </p:spPr>
        <p:txBody>
          <a:bodyPr/>
          <a:lstStyle/>
          <a:p>
            <a:r>
              <a:rPr lang="zh-CN" altLang="en-US" sz="2000" b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  <a:cs typeface="Helvetica Light" charset="0"/>
              </a:rPr>
              <a:t>传统品牌项目周期耗时过长，已经跟不上互联网发展速度</a:t>
            </a:r>
            <a:endParaRPr lang="zh-CN" altLang="en-US" sz="2000" b="1" dirty="0">
              <a:solidFill>
                <a:prstClr val="black">
                  <a:lumMod val="65000"/>
                  <a:lumOff val="35000"/>
                </a:prstClr>
              </a:solidFill>
              <a:latin typeface="微软雅黑" pitchFamily="34" charset="-122"/>
              <a:ea typeface="微软雅黑" pitchFamily="34" charset="-122"/>
              <a:cs typeface="Helvetica Light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603062" y="2627214"/>
            <a:ext cx="6395198" cy="30931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800" b="1" dirty="0">
                <a:ea typeface="微软雅黑"/>
                <a:cs typeface="微软雅黑"/>
              </a:rPr>
              <a:t>然而在互联网时代下残酷的现实告诉我们</a:t>
            </a:r>
            <a:r>
              <a:rPr lang="en-US" altLang="zh-CN" sz="1800" b="1" dirty="0">
                <a:ea typeface="微软雅黑"/>
                <a:cs typeface="微软雅黑"/>
              </a:rPr>
              <a:t>… </a:t>
            </a:r>
            <a:r>
              <a:rPr lang="en-US" altLang="zh-CN" sz="1200" b="1" dirty="0">
                <a:ea typeface="微软雅黑"/>
                <a:cs typeface="微软雅黑"/>
              </a:rPr>
              <a:t/>
            </a:r>
            <a:br>
              <a:rPr lang="en-US" altLang="zh-CN" sz="1200" b="1" dirty="0">
                <a:ea typeface="微软雅黑"/>
                <a:cs typeface="微软雅黑"/>
              </a:rPr>
            </a:br>
            <a:endParaRPr lang="en-US" altLang="zh-CN" sz="1200" b="1" dirty="0">
              <a:ea typeface="微软雅黑"/>
              <a:cs typeface="微软雅黑"/>
            </a:endParaRPr>
          </a:p>
          <a:p>
            <a:pPr>
              <a:lnSpc>
                <a:spcPct val="150000"/>
              </a:lnSpc>
            </a:pPr>
            <a:r>
              <a:rPr lang="zh-CN" altLang="en-US" sz="1800" b="1" dirty="0">
                <a:ea typeface="微软雅黑"/>
                <a:cs typeface="微软雅黑"/>
              </a:rPr>
              <a:t>你听到的趋势，你的竞争对手也听到了</a:t>
            </a:r>
            <a:endParaRPr lang="en-US" altLang="zh-CN" sz="1800" b="1" dirty="0">
              <a:ea typeface="微软雅黑"/>
              <a:cs typeface="微软雅黑"/>
            </a:endParaRPr>
          </a:p>
          <a:p>
            <a:pPr>
              <a:lnSpc>
                <a:spcPct val="150000"/>
              </a:lnSpc>
            </a:pPr>
            <a:r>
              <a:rPr lang="zh-CN" altLang="en-US" sz="1800" b="1" dirty="0">
                <a:ea typeface="微软雅黑"/>
                <a:cs typeface="微软雅黑"/>
              </a:rPr>
              <a:t>越来越少的产品能将领先优势保持</a:t>
            </a:r>
            <a:r>
              <a:rPr lang="en-US" altLang="zh-CN" sz="1800" b="1" dirty="0">
                <a:solidFill>
                  <a:srgbClr val="FF0000"/>
                </a:solidFill>
                <a:ea typeface="微软雅黑"/>
                <a:cs typeface="微软雅黑"/>
              </a:rPr>
              <a:t>6</a:t>
            </a:r>
            <a:r>
              <a:rPr lang="zh-CN" altLang="en-US" sz="1800" b="1" dirty="0">
                <a:solidFill>
                  <a:srgbClr val="FF0000"/>
                </a:solidFill>
                <a:ea typeface="微软雅黑"/>
                <a:cs typeface="微软雅黑"/>
              </a:rPr>
              <a:t>个月</a:t>
            </a:r>
            <a:r>
              <a:rPr lang="zh-CN" altLang="en-US" sz="1800" b="1" dirty="0">
                <a:ea typeface="微软雅黑"/>
                <a:cs typeface="微软雅黑"/>
              </a:rPr>
              <a:t>以上</a:t>
            </a:r>
            <a:r>
              <a:rPr lang="en-US" altLang="zh-CN" sz="1800" b="1" dirty="0">
                <a:ea typeface="微软雅黑"/>
                <a:cs typeface="微软雅黑"/>
              </a:rPr>
              <a:t>…</a:t>
            </a:r>
          </a:p>
          <a:p>
            <a:pPr>
              <a:lnSpc>
                <a:spcPct val="150000"/>
              </a:lnSpc>
            </a:pPr>
            <a:endParaRPr lang="en-US" altLang="zh-CN" sz="1800" b="1" dirty="0">
              <a:ea typeface="微软雅黑"/>
              <a:cs typeface="微软雅黑"/>
            </a:endParaRPr>
          </a:p>
          <a:p>
            <a:pPr>
              <a:lnSpc>
                <a:spcPct val="150000"/>
              </a:lnSpc>
            </a:pPr>
            <a:r>
              <a:rPr lang="zh-CN" altLang="en-US" sz="1800" b="1" dirty="0">
                <a:ea typeface="微软雅黑"/>
                <a:cs typeface="微软雅黑"/>
              </a:rPr>
              <a:t>品牌需要以更快的速度脱颖而出</a:t>
            </a:r>
            <a:endParaRPr lang="en-US" altLang="zh-CN" sz="1800" b="1" dirty="0">
              <a:ea typeface="微软雅黑"/>
              <a:cs typeface="微软雅黑"/>
            </a:endParaRPr>
          </a:p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FF0000"/>
                </a:solidFill>
                <a:ea typeface="微软雅黑"/>
                <a:cs typeface="微软雅黑"/>
              </a:rPr>
              <a:t>“天下武功，唯快不破”</a:t>
            </a:r>
            <a:endParaRPr lang="en-US" altLang="zh-CN" sz="2400" b="1" dirty="0">
              <a:solidFill>
                <a:srgbClr val="FF0000"/>
              </a:solidFill>
              <a:ea typeface="微软雅黑"/>
              <a:cs typeface="微软雅黑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721881" y="2120691"/>
            <a:ext cx="1327971" cy="1013047"/>
          </a:xfrm>
          <a:prstGeom prst="roundRect">
            <a:avLst/>
          </a:prstGeom>
          <a:solidFill>
            <a:srgbClr val="FB7B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品牌审视（调研）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1-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个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</a:p>
        </p:txBody>
      </p:sp>
      <p:sp>
        <p:nvSpPr>
          <p:cNvPr id="7" name="下箭头 6"/>
          <p:cNvSpPr/>
          <p:nvPr/>
        </p:nvSpPr>
        <p:spPr>
          <a:xfrm rot="16200000">
            <a:off x="2490676" y="2204999"/>
            <a:ext cx="479852" cy="959704"/>
          </a:xfrm>
          <a:prstGeom prst="downArrow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600"/>
          </a:p>
        </p:txBody>
      </p:sp>
      <p:sp>
        <p:nvSpPr>
          <p:cNvPr id="8" name="圆角矩形 7"/>
          <p:cNvSpPr/>
          <p:nvPr/>
        </p:nvSpPr>
        <p:spPr>
          <a:xfrm>
            <a:off x="3353064" y="2120691"/>
            <a:ext cx="1747393" cy="1013047"/>
          </a:xfrm>
          <a:prstGeom prst="roundRect">
            <a:avLst/>
          </a:prstGeom>
          <a:solidFill>
            <a:srgbClr val="FF5D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品牌战略梳理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-2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个月</a:t>
            </a:r>
          </a:p>
        </p:txBody>
      </p:sp>
      <p:sp>
        <p:nvSpPr>
          <p:cNvPr id="10" name="下箭头 9"/>
          <p:cNvSpPr/>
          <p:nvPr/>
        </p:nvSpPr>
        <p:spPr>
          <a:xfrm>
            <a:off x="3988035" y="3302997"/>
            <a:ext cx="479852" cy="719778"/>
          </a:xfrm>
          <a:prstGeom prst="downArrow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600"/>
          </a:p>
        </p:txBody>
      </p:sp>
      <p:sp>
        <p:nvSpPr>
          <p:cNvPr id="11" name="圆角矩形 10"/>
          <p:cNvSpPr/>
          <p:nvPr/>
        </p:nvSpPr>
        <p:spPr>
          <a:xfrm>
            <a:off x="3353064" y="4105906"/>
            <a:ext cx="1747393" cy="1013047"/>
          </a:xfrm>
          <a:prstGeom prst="roundRect">
            <a:avLst/>
          </a:prstGeom>
          <a:solidFill>
            <a:srgbClr val="FF3D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品牌概念测试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-2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个月</a:t>
            </a:r>
          </a:p>
        </p:txBody>
      </p:sp>
      <p:sp>
        <p:nvSpPr>
          <p:cNvPr id="12" name="圆角矩形 11"/>
          <p:cNvSpPr/>
          <p:nvPr/>
        </p:nvSpPr>
        <p:spPr>
          <a:xfrm>
            <a:off x="721882" y="4105906"/>
            <a:ext cx="1327971" cy="1013047"/>
          </a:xfrm>
          <a:prstGeom prst="roundRect">
            <a:avLst/>
          </a:prstGeom>
          <a:solidFill>
            <a:srgbClr val="EC33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品牌落实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6-</a:t>
            </a:r>
            <a:r>
              <a:rPr lang="zh-CN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个月</a:t>
            </a:r>
          </a:p>
        </p:txBody>
      </p:sp>
      <p:sp>
        <p:nvSpPr>
          <p:cNvPr id="13" name="下箭头 12"/>
          <p:cNvSpPr/>
          <p:nvPr/>
        </p:nvSpPr>
        <p:spPr>
          <a:xfrm rot="16200000" flipV="1">
            <a:off x="2451311" y="4130564"/>
            <a:ext cx="485675" cy="954209"/>
          </a:xfrm>
          <a:prstGeom prst="downArrow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600"/>
          </a:p>
        </p:txBody>
      </p:sp>
      <p:sp>
        <p:nvSpPr>
          <p:cNvPr id="14" name="文本框 13"/>
          <p:cNvSpPr txBox="1"/>
          <p:nvPr/>
        </p:nvSpPr>
        <p:spPr>
          <a:xfrm>
            <a:off x="1884684" y="5688002"/>
            <a:ext cx="2573140" cy="3794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866" b="1" dirty="0" smtClean="0">
                <a:latin typeface="微软雅黑"/>
                <a:ea typeface="微软雅黑"/>
                <a:cs typeface="微软雅黑"/>
              </a:rPr>
              <a:t>传统品牌</a:t>
            </a:r>
            <a:r>
              <a:rPr kumimoji="1" lang="zh-CN" altLang="en-US" sz="1866" b="1" smtClean="0">
                <a:latin typeface="微软雅黑"/>
                <a:ea typeface="微软雅黑"/>
                <a:cs typeface="微软雅黑"/>
              </a:rPr>
              <a:t>项目耗时过长</a:t>
            </a:r>
            <a:endParaRPr kumimoji="1" lang="en-US" altLang="zh-CN" sz="1866" b="1" dirty="0" smtClean="0">
              <a:latin typeface="微软雅黑"/>
              <a:ea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1199387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标题 1"/>
          <p:cNvSpPr txBox="1">
            <a:spLocks/>
          </p:cNvSpPr>
          <p:nvPr/>
        </p:nvSpPr>
        <p:spPr>
          <a:xfrm>
            <a:off x="727564" y="905636"/>
            <a:ext cx="2401746" cy="370420"/>
          </a:xfrm>
          <a:prstGeom prst="rect">
            <a:avLst/>
          </a:prstGeom>
          <a:noFill/>
          <a:ln>
            <a:noFill/>
          </a:ln>
        </p:spPr>
        <p:txBody>
          <a:bodyPr wrap="none" lIns="46259" tIns="46259" rIns="46259" bIns="46259" anchor="ctr">
            <a:spAutoFit/>
          </a:bodyPr>
          <a:lstStyle>
            <a:lvl1pPr defTabSz="914088">
              <a:lnSpc>
                <a:spcPct val="90000"/>
              </a:lnSpc>
              <a:spcBef>
                <a:spcPct val="0"/>
              </a:spcBef>
              <a:buFont typeface="Arial" charset="0"/>
              <a:buNone/>
              <a:defRPr sz="2000" b="1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  <a:cs typeface="Helvetica Light" charset="0"/>
              </a:defRPr>
            </a:lvl1pPr>
          </a:lstStyle>
          <a:p>
            <a:r>
              <a:rPr lang="zh-CN" altLang="en-US" dirty="0" smtClean="0"/>
              <a:t>审视工具：品牌画布</a:t>
            </a:r>
            <a:endParaRPr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7500757" y="339419"/>
            <a:ext cx="184731" cy="461538"/>
          </a:xfrm>
          <a:prstGeom prst="rect">
            <a:avLst/>
          </a:prstGeom>
          <a:noFill/>
        </p:spPr>
        <p:txBody>
          <a:bodyPr wrap="none" lIns="91431" tIns="45715" rIns="91431" bIns="45715" rtlCol="0">
            <a:spAutoFit/>
          </a:bodyPr>
          <a:lstStyle/>
          <a:p>
            <a:endParaRPr kumimoji="1" lang="zh-CN" altLang="en-US" sz="2400" dirty="0"/>
          </a:p>
        </p:txBody>
      </p:sp>
      <p:grpSp>
        <p:nvGrpSpPr>
          <p:cNvPr id="3" name="组 2"/>
          <p:cNvGrpSpPr/>
          <p:nvPr/>
        </p:nvGrpSpPr>
        <p:grpSpPr>
          <a:xfrm>
            <a:off x="1163654" y="1429628"/>
            <a:ext cx="10771637" cy="5269740"/>
            <a:chOff x="1163654" y="1429628"/>
            <a:chExt cx="10771638" cy="5269739"/>
          </a:xfrm>
        </p:grpSpPr>
        <p:grpSp>
          <p:nvGrpSpPr>
            <p:cNvPr id="41" name="组 40"/>
            <p:cNvGrpSpPr/>
            <p:nvPr/>
          </p:nvGrpSpPr>
          <p:grpSpPr>
            <a:xfrm>
              <a:off x="1163654" y="1683213"/>
              <a:ext cx="10756564" cy="5016154"/>
              <a:chOff x="444500" y="949491"/>
              <a:chExt cx="8787582" cy="4097951"/>
            </a:xfrm>
          </p:grpSpPr>
          <p:sp>
            <p:nvSpPr>
              <p:cNvPr id="42" name="矩形 3"/>
              <p:cNvSpPr>
                <a:spLocks noChangeArrowheads="1"/>
              </p:cNvSpPr>
              <p:nvPr/>
            </p:nvSpPr>
            <p:spPr bwMode="auto">
              <a:xfrm>
                <a:off x="444500" y="949491"/>
                <a:ext cx="8299450" cy="4084638"/>
              </a:xfrm>
              <a:prstGeom prst="rect">
                <a:avLst/>
              </a:prstGeom>
              <a:noFill/>
              <a:ln w="28575">
                <a:solidFill>
                  <a:srgbClr val="7F7F7F"/>
                </a:solidFill>
                <a:miter lim="800000"/>
                <a:headEnd/>
                <a:tailEnd/>
              </a:ln>
              <a:extLst/>
            </p:spPr>
            <p:txBody>
              <a:bodyPr anchor="ctr"/>
              <a:lstStyle>
                <a:lvl1pPr>
                  <a:buFont typeface="Arial" panose="020B0604020202020204" pitchFamily="34" charset="0"/>
                  <a:defRPr sz="13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buFont typeface="Arial" panose="020B0604020202020204" pitchFamily="34" charset="0"/>
                  <a:defRPr sz="13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buFont typeface="Arial" panose="020B0604020202020204" pitchFamily="34" charset="0"/>
                  <a:defRPr sz="13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buFont typeface="Arial" panose="020B0604020202020204" pitchFamily="34" charset="0"/>
                  <a:defRPr sz="13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buFont typeface="Arial" panose="020B0604020202020204" pitchFamily="34" charset="0"/>
                  <a:defRPr sz="13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13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13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13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13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defRPr/>
                </a:pPr>
                <a:endParaRPr lang="zh-CN" altLang="zh-CN" sz="1600">
                  <a:solidFill>
                    <a:srgbClr val="FFFFFF"/>
                  </a:solidFill>
                  <a:latin typeface="+mn-ea"/>
                  <a:ea typeface="+mn-ea"/>
                  <a:sym typeface="宋体" panose="02010600030101010101" pitchFamily="2" charset="-122"/>
                </a:endParaRPr>
              </a:p>
            </p:txBody>
          </p:sp>
          <p:sp>
            <p:nvSpPr>
              <p:cNvPr id="43" name="直线连接符 4"/>
              <p:cNvSpPr>
                <a:spLocks noChangeShapeType="1"/>
              </p:cNvSpPr>
              <p:nvPr/>
            </p:nvSpPr>
            <p:spPr bwMode="auto">
              <a:xfrm>
                <a:off x="444500" y="3925888"/>
                <a:ext cx="8299450" cy="0"/>
              </a:xfrm>
              <a:prstGeom prst="line">
                <a:avLst/>
              </a:prstGeom>
              <a:noFill/>
              <a:ln w="28575">
                <a:solidFill>
                  <a:srgbClr val="7F7F7F"/>
                </a:solidFill>
                <a:round/>
                <a:headEnd/>
                <a:tailEnd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zh-CN" altLang="en-US" sz="2400">
                  <a:latin typeface="+mn-ea"/>
                </a:endParaRPr>
              </a:p>
            </p:txBody>
          </p:sp>
          <p:sp>
            <p:nvSpPr>
              <p:cNvPr id="44" name="直线连接符 5"/>
              <p:cNvSpPr>
                <a:spLocks noChangeShapeType="1"/>
              </p:cNvSpPr>
              <p:nvPr/>
            </p:nvSpPr>
            <p:spPr bwMode="auto">
              <a:xfrm>
                <a:off x="1965325" y="958850"/>
                <a:ext cx="0" cy="2967038"/>
              </a:xfrm>
              <a:prstGeom prst="line">
                <a:avLst/>
              </a:prstGeom>
              <a:noFill/>
              <a:ln w="28575">
                <a:solidFill>
                  <a:srgbClr val="7F7F7F"/>
                </a:solidFill>
                <a:round/>
                <a:headEnd/>
                <a:tailEnd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zh-CN" altLang="en-US" sz="2400">
                  <a:latin typeface="+mn-ea"/>
                </a:endParaRPr>
              </a:p>
            </p:txBody>
          </p:sp>
          <p:sp>
            <p:nvSpPr>
              <p:cNvPr id="45" name="直线连接符 6"/>
              <p:cNvSpPr>
                <a:spLocks noChangeShapeType="1"/>
              </p:cNvSpPr>
              <p:nvPr/>
            </p:nvSpPr>
            <p:spPr bwMode="auto">
              <a:xfrm>
                <a:off x="3560763" y="966788"/>
                <a:ext cx="0" cy="2007476"/>
              </a:xfrm>
              <a:prstGeom prst="line">
                <a:avLst/>
              </a:prstGeom>
              <a:noFill/>
              <a:ln w="28575">
                <a:solidFill>
                  <a:srgbClr val="7F7F7F"/>
                </a:solidFill>
                <a:round/>
                <a:headEnd/>
                <a:tailEnd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zh-CN" altLang="en-US" sz="2400">
                  <a:latin typeface="+mn-ea"/>
                </a:endParaRPr>
              </a:p>
            </p:txBody>
          </p:sp>
          <p:sp>
            <p:nvSpPr>
              <p:cNvPr id="46" name="直线连接符 7"/>
              <p:cNvSpPr>
                <a:spLocks noChangeShapeType="1"/>
              </p:cNvSpPr>
              <p:nvPr/>
            </p:nvSpPr>
            <p:spPr bwMode="auto">
              <a:xfrm>
                <a:off x="5187950" y="958848"/>
                <a:ext cx="0" cy="2015416"/>
              </a:xfrm>
              <a:prstGeom prst="line">
                <a:avLst/>
              </a:prstGeom>
              <a:noFill/>
              <a:ln w="28575">
                <a:solidFill>
                  <a:srgbClr val="7F7F7F"/>
                </a:solidFill>
                <a:round/>
                <a:headEnd/>
                <a:tailEnd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zh-CN" altLang="en-US" sz="2400">
                  <a:latin typeface="+mn-ea"/>
                </a:endParaRPr>
              </a:p>
            </p:txBody>
          </p:sp>
          <p:sp>
            <p:nvSpPr>
              <p:cNvPr id="47" name="直线连接符 8"/>
              <p:cNvSpPr>
                <a:spLocks noChangeShapeType="1"/>
              </p:cNvSpPr>
              <p:nvPr/>
            </p:nvSpPr>
            <p:spPr bwMode="auto">
              <a:xfrm>
                <a:off x="6902450" y="958848"/>
                <a:ext cx="0" cy="2031663"/>
              </a:xfrm>
              <a:prstGeom prst="line">
                <a:avLst/>
              </a:prstGeom>
              <a:noFill/>
              <a:ln w="28575">
                <a:solidFill>
                  <a:srgbClr val="7F7F7F"/>
                </a:solidFill>
                <a:round/>
                <a:headEnd/>
                <a:tailEnd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zh-CN" altLang="en-US" sz="2400">
                  <a:latin typeface="+mn-ea"/>
                </a:endParaRPr>
              </a:p>
            </p:txBody>
          </p:sp>
          <p:sp>
            <p:nvSpPr>
              <p:cNvPr id="48" name="直线连接符 9"/>
              <p:cNvSpPr>
                <a:spLocks noChangeShapeType="1"/>
              </p:cNvSpPr>
              <p:nvPr/>
            </p:nvSpPr>
            <p:spPr bwMode="auto">
              <a:xfrm>
                <a:off x="1965325" y="2974264"/>
                <a:ext cx="6778625" cy="0"/>
              </a:xfrm>
              <a:prstGeom prst="line">
                <a:avLst/>
              </a:prstGeom>
              <a:noFill/>
              <a:ln w="28575">
                <a:solidFill>
                  <a:srgbClr val="7F7F7F"/>
                </a:solidFill>
                <a:round/>
                <a:headEnd/>
                <a:tailEnd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zh-CN" altLang="en-US" sz="2400">
                  <a:latin typeface="+mn-ea"/>
                </a:endParaRPr>
              </a:p>
            </p:txBody>
          </p:sp>
          <p:sp>
            <p:nvSpPr>
              <p:cNvPr id="49" name="直线连接符 13"/>
              <p:cNvSpPr>
                <a:spLocks noChangeShapeType="1"/>
              </p:cNvSpPr>
              <p:nvPr/>
            </p:nvSpPr>
            <p:spPr bwMode="auto">
              <a:xfrm>
                <a:off x="4360863" y="3925888"/>
                <a:ext cx="0" cy="1079500"/>
              </a:xfrm>
              <a:prstGeom prst="line">
                <a:avLst/>
              </a:prstGeom>
              <a:noFill/>
              <a:ln w="28575">
                <a:solidFill>
                  <a:srgbClr val="7F7F7F"/>
                </a:solidFill>
                <a:round/>
                <a:headEnd/>
                <a:tailEnd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zh-CN" altLang="en-US" sz="2400">
                  <a:latin typeface="+mn-ea"/>
                </a:endParaRPr>
              </a:p>
            </p:txBody>
          </p:sp>
          <p:sp>
            <p:nvSpPr>
              <p:cNvPr id="50" name="文本框 21"/>
              <p:cNvSpPr>
                <a:spLocks noChangeArrowheads="1"/>
              </p:cNvSpPr>
              <p:nvPr/>
            </p:nvSpPr>
            <p:spPr bwMode="auto">
              <a:xfrm>
                <a:off x="2079686" y="1662668"/>
                <a:ext cx="1182687" cy="1005443"/>
              </a:xfrm>
              <a:prstGeom prst="rect">
                <a:avLst/>
              </a:prstGeom>
              <a:noFill/>
              <a:ln>
                <a:noFill/>
              </a:ln>
              <a:extLst/>
            </p:spPr>
            <p:txBody>
              <a:bodyPr>
                <a:spAutoFit/>
              </a:bodyPr>
              <a:lstStyle>
                <a:lvl1pPr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eaLnBrk="1" hangingPunct="1">
                  <a:lnSpc>
                    <a:spcPct val="150000"/>
                  </a:lnSpc>
                  <a:buFont typeface="Arial" charset="0"/>
                  <a:buNone/>
                </a:pPr>
                <a:r>
                  <a:rPr lang="zh-CN" altLang="en-US" sz="1600">
                    <a:solidFill>
                      <a:srgbClr val="3F3F3F"/>
                    </a:solidFill>
                    <a:latin typeface="微软雅黑" charset="-122"/>
                    <a:ea typeface="微软雅黑" charset="-122"/>
                    <a:sym typeface="Yuppy SC" charset="-122"/>
                  </a:rPr>
                  <a:t>市场环境</a:t>
                </a:r>
              </a:p>
              <a:p>
                <a:pPr eaLnBrk="1" hangingPunct="1">
                  <a:lnSpc>
                    <a:spcPct val="150000"/>
                  </a:lnSpc>
                  <a:buFont typeface="Arial" charset="0"/>
                  <a:buNone/>
                </a:pPr>
                <a:r>
                  <a:rPr lang="zh-CN" altLang="en-US" sz="1600" dirty="0">
                    <a:solidFill>
                      <a:srgbClr val="3F3F3F"/>
                    </a:solidFill>
                    <a:latin typeface="微软雅黑" charset="-122"/>
                    <a:ea typeface="微软雅黑" charset="-122"/>
                    <a:sym typeface="Yuppy SC" charset="-122"/>
                  </a:rPr>
                  <a:t>未来趋势</a:t>
                </a:r>
              </a:p>
              <a:p>
                <a:pPr eaLnBrk="1" hangingPunct="1">
                  <a:lnSpc>
                    <a:spcPct val="150000"/>
                  </a:lnSpc>
                  <a:buFont typeface="Arial" charset="0"/>
                  <a:buNone/>
                </a:pPr>
                <a:r>
                  <a:rPr lang="zh-CN" altLang="en-US" sz="1600" dirty="0">
                    <a:solidFill>
                      <a:srgbClr val="3F3F3F"/>
                    </a:solidFill>
                    <a:latin typeface="微软雅黑" charset="-122"/>
                    <a:ea typeface="微软雅黑" charset="-122"/>
                    <a:sym typeface="Yuppy SC" charset="-122"/>
                  </a:rPr>
                  <a:t>存活要素</a:t>
                </a:r>
              </a:p>
            </p:txBody>
          </p:sp>
          <p:sp>
            <p:nvSpPr>
              <p:cNvPr id="51" name="文本框 22"/>
              <p:cNvSpPr>
                <a:spLocks noChangeArrowheads="1"/>
              </p:cNvSpPr>
              <p:nvPr/>
            </p:nvSpPr>
            <p:spPr bwMode="auto">
              <a:xfrm>
                <a:off x="5345279" y="1863630"/>
                <a:ext cx="1325563" cy="276582"/>
              </a:xfrm>
              <a:prstGeom prst="rect">
                <a:avLst/>
              </a:prstGeom>
              <a:noFill/>
              <a:ln>
                <a:noFill/>
              </a:ln>
              <a:extLst/>
            </p:spPr>
            <p:txBody>
              <a:bodyPr>
                <a:spAutoFit/>
              </a:bodyPr>
              <a:lstStyle>
                <a:lvl1pPr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eaLnBrk="1" hangingPunct="1">
                  <a:buFont typeface="Arial" charset="0"/>
                  <a:buNone/>
                </a:pPr>
                <a:r>
                  <a:rPr lang="zh-CN" altLang="en-US" sz="1600" dirty="0">
                    <a:solidFill>
                      <a:srgbClr val="3F3F3F"/>
                    </a:solidFill>
                    <a:latin typeface="微软雅黑" charset="-122"/>
                    <a:ea typeface="微软雅黑" charset="-122"/>
                    <a:sym typeface="Yuppy SC" charset="-122"/>
                  </a:rPr>
                  <a:t>初心为何</a:t>
                </a:r>
                <a:endParaRPr lang="zh-CN" altLang="en-US" sz="1600" dirty="0">
                  <a:latin typeface="微软雅黑" charset="-122"/>
                  <a:ea typeface="微软雅黑" charset="-122"/>
                </a:endParaRPr>
              </a:p>
            </p:txBody>
          </p:sp>
          <p:sp>
            <p:nvSpPr>
              <p:cNvPr id="55" name="文本框 25"/>
              <p:cNvSpPr>
                <a:spLocks noChangeArrowheads="1"/>
              </p:cNvSpPr>
              <p:nvPr/>
            </p:nvSpPr>
            <p:spPr bwMode="auto">
              <a:xfrm>
                <a:off x="2011362" y="3521637"/>
                <a:ext cx="4432767" cy="276582"/>
              </a:xfrm>
              <a:prstGeom prst="rect">
                <a:avLst/>
              </a:prstGeom>
              <a:noFill/>
              <a:ln>
                <a:noFill/>
              </a:ln>
              <a:extLst/>
            </p:spPr>
            <p:txBody>
              <a:bodyPr wrap="square">
                <a:spAutoFit/>
              </a:bodyPr>
              <a:lstStyle>
                <a:lvl1pPr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eaLnBrk="1" hangingPunct="1">
                  <a:buFont typeface="Arial" charset="0"/>
                  <a:buNone/>
                </a:pPr>
                <a:r>
                  <a:rPr lang="zh-CN" altLang="en-US" sz="1600" dirty="0">
                    <a:solidFill>
                      <a:srgbClr val="3F3F3F"/>
                    </a:solidFill>
                    <a:latin typeface="微软雅黑" charset="-122"/>
                    <a:ea typeface="微软雅黑" charset="-122"/>
                    <a:sym typeface="Yuppy SC" charset="-122"/>
                  </a:rPr>
                  <a:t>什么是高利润</a:t>
                </a:r>
                <a:r>
                  <a:rPr lang="en-US" altLang="zh-CN" sz="1600" dirty="0">
                    <a:solidFill>
                      <a:srgbClr val="3F3F3F"/>
                    </a:solidFill>
                    <a:latin typeface="微软雅黑" charset="-122"/>
                    <a:ea typeface="微软雅黑" charset="-122"/>
                    <a:sym typeface="Yuppy SC" charset="-122"/>
                  </a:rPr>
                  <a:t>&amp;</a:t>
                </a:r>
                <a:r>
                  <a:rPr lang="zh-CN" altLang="en-US" sz="1600" dirty="0">
                    <a:solidFill>
                      <a:srgbClr val="3F3F3F"/>
                    </a:solidFill>
                    <a:latin typeface="微软雅黑" charset="-122"/>
                    <a:ea typeface="微软雅黑" charset="-122"/>
                    <a:sym typeface="Yuppy SC" charset="-122"/>
                  </a:rPr>
                  <a:t>高期望值产品？  如何进行产品规划升级？</a:t>
                </a:r>
                <a:endParaRPr lang="zh-CN" altLang="en-US" sz="1600" dirty="0">
                  <a:latin typeface="微软雅黑" charset="-122"/>
                  <a:ea typeface="微软雅黑" charset="-122"/>
                </a:endParaRPr>
              </a:p>
            </p:txBody>
          </p:sp>
          <p:sp>
            <p:nvSpPr>
              <p:cNvPr id="56" name="文本框 26"/>
              <p:cNvSpPr>
                <a:spLocks noChangeArrowheads="1"/>
              </p:cNvSpPr>
              <p:nvPr/>
            </p:nvSpPr>
            <p:spPr bwMode="auto">
              <a:xfrm>
                <a:off x="3560763" y="1662668"/>
                <a:ext cx="1665116" cy="1282335"/>
              </a:xfrm>
              <a:prstGeom prst="rect">
                <a:avLst/>
              </a:prstGeom>
              <a:noFill/>
              <a:ln>
                <a:noFill/>
              </a:ln>
              <a:extLst/>
            </p:spPr>
            <p:txBody>
              <a:bodyPr wrap="square">
                <a:spAutoFit/>
              </a:bodyPr>
              <a:lstStyle>
                <a:lvl1pPr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eaLnBrk="1" hangingPunct="1">
                  <a:lnSpc>
                    <a:spcPct val="120000"/>
                  </a:lnSpc>
                  <a:buFont typeface="Arial" charset="0"/>
                  <a:buNone/>
                </a:pPr>
                <a:r>
                  <a:rPr lang="zh-CN" altLang="en-US" sz="1600" dirty="0">
                    <a:solidFill>
                      <a:srgbClr val="3F3F3F"/>
                    </a:solidFill>
                    <a:latin typeface="微软雅黑" charset="-122"/>
                    <a:ea typeface="微软雅黑" charset="-122"/>
                    <a:sym typeface="Yuppy SC" charset="-122"/>
                  </a:rPr>
                  <a:t>为何成功</a:t>
                </a:r>
                <a:r>
                  <a:rPr lang="en-US" altLang="zh-CN" sz="1600" dirty="0">
                    <a:solidFill>
                      <a:srgbClr val="3F3F3F"/>
                    </a:solidFill>
                    <a:latin typeface="微软雅黑" charset="-122"/>
                    <a:ea typeface="微软雅黑" charset="-122"/>
                    <a:sym typeface="Yuppy SC" charset="-122"/>
                  </a:rPr>
                  <a:t>&amp;</a:t>
                </a:r>
                <a:r>
                  <a:rPr lang="zh-CN" altLang="en-US" sz="1600" dirty="0">
                    <a:solidFill>
                      <a:srgbClr val="3F3F3F"/>
                    </a:solidFill>
                    <a:latin typeface="微软雅黑" charset="-122"/>
                    <a:ea typeface="微软雅黑" charset="-122"/>
                    <a:sym typeface="Yuppy SC" charset="-122"/>
                  </a:rPr>
                  <a:t>带来启发</a:t>
                </a:r>
              </a:p>
              <a:p>
                <a:pPr eaLnBrk="1" hangingPunct="1">
                  <a:lnSpc>
                    <a:spcPct val="120000"/>
                  </a:lnSpc>
                  <a:buFont typeface="Arial" charset="0"/>
                  <a:buNone/>
                </a:pPr>
                <a:r>
                  <a:rPr lang="zh-CN" altLang="en-US" sz="1600" dirty="0">
                    <a:solidFill>
                      <a:srgbClr val="3F3F3F"/>
                    </a:solidFill>
                    <a:latin typeface="微软雅黑" charset="-122"/>
                    <a:ea typeface="微软雅黑" charset="-122"/>
                    <a:sym typeface="Yuppy SC" charset="-122"/>
                  </a:rPr>
                  <a:t>他们在受众心中的界定</a:t>
                </a:r>
                <a:r>
                  <a:rPr lang="en-US" altLang="zh-CN" sz="1600" dirty="0">
                    <a:solidFill>
                      <a:srgbClr val="3F3F3F"/>
                    </a:solidFill>
                    <a:latin typeface="微软雅黑" charset="-122"/>
                    <a:ea typeface="微软雅黑" charset="-122"/>
                    <a:sym typeface="Yuppy SC" charset="-122"/>
                  </a:rPr>
                  <a:t>&amp;</a:t>
                </a:r>
                <a:r>
                  <a:rPr lang="zh-CN" altLang="en-US" sz="1600" dirty="0">
                    <a:solidFill>
                      <a:srgbClr val="3F3F3F"/>
                    </a:solidFill>
                    <a:latin typeface="微软雅黑" charset="-122"/>
                    <a:ea typeface="微软雅黑" charset="-122"/>
                    <a:sym typeface="Yuppy SC" charset="-122"/>
                  </a:rPr>
                  <a:t>认知</a:t>
                </a:r>
              </a:p>
              <a:p>
                <a:pPr eaLnBrk="1" hangingPunct="1">
                  <a:lnSpc>
                    <a:spcPct val="120000"/>
                  </a:lnSpc>
                  <a:buFont typeface="Arial" charset="0"/>
                  <a:buNone/>
                </a:pPr>
                <a:r>
                  <a:rPr lang="zh-CN" altLang="en-US" sz="1600" dirty="0">
                    <a:solidFill>
                      <a:srgbClr val="3F3F3F"/>
                    </a:solidFill>
                    <a:latin typeface="微软雅黑" charset="-122"/>
                    <a:ea typeface="微软雅黑" charset="-122"/>
                    <a:sym typeface="Yuppy SC" charset="-122"/>
                  </a:rPr>
                  <a:t>值得学习的市场</a:t>
                </a:r>
                <a:r>
                  <a:rPr lang="en-US" altLang="zh-CN" sz="1600" dirty="0">
                    <a:solidFill>
                      <a:srgbClr val="3F3F3F"/>
                    </a:solidFill>
                    <a:latin typeface="微软雅黑" charset="-122"/>
                    <a:ea typeface="微软雅黑" charset="-122"/>
                    <a:sym typeface="Yuppy SC" charset="-122"/>
                  </a:rPr>
                  <a:t>&amp;</a:t>
                </a:r>
                <a:r>
                  <a:rPr lang="zh-CN" altLang="en-US" sz="1600" dirty="0">
                    <a:solidFill>
                      <a:srgbClr val="3F3F3F"/>
                    </a:solidFill>
                    <a:latin typeface="微软雅黑" charset="-122"/>
                    <a:ea typeface="微软雅黑" charset="-122"/>
                    <a:sym typeface="Yuppy SC" charset="-122"/>
                  </a:rPr>
                  <a:t>品牌举动</a:t>
                </a:r>
              </a:p>
            </p:txBody>
          </p:sp>
          <p:sp>
            <p:nvSpPr>
              <p:cNvPr id="57" name="文本框 27"/>
              <p:cNvSpPr>
                <a:spLocks noChangeArrowheads="1"/>
              </p:cNvSpPr>
              <p:nvPr/>
            </p:nvSpPr>
            <p:spPr bwMode="auto">
              <a:xfrm>
                <a:off x="584729" y="1588982"/>
                <a:ext cx="1489075" cy="1005443"/>
              </a:xfrm>
              <a:prstGeom prst="rect">
                <a:avLst/>
              </a:prstGeom>
              <a:noFill/>
              <a:ln>
                <a:noFill/>
              </a:ln>
              <a:extLst/>
            </p:spPr>
            <p:txBody>
              <a:bodyPr>
                <a:spAutoFit/>
              </a:bodyPr>
              <a:lstStyle>
                <a:lvl1pPr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eaLnBrk="1" hangingPunct="1">
                  <a:lnSpc>
                    <a:spcPct val="150000"/>
                  </a:lnSpc>
                  <a:buFont typeface="Arial" charset="0"/>
                  <a:buNone/>
                </a:pPr>
                <a:r>
                  <a:rPr lang="zh-CN" altLang="en-US" sz="1600" dirty="0">
                    <a:solidFill>
                      <a:srgbClr val="3F3F3F"/>
                    </a:solidFill>
                    <a:latin typeface="微软雅黑" charset="-122"/>
                    <a:ea typeface="微软雅黑" charset="-122"/>
                    <a:sym typeface="Yuppy SC" charset="-122"/>
                  </a:rPr>
                  <a:t>核心用户</a:t>
                </a:r>
              </a:p>
              <a:p>
                <a:pPr eaLnBrk="1" hangingPunct="1">
                  <a:lnSpc>
                    <a:spcPct val="150000"/>
                  </a:lnSpc>
                  <a:buFont typeface="Arial" charset="0"/>
                  <a:buNone/>
                </a:pPr>
                <a:r>
                  <a:rPr lang="zh-CN" altLang="en-US" sz="1600" dirty="0">
                    <a:solidFill>
                      <a:srgbClr val="3F3F3F"/>
                    </a:solidFill>
                    <a:latin typeface="微软雅黑" charset="-122"/>
                    <a:ea typeface="微软雅黑" charset="-122"/>
                    <a:sym typeface="Yuppy SC" charset="-122"/>
                  </a:rPr>
                  <a:t>痛点需求</a:t>
                </a:r>
              </a:p>
              <a:p>
                <a:pPr eaLnBrk="1" hangingPunct="1">
                  <a:lnSpc>
                    <a:spcPct val="150000"/>
                  </a:lnSpc>
                  <a:buFont typeface="Arial" charset="0"/>
                  <a:buNone/>
                </a:pPr>
                <a:r>
                  <a:rPr lang="zh-CN" altLang="en-US" sz="1600" dirty="0">
                    <a:solidFill>
                      <a:srgbClr val="3F3F3F"/>
                    </a:solidFill>
                    <a:latin typeface="微软雅黑" charset="-122"/>
                    <a:ea typeface="微软雅黑" charset="-122"/>
                    <a:sym typeface="Yuppy SC" charset="-122"/>
                  </a:rPr>
                  <a:t>用户关系</a:t>
                </a:r>
                <a:endParaRPr lang="zh-CN" altLang="en-US" sz="1600" dirty="0">
                  <a:latin typeface="微软雅黑" charset="-122"/>
                  <a:ea typeface="微软雅黑" charset="-122"/>
                </a:endParaRPr>
              </a:p>
            </p:txBody>
          </p:sp>
          <p:sp>
            <p:nvSpPr>
              <p:cNvPr id="58" name="文本框 29"/>
              <p:cNvSpPr>
                <a:spLocks noChangeArrowheads="1"/>
              </p:cNvSpPr>
              <p:nvPr/>
            </p:nvSpPr>
            <p:spPr bwMode="auto">
              <a:xfrm>
                <a:off x="4406900" y="4471305"/>
                <a:ext cx="2441575" cy="276582"/>
              </a:xfrm>
              <a:prstGeom prst="rect">
                <a:avLst/>
              </a:prstGeom>
              <a:noFill/>
              <a:ln>
                <a:noFill/>
              </a:ln>
              <a:extLst/>
            </p:spPr>
            <p:txBody>
              <a:bodyPr>
                <a:spAutoFit/>
              </a:bodyPr>
              <a:lstStyle>
                <a:lvl1pPr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eaLnBrk="1" hangingPunct="1">
                  <a:buFont typeface="Arial" charset="0"/>
                  <a:buNone/>
                </a:pPr>
                <a:r>
                  <a:rPr lang="zh-CN" altLang="en-US" sz="1600" dirty="0">
                    <a:solidFill>
                      <a:srgbClr val="3F3F3F"/>
                    </a:solidFill>
                    <a:latin typeface="微软雅黑" charset="-122"/>
                    <a:ea typeface="微软雅黑" charset="-122"/>
                    <a:sym typeface="Yuppy SC" charset="-122"/>
                  </a:rPr>
                  <a:t>投入团队、预算、规划、资源</a:t>
                </a:r>
                <a:endParaRPr lang="zh-CN" altLang="en-US" sz="1600" dirty="0">
                  <a:latin typeface="微软雅黑" charset="-122"/>
                  <a:ea typeface="微软雅黑" charset="-122"/>
                </a:endParaRPr>
              </a:p>
            </p:txBody>
          </p:sp>
          <p:sp>
            <p:nvSpPr>
              <p:cNvPr id="59" name="文本框 30"/>
              <p:cNvSpPr>
                <a:spLocks noChangeArrowheads="1"/>
              </p:cNvSpPr>
              <p:nvPr/>
            </p:nvSpPr>
            <p:spPr bwMode="auto">
              <a:xfrm>
                <a:off x="536575" y="4343632"/>
                <a:ext cx="1514475" cy="703810"/>
              </a:xfrm>
              <a:prstGeom prst="rect">
                <a:avLst/>
              </a:prstGeom>
              <a:noFill/>
              <a:ln>
                <a:noFill/>
              </a:ln>
              <a:extLst/>
            </p:spPr>
            <p:txBody>
              <a:bodyPr>
                <a:spAutoFit/>
              </a:bodyPr>
              <a:lstStyle>
                <a:lvl1pPr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eaLnBrk="1" hangingPunct="1">
                  <a:lnSpc>
                    <a:spcPct val="150000"/>
                  </a:lnSpc>
                  <a:buFont typeface="Arial" charset="0"/>
                  <a:buNone/>
                </a:pPr>
                <a:r>
                  <a:rPr lang="zh-CN" altLang="en-US" sz="1600" dirty="0">
                    <a:solidFill>
                      <a:srgbClr val="3F3F3F"/>
                    </a:solidFill>
                    <a:latin typeface="微软雅黑" charset="-122"/>
                    <a:ea typeface="微软雅黑" charset="-122"/>
                    <a:sym typeface="Yuppy SC" charset="-122"/>
                  </a:rPr>
                  <a:t>市场目标</a:t>
                </a:r>
              </a:p>
              <a:p>
                <a:pPr eaLnBrk="1" hangingPunct="1">
                  <a:lnSpc>
                    <a:spcPct val="150000"/>
                  </a:lnSpc>
                  <a:buFont typeface="Arial" charset="0"/>
                  <a:buNone/>
                </a:pPr>
                <a:r>
                  <a:rPr lang="zh-CN" altLang="en-US" sz="1600" dirty="0">
                    <a:solidFill>
                      <a:srgbClr val="3F3F3F"/>
                    </a:solidFill>
                    <a:latin typeface="微软雅黑" charset="-122"/>
                    <a:ea typeface="微软雅黑" charset="-122"/>
                    <a:sym typeface="Yuppy SC" charset="-122"/>
                  </a:rPr>
                  <a:t>声誉目标</a:t>
                </a:r>
              </a:p>
            </p:txBody>
          </p:sp>
          <p:sp>
            <p:nvSpPr>
              <p:cNvPr id="60" name="文本框 31"/>
              <p:cNvSpPr>
                <a:spLocks noChangeArrowheads="1"/>
              </p:cNvSpPr>
              <p:nvPr/>
            </p:nvSpPr>
            <p:spPr bwMode="auto">
              <a:xfrm>
                <a:off x="6968307" y="1711442"/>
                <a:ext cx="2263775" cy="904899"/>
              </a:xfrm>
              <a:prstGeom prst="rect">
                <a:avLst/>
              </a:prstGeom>
              <a:noFill/>
              <a:ln>
                <a:noFill/>
              </a:ln>
              <a:extLst/>
            </p:spPr>
            <p:txBody>
              <a:bodyPr>
                <a:spAutoFit/>
              </a:bodyPr>
              <a:lstStyle>
                <a:lvl1pPr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eaLnBrk="1" hangingPunct="1">
                  <a:lnSpc>
                    <a:spcPct val="150000"/>
                  </a:lnSpc>
                  <a:buFont typeface="Arial" charset="0"/>
                  <a:buNone/>
                </a:pPr>
                <a:r>
                  <a:rPr lang="zh-CN" altLang="en-US" sz="1600" dirty="0">
                    <a:solidFill>
                      <a:srgbClr val="3F3F3F"/>
                    </a:solidFill>
                    <a:latin typeface="微软雅黑" charset="-122"/>
                    <a:ea typeface="微软雅黑" charset="-122"/>
                    <a:sym typeface="Yuppy SC" charset="-122"/>
                  </a:rPr>
                  <a:t>有什么核心竞争力</a:t>
                </a:r>
              </a:p>
              <a:p>
                <a:pPr eaLnBrk="1" hangingPunct="1">
                  <a:lnSpc>
                    <a:spcPct val="150000"/>
                  </a:lnSpc>
                  <a:buFont typeface="Arial" charset="0"/>
                  <a:buNone/>
                </a:pPr>
                <a:r>
                  <a:rPr lang="zh-CN" altLang="en-US" sz="1600" dirty="0">
                    <a:solidFill>
                      <a:srgbClr val="3F3F3F"/>
                    </a:solidFill>
                    <a:latin typeface="微软雅黑" charset="-122"/>
                    <a:ea typeface="微软雅黑" charset="-122"/>
                    <a:sym typeface="Yuppy SC" charset="-122"/>
                  </a:rPr>
                  <a:t>有什么企业文化</a:t>
                </a:r>
              </a:p>
              <a:p>
                <a:pPr eaLnBrk="1" hangingPunct="1">
                  <a:buFont typeface="Arial" charset="0"/>
                  <a:buNone/>
                </a:pPr>
                <a:endParaRPr lang="zh-CN" altLang="en-US" sz="1600" dirty="0">
                  <a:solidFill>
                    <a:srgbClr val="3F3F3F"/>
                  </a:solidFill>
                  <a:latin typeface="微软雅黑" charset="-122"/>
                  <a:ea typeface="微软雅黑" charset="-122"/>
                  <a:sym typeface="Yuppy SC" charset="-122"/>
                </a:endParaRPr>
              </a:p>
            </p:txBody>
          </p:sp>
          <p:sp>
            <p:nvSpPr>
              <p:cNvPr id="61" name="文本框 41"/>
              <p:cNvSpPr>
                <a:spLocks noChangeArrowheads="1"/>
              </p:cNvSpPr>
              <p:nvPr/>
            </p:nvSpPr>
            <p:spPr bwMode="auto">
              <a:xfrm>
                <a:off x="2052779" y="1007092"/>
                <a:ext cx="1646238" cy="720568"/>
              </a:xfrm>
              <a:prstGeom prst="rect">
                <a:avLst/>
              </a:prstGeom>
              <a:noFill/>
              <a:ln>
                <a:noFill/>
              </a:ln>
              <a:extLst/>
            </p:spPr>
            <p:txBody>
              <a:bodyPr>
                <a:spAutoFit/>
              </a:bodyPr>
              <a:lstStyle>
                <a:lvl1pPr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eaLnBrk="1" hangingPunct="1">
                  <a:buFont typeface="Arial" charset="0"/>
                  <a:buNone/>
                </a:pPr>
                <a:r>
                  <a:rPr lang="en-US" altLang="zh-CN" sz="2000" b="1" dirty="0">
                    <a:solidFill>
                      <a:srgbClr val="E8314A"/>
                    </a:solidFill>
                    <a:latin typeface="微软雅黑" charset="-122"/>
                    <a:ea typeface="微软雅黑" charset="-122"/>
                    <a:sym typeface="微软雅黑" charset="-122"/>
                  </a:rPr>
                  <a:t>2</a:t>
                </a:r>
                <a:r>
                  <a:rPr lang="zh-CN" altLang="en-US" sz="2000" b="1" dirty="0">
                    <a:solidFill>
                      <a:srgbClr val="E8314A"/>
                    </a:solidFill>
                    <a:latin typeface="微软雅黑" charset="-122"/>
                    <a:ea typeface="微软雅黑" charset="-122"/>
                    <a:sym typeface="微软雅黑" charset="-122"/>
                  </a:rPr>
                  <a:t>、</a:t>
                </a:r>
                <a:r>
                  <a:rPr lang="zh-CN" altLang="en-US" sz="1600" b="1" dirty="0">
                    <a:solidFill>
                      <a:srgbClr val="E8314A"/>
                    </a:solidFill>
                    <a:latin typeface="微软雅黑" charset="-122"/>
                    <a:ea typeface="微软雅黑" charset="-122"/>
                    <a:sym typeface="微软雅黑" charset="-122"/>
                  </a:rPr>
                  <a:t>行业环境</a:t>
                </a:r>
              </a:p>
              <a:p>
                <a:pPr eaLnBrk="1" hangingPunct="1">
                  <a:buFont typeface="Arial" charset="0"/>
                  <a:buNone/>
                </a:pPr>
                <a:r>
                  <a:rPr lang="en-US" altLang="zh-CN" sz="1500" b="1" dirty="0">
                    <a:solidFill>
                      <a:srgbClr val="E8314A"/>
                    </a:solidFill>
                    <a:latin typeface="微软雅黑" charset="-122"/>
                    <a:ea typeface="微软雅黑" charset="-122"/>
                    <a:sym typeface="微软雅黑" charset="-122"/>
                  </a:rPr>
                  <a:t>Industry Environment</a:t>
                </a:r>
                <a:endParaRPr lang="zh-CN" altLang="en-US" sz="1500" b="1" dirty="0">
                  <a:solidFill>
                    <a:srgbClr val="E8314A"/>
                  </a:solidFill>
                  <a:latin typeface="微软雅黑" charset="-122"/>
                  <a:ea typeface="微软雅黑" charset="-122"/>
                  <a:sym typeface="微软雅黑" charset="-122"/>
                </a:endParaRPr>
              </a:p>
            </p:txBody>
          </p:sp>
          <p:sp>
            <p:nvSpPr>
              <p:cNvPr id="62" name="文本框 42"/>
              <p:cNvSpPr>
                <a:spLocks noChangeArrowheads="1"/>
              </p:cNvSpPr>
              <p:nvPr/>
            </p:nvSpPr>
            <p:spPr bwMode="auto">
              <a:xfrm>
                <a:off x="501650" y="3886200"/>
                <a:ext cx="1238177" cy="528021"/>
              </a:xfrm>
              <a:prstGeom prst="rect">
                <a:avLst/>
              </a:prstGeom>
              <a:noFill/>
              <a:ln>
                <a:noFill/>
              </a:ln>
              <a:extLst/>
            </p:spPr>
            <p:txBody>
              <a:bodyPr wrap="none">
                <a:spAutoFit/>
              </a:bodyPr>
              <a:lstStyle>
                <a:lvl1pPr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eaLnBrk="1" hangingPunct="1">
                  <a:buFont typeface="Arial" charset="0"/>
                  <a:buNone/>
                </a:pPr>
                <a:r>
                  <a:rPr lang="en-US" altLang="zh-CN" sz="2000" b="1">
                    <a:solidFill>
                      <a:srgbClr val="E8314A"/>
                    </a:solidFill>
                    <a:latin typeface="微软雅黑" charset="-122"/>
                    <a:ea typeface="微软雅黑" charset="-122"/>
                    <a:sym typeface="微软雅黑" charset="-122"/>
                  </a:rPr>
                  <a:t>7</a:t>
                </a:r>
                <a:r>
                  <a:rPr lang="zh-CN" altLang="en-US" sz="2000" b="1">
                    <a:solidFill>
                      <a:srgbClr val="E8314A"/>
                    </a:solidFill>
                    <a:latin typeface="微软雅黑" charset="-122"/>
                    <a:ea typeface="微软雅黑" charset="-122"/>
                    <a:sym typeface="微软雅黑" charset="-122"/>
                  </a:rPr>
                  <a:t>、</a:t>
                </a:r>
                <a:r>
                  <a:rPr lang="zh-CN" altLang="en-US" sz="1600" b="1">
                    <a:solidFill>
                      <a:srgbClr val="E8314A"/>
                    </a:solidFill>
                    <a:latin typeface="微软雅黑" charset="-122"/>
                    <a:ea typeface="微软雅黑" charset="-122"/>
                    <a:sym typeface="微软雅黑" charset="-122"/>
                  </a:rPr>
                  <a:t>品牌目标</a:t>
                </a:r>
              </a:p>
              <a:p>
                <a:pPr eaLnBrk="1" hangingPunct="1">
                  <a:buFont typeface="Arial" charset="0"/>
                  <a:buNone/>
                </a:pPr>
                <a:r>
                  <a:rPr lang="en-US" altLang="zh-CN" sz="1600" b="1">
                    <a:solidFill>
                      <a:srgbClr val="E8314A"/>
                    </a:solidFill>
                    <a:latin typeface="微软雅黑" charset="-122"/>
                    <a:ea typeface="微软雅黑" charset="-122"/>
                    <a:sym typeface="微软雅黑" charset="-122"/>
                  </a:rPr>
                  <a:t>Brand Target</a:t>
                </a:r>
                <a:endParaRPr lang="zh-CN" altLang="en-US" sz="1600" b="1">
                  <a:solidFill>
                    <a:srgbClr val="E8314A"/>
                  </a:solidFill>
                  <a:latin typeface="微软雅黑" charset="-122"/>
                  <a:ea typeface="微软雅黑" charset="-122"/>
                  <a:sym typeface="微软雅黑" charset="-122"/>
                </a:endParaRPr>
              </a:p>
            </p:txBody>
          </p:sp>
          <p:sp>
            <p:nvSpPr>
              <p:cNvPr id="63" name="文本框 43"/>
              <p:cNvSpPr>
                <a:spLocks noChangeArrowheads="1"/>
              </p:cNvSpPr>
              <p:nvPr/>
            </p:nvSpPr>
            <p:spPr bwMode="auto">
              <a:xfrm>
                <a:off x="6976470" y="1009770"/>
                <a:ext cx="1912167" cy="754082"/>
              </a:xfrm>
              <a:prstGeom prst="rect">
                <a:avLst/>
              </a:prstGeom>
              <a:noFill/>
              <a:ln>
                <a:noFill/>
              </a:ln>
              <a:extLst/>
            </p:spPr>
            <p:txBody>
              <a:bodyPr wrap="square">
                <a:spAutoFit/>
              </a:bodyPr>
              <a:lstStyle>
                <a:lvl1pPr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eaLnBrk="1" hangingPunct="1">
                  <a:buFont typeface="Arial" charset="0"/>
                  <a:buNone/>
                </a:pPr>
                <a:r>
                  <a:rPr lang="en-US" altLang="zh-CN" sz="2000" b="1" dirty="0">
                    <a:solidFill>
                      <a:srgbClr val="E8314A"/>
                    </a:solidFill>
                    <a:latin typeface="微软雅黑" charset="-122"/>
                    <a:ea typeface="微软雅黑" charset="-122"/>
                    <a:sym typeface="微软雅黑" charset="-122"/>
                  </a:rPr>
                  <a:t>5</a:t>
                </a:r>
                <a:r>
                  <a:rPr lang="zh-CN" altLang="en-US" sz="2000" b="1" dirty="0">
                    <a:solidFill>
                      <a:srgbClr val="E8314A"/>
                    </a:solidFill>
                    <a:latin typeface="微软雅黑" charset="-122"/>
                    <a:ea typeface="微软雅黑" charset="-122"/>
                    <a:sym typeface="微软雅黑" charset="-122"/>
                  </a:rPr>
                  <a:t>、</a:t>
                </a:r>
                <a:r>
                  <a:rPr lang="zh-CN" altLang="en-US" sz="1600" b="1" dirty="0">
                    <a:solidFill>
                      <a:srgbClr val="E8314A"/>
                    </a:solidFill>
                    <a:latin typeface="微软雅黑" charset="-122"/>
                    <a:ea typeface="微软雅黑" charset="-122"/>
                    <a:sym typeface="微软雅黑" charset="-122"/>
                  </a:rPr>
                  <a:t>组织资源</a:t>
                </a:r>
              </a:p>
              <a:p>
                <a:pPr eaLnBrk="1" hangingPunct="1">
                  <a:buFont typeface="Arial" charset="0"/>
                  <a:buNone/>
                </a:pPr>
                <a:r>
                  <a:rPr lang="en-US" altLang="zh-CN" sz="1600" b="1" dirty="0">
                    <a:solidFill>
                      <a:srgbClr val="E8314A"/>
                    </a:solidFill>
                    <a:latin typeface="微软雅黑" charset="-122"/>
                    <a:ea typeface="微软雅黑" charset="-122"/>
                    <a:sym typeface="微软雅黑" charset="-122"/>
                  </a:rPr>
                  <a:t>Organization Resources</a:t>
                </a:r>
                <a:endParaRPr lang="zh-CN" altLang="en-US" sz="1600" b="1" dirty="0">
                  <a:solidFill>
                    <a:srgbClr val="E8314A"/>
                  </a:solidFill>
                  <a:latin typeface="微软雅黑" charset="-122"/>
                  <a:ea typeface="微软雅黑" charset="-122"/>
                  <a:sym typeface="微软雅黑" charset="-122"/>
                </a:endParaRPr>
              </a:p>
            </p:txBody>
          </p:sp>
          <p:sp>
            <p:nvSpPr>
              <p:cNvPr id="64" name="文本框 44"/>
              <p:cNvSpPr>
                <a:spLocks noChangeArrowheads="1"/>
              </p:cNvSpPr>
              <p:nvPr/>
            </p:nvSpPr>
            <p:spPr bwMode="auto">
              <a:xfrm>
                <a:off x="5286542" y="1032397"/>
                <a:ext cx="1624012" cy="703810"/>
              </a:xfrm>
              <a:prstGeom prst="rect">
                <a:avLst/>
              </a:prstGeom>
              <a:noFill/>
              <a:ln>
                <a:noFill/>
              </a:ln>
              <a:extLst/>
            </p:spPr>
            <p:txBody>
              <a:bodyPr>
                <a:spAutoFit/>
              </a:bodyPr>
              <a:lstStyle/>
              <a:p>
                <a:pPr>
                  <a:buFont typeface="Arial" panose="020B0604020202020204" pitchFamily="34" charset="0"/>
                </a:pPr>
                <a:r>
                  <a:rPr lang="en-US" altLang="zh-CN" sz="1600" b="1" dirty="0">
                    <a:solidFill>
                      <a:srgbClr val="E8314A"/>
                    </a:solidFill>
                    <a:latin typeface="Microsoft YaHei" charset="-122"/>
                    <a:ea typeface="Microsoft YaHei" charset="-122"/>
                    <a:cs typeface="Microsoft YaHei" charset="-122"/>
                    <a:sym typeface="微软雅黑" panose="020B0503020204020204" pitchFamily="34" charset="-122"/>
                  </a:rPr>
                  <a:t>4</a:t>
                </a:r>
                <a:r>
                  <a:rPr lang="zh-CN" altLang="en-US" sz="1600" b="1" dirty="0">
                    <a:solidFill>
                      <a:srgbClr val="E8314A"/>
                    </a:solidFill>
                    <a:latin typeface="Microsoft YaHei" charset="-122"/>
                    <a:ea typeface="Microsoft YaHei" charset="-122"/>
                    <a:cs typeface="Microsoft YaHei" charset="-122"/>
                    <a:sym typeface="微软雅黑" panose="020B0503020204020204" pitchFamily="34" charset="-122"/>
                  </a:rPr>
                  <a:t>、愿景</a:t>
                </a:r>
                <a:r>
                  <a:rPr lang="en-US" altLang="zh-CN" sz="1600" b="1" dirty="0">
                    <a:solidFill>
                      <a:srgbClr val="E8314A"/>
                    </a:solidFill>
                    <a:latin typeface="Microsoft YaHei" charset="-122"/>
                    <a:ea typeface="Microsoft YaHei" charset="-122"/>
                    <a:cs typeface="Microsoft YaHei" charset="-122"/>
                    <a:sym typeface="微软雅黑" panose="020B0503020204020204" pitchFamily="34" charset="-122"/>
                  </a:rPr>
                  <a:t>&amp;</a:t>
                </a:r>
                <a:r>
                  <a:rPr lang="zh-CN" altLang="en-US" sz="1600" b="1" dirty="0">
                    <a:solidFill>
                      <a:srgbClr val="E8314A"/>
                    </a:solidFill>
                    <a:latin typeface="Microsoft YaHei" charset="-122"/>
                    <a:ea typeface="Microsoft YaHei" charset="-122"/>
                    <a:cs typeface="Microsoft YaHei" charset="-122"/>
                    <a:sym typeface="微软雅黑" panose="020B0503020204020204" pitchFamily="34" charset="-122"/>
                  </a:rPr>
                  <a:t>使命</a:t>
                </a:r>
                <a:r>
                  <a:rPr lang="en-US" altLang="zh-CN" sz="1600" b="1" dirty="0">
                    <a:solidFill>
                      <a:srgbClr val="E8314A"/>
                    </a:solidFill>
                    <a:latin typeface="Microsoft YaHei" charset="-122"/>
                    <a:ea typeface="Microsoft YaHei" charset="-122"/>
                    <a:cs typeface="Microsoft YaHei" charset="-122"/>
                    <a:sym typeface="微软雅黑" panose="020B0503020204020204" pitchFamily="34" charset="-122"/>
                  </a:rPr>
                  <a:t> Mission</a:t>
                </a:r>
                <a:r>
                  <a:rPr lang="zh-CN" altLang="en-US" sz="1600" b="1" dirty="0">
                    <a:solidFill>
                      <a:srgbClr val="E8314A"/>
                    </a:solidFill>
                    <a:latin typeface="Microsoft YaHei" charset="-122"/>
                    <a:ea typeface="Microsoft YaHei" charset="-122"/>
                    <a:cs typeface="Microsoft YaHei" charset="-122"/>
                    <a:sym typeface="微软雅黑" panose="020B0503020204020204" pitchFamily="34" charset="-122"/>
                  </a:rPr>
                  <a:t> </a:t>
                </a:r>
                <a:r>
                  <a:rPr lang="en-US" altLang="zh-CN" sz="1600" b="1" dirty="0">
                    <a:solidFill>
                      <a:srgbClr val="E8314A"/>
                    </a:solidFill>
                    <a:latin typeface="Microsoft YaHei" charset="-122"/>
                    <a:ea typeface="Microsoft YaHei" charset="-122"/>
                    <a:cs typeface="Microsoft YaHei" charset="-122"/>
                    <a:sym typeface="微软雅黑" panose="020B0503020204020204" pitchFamily="34" charset="-122"/>
                  </a:rPr>
                  <a:t>&amp;</a:t>
                </a:r>
                <a:r>
                  <a:rPr lang="zh-CN" altLang="en-US" sz="1600" b="1" dirty="0">
                    <a:solidFill>
                      <a:srgbClr val="E8314A"/>
                    </a:solidFill>
                    <a:latin typeface="Microsoft YaHei" charset="-122"/>
                    <a:ea typeface="Microsoft YaHei" charset="-122"/>
                    <a:cs typeface="Microsoft YaHei" charset="-122"/>
                    <a:sym typeface="微软雅黑" panose="020B0503020204020204" pitchFamily="34" charset="-122"/>
                  </a:rPr>
                  <a:t>  </a:t>
                </a:r>
                <a:r>
                  <a:rPr lang="en-US" altLang="zh-CN" sz="1600" b="1" dirty="0">
                    <a:solidFill>
                      <a:srgbClr val="E8314A"/>
                    </a:solidFill>
                    <a:latin typeface="Microsoft YaHei" charset="-122"/>
                    <a:ea typeface="Microsoft YaHei" charset="-122"/>
                    <a:cs typeface="Microsoft YaHei" charset="-122"/>
                    <a:sym typeface="微软雅黑" panose="020B0503020204020204" pitchFamily="34" charset="-122"/>
                  </a:rPr>
                  <a:t>V</a:t>
                </a:r>
                <a:r>
                  <a:rPr lang="da-DK" altLang="zh-CN" sz="1600" b="1" dirty="0" err="1">
                    <a:solidFill>
                      <a:srgbClr val="E8314A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ision</a:t>
                </a:r>
                <a:r>
                  <a:rPr lang="da-DK" altLang="zh-CN" sz="1600" b="1" dirty="0">
                    <a:solidFill>
                      <a:srgbClr val="E8314A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  </a:t>
                </a:r>
                <a:endParaRPr lang="zh-CN" altLang="en-US" sz="1600" b="1" dirty="0">
                  <a:solidFill>
                    <a:srgbClr val="E8314A"/>
                  </a:solidFill>
                  <a:latin typeface="Microsoft YaHei" charset="-122"/>
                  <a:ea typeface="Microsoft YaHei" charset="-122"/>
                  <a:cs typeface="Microsoft YaHei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65" name="文本框 45"/>
              <p:cNvSpPr>
                <a:spLocks noChangeArrowheads="1"/>
              </p:cNvSpPr>
              <p:nvPr/>
            </p:nvSpPr>
            <p:spPr bwMode="auto">
              <a:xfrm>
                <a:off x="3598691" y="1007092"/>
                <a:ext cx="1639888" cy="729171"/>
              </a:xfrm>
              <a:prstGeom prst="rect">
                <a:avLst/>
              </a:prstGeom>
              <a:noFill/>
              <a:ln>
                <a:noFill/>
              </a:ln>
              <a:extLst/>
            </p:spPr>
            <p:txBody>
              <a:bodyPr>
                <a:spAutoFit/>
              </a:bodyPr>
              <a:lstStyle>
                <a:lvl1pPr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eaLnBrk="1" hangingPunct="1">
                  <a:buFont typeface="Arial" charset="0"/>
                  <a:buNone/>
                </a:pPr>
                <a:r>
                  <a:rPr lang="en-US" altLang="zh-CN" sz="2000" b="1" dirty="0">
                    <a:solidFill>
                      <a:srgbClr val="E8314A"/>
                    </a:solidFill>
                    <a:latin typeface="微软雅黑" charset="-122"/>
                    <a:ea typeface="微软雅黑" charset="-122"/>
                    <a:sym typeface="微软雅黑" charset="-122"/>
                  </a:rPr>
                  <a:t>3</a:t>
                </a:r>
                <a:r>
                  <a:rPr lang="zh-CN" altLang="en-US" sz="2000" b="1" dirty="0">
                    <a:solidFill>
                      <a:srgbClr val="E8314A"/>
                    </a:solidFill>
                    <a:latin typeface="微软雅黑" charset="-122"/>
                    <a:ea typeface="微软雅黑" charset="-122"/>
                    <a:sym typeface="微软雅黑" charset="-122"/>
                  </a:rPr>
                  <a:t>、</a:t>
                </a:r>
                <a:r>
                  <a:rPr lang="zh-CN" altLang="en-US" sz="1600" b="1" dirty="0">
                    <a:solidFill>
                      <a:srgbClr val="E8314A"/>
                    </a:solidFill>
                    <a:latin typeface="微软雅黑" charset="-122"/>
                    <a:ea typeface="微软雅黑" charset="-122"/>
                    <a:sym typeface="微软雅黑" charset="-122"/>
                  </a:rPr>
                  <a:t>竞争对手</a:t>
                </a:r>
                <a:r>
                  <a:rPr lang="en-US" altLang="zh-CN" sz="1600" b="1" dirty="0">
                    <a:solidFill>
                      <a:srgbClr val="E8314A"/>
                    </a:solidFill>
                    <a:latin typeface="微软雅黑" charset="-122"/>
                    <a:ea typeface="微软雅黑" charset="-122"/>
                    <a:sym typeface="微软雅黑" charset="-122"/>
                  </a:rPr>
                  <a:t>&amp;</a:t>
                </a:r>
                <a:r>
                  <a:rPr lang="zh-CN" altLang="en-US" sz="1600" b="1" dirty="0">
                    <a:solidFill>
                      <a:srgbClr val="E8314A"/>
                    </a:solidFill>
                    <a:latin typeface="微软雅黑" charset="-122"/>
                    <a:ea typeface="微软雅黑" charset="-122"/>
                    <a:sym typeface="微软雅黑" charset="-122"/>
                  </a:rPr>
                  <a:t>标杆</a:t>
                </a:r>
              </a:p>
              <a:p>
                <a:pPr eaLnBrk="1" hangingPunct="1">
                  <a:buFont typeface="Arial" charset="0"/>
                  <a:buNone/>
                </a:pPr>
                <a:r>
                  <a:rPr lang="en-US" altLang="zh-CN" sz="1600" b="1" dirty="0">
                    <a:solidFill>
                      <a:srgbClr val="E8314A"/>
                    </a:solidFill>
                    <a:latin typeface="微软雅黑" charset="-122"/>
                    <a:ea typeface="微软雅黑" charset="-122"/>
                    <a:sym typeface="微软雅黑" charset="-122"/>
                  </a:rPr>
                  <a:t>Competitor&amp;</a:t>
                </a:r>
                <a:endParaRPr lang="zh-CN" altLang="en-US" sz="1600" b="1" dirty="0">
                  <a:solidFill>
                    <a:srgbClr val="E8314A"/>
                  </a:solidFill>
                  <a:latin typeface="微软雅黑" charset="-122"/>
                  <a:ea typeface="微软雅黑" charset="-122"/>
                  <a:sym typeface="微软雅黑" charset="-122"/>
                </a:endParaRPr>
              </a:p>
              <a:p>
                <a:pPr eaLnBrk="1" hangingPunct="1">
                  <a:buFont typeface="Arial" charset="0"/>
                  <a:buNone/>
                </a:pPr>
                <a:r>
                  <a:rPr lang="en-US" altLang="zh-CN" sz="1600" b="1" dirty="0">
                    <a:solidFill>
                      <a:srgbClr val="E8314A"/>
                    </a:solidFill>
                    <a:latin typeface="微软雅黑" charset="-122"/>
                    <a:ea typeface="微软雅黑" charset="-122"/>
                    <a:sym typeface="微软雅黑" charset="-122"/>
                  </a:rPr>
                  <a:t>Benchmark</a:t>
                </a:r>
                <a:endParaRPr lang="zh-CN" altLang="en-US" sz="1600" b="1" dirty="0">
                  <a:solidFill>
                    <a:srgbClr val="E8314A"/>
                  </a:solidFill>
                  <a:latin typeface="微软雅黑" charset="-122"/>
                  <a:ea typeface="微软雅黑" charset="-122"/>
                  <a:sym typeface="微软雅黑" charset="-122"/>
                </a:endParaRPr>
              </a:p>
            </p:txBody>
          </p:sp>
          <p:sp>
            <p:nvSpPr>
              <p:cNvPr id="66" name="文本框 46"/>
              <p:cNvSpPr>
                <a:spLocks noChangeArrowheads="1"/>
              </p:cNvSpPr>
              <p:nvPr/>
            </p:nvSpPr>
            <p:spPr bwMode="auto">
              <a:xfrm>
                <a:off x="4365625" y="3886200"/>
                <a:ext cx="1918789" cy="528021"/>
              </a:xfrm>
              <a:prstGeom prst="rect">
                <a:avLst/>
              </a:prstGeom>
              <a:noFill/>
              <a:ln>
                <a:noFill/>
              </a:ln>
              <a:extLst/>
            </p:spPr>
            <p:txBody>
              <a:bodyPr wrap="none">
                <a:spAutoFit/>
              </a:bodyPr>
              <a:lstStyle>
                <a:lvl1pPr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eaLnBrk="1" hangingPunct="1">
                  <a:buFont typeface="Arial" charset="0"/>
                  <a:buNone/>
                </a:pPr>
                <a:r>
                  <a:rPr lang="en-US" altLang="zh-CN" sz="2000" b="1">
                    <a:solidFill>
                      <a:srgbClr val="E8314A"/>
                    </a:solidFill>
                    <a:latin typeface="微软雅黑" charset="-122"/>
                    <a:ea typeface="微软雅黑" charset="-122"/>
                    <a:sym typeface="微软雅黑" charset="-122"/>
                  </a:rPr>
                  <a:t>8</a:t>
                </a:r>
                <a:r>
                  <a:rPr lang="zh-CN" altLang="en-US" sz="2000" b="1">
                    <a:solidFill>
                      <a:srgbClr val="E8314A"/>
                    </a:solidFill>
                    <a:latin typeface="微软雅黑" charset="-122"/>
                    <a:ea typeface="微软雅黑" charset="-122"/>
                    <a:sym typeface="微软雅黑" charset="-122"/>
                  </a:rPr>
                  <a:t>、</a:t>
                </a:r>
                <a:r>
                  <a:rPr lang="zh-CN" altLang="en-US" sz="1600" b="1">
                    <a:solidFill>
                      <a:srgbClr val="E8314A"/>
                    </a:solidFill>
                    <a:latin typeface="微软雅黑" charset="-122"/>
                    <a:ea typeface="微软雅黑" charset="-122"/>
                    <a:sym typeface="微软雅黑" charset="-122"/>
                  </a:rPr>
                  <a:t>市场投入</a:t>
                </a:r>
                <a:endParaRPr lang="en-US" altLang="zh-CN" sz="1600" b="1">
                  <a:solidFill>
                    <a:srgbClr val="E8314A"/>
                  </a:solidFill>
                  <a:latin typeface="微软雅黑" charset="-122"/>
                  <a:ea typeface="微软雅黑" charset="-122"/>
                  <a:sym typeface="微软雅黑" charset="-122"/>
                </a:endParaRPr>
              </a:p>
              <a:p>
                <a:pPr eaLnBrk="1" hangingPunct="1">
                  <a:buFont typeface="Arial" charset="0"/>
                  <a:buNone/>
                </a:pPr>
                <a:r>
                  <a:rPr lang="en-US" altLang="zh-CN" sz="1600" b="1">
                    <a:solidFill>
                      <a:srgbClr val="E8314A"/>
                    </a:solidFill>
                    <a:latin typeface="微软雅黑" charset="-122"/>
                    <a:ea typeface="微软雅黑" charset="-122"/>
                    <a:sym typeface="微软雅黑" charset="-122"/>
                  </a:rPr>
                  <a:t>Market Commitment</a:t>
                </a:r>
                <a:endParaRPr lang="zh-CN" altLang="en-US" sz="1600" b="1">
                  <a:solidFill>
                    <a:srgbClr val="E8314A"/>
                  </a:solidFill>
                  <a:latin typeface="微软雅黑" charset="-122"/>
                  <a:ea typeface="微软雅黑" charset="-122"/>
                  <a:sym typeface="微软雅黑" charset="-122"/>
                </a:endParaRPr>
              </a:p>
            </p:txBody>
          </p:sp>
          <p:sp>
            <p:nvSpPr>
              <p:cNvPr id="67" name="文本框 47"/>
              <p:cNvSpPr>
                <a:spLocks noChangeArrowheads="1"/>
              </p:cNvSpPr>
              <p:nvPr/>
            </p:nvSpPr>
            <p:spPr bwMode="auto">
              <a:xfrm>
                <a:off x="564498" y="1007092"/>
                <a:ext cx="1714500" cy="528021"/>
              </a:xfrm>
              <a:prstGeom prst="rect">
                <a:avLst/>
              </a:prstGeom>
              <a:noFill/>
              <a:ln>
                <a:noFill/>
              </a:ln>
              <a:extLst/>
            </p:spPr>
            <p:txBody>
              <a:bodyPr>
                <a:spAutoFit/>
              </a:bodyPr>
              <a:lstStyle>
                <a:lvl1pPr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eaLnBrk="1" hangingPunct="1">
                  <a:buFont typeface="Arial" charset="0"/>
                  <a:buNone/>
                </a:pPr>
                <a:r>
                  <a:rPr lang="en-US" altLang="zh-CN" sz="2000" b="1" dirty="0">
                    <a:solidFill>
                      <a:srgbClr val="E8314A"/>
                    </a:solidFill>
                    <a:latin typeface="微软雅黑" charset="-122"/>
                    <a:ea typeface="微软雅黑" charset="-122"/>
                    <a:sym typeface="微软雅黑" charset="-122"/>
                  </a:rPr>
                  <a:t>1</a:t>
                </a:r>
                <a:r>
                  <a:rPr lang="zh-CN" altLang="en-US" sz="2000" b="1" dirty="0">
                    <a:solidFill>
                      <a:srgbClr val="E8314A"/>
                    </a:solidFill>
                    <a:latin typeface="微软雅黑" charset="-122"/>
                    <a:ea typeface="微软雅黑" charset="-122"/>
                    <a:sym typeface="微软雅黑" charset="-122"/>
                  </a:rPr>
                  <a:t>、</a:t>
                </a:r>
                <a:r>
                  <a:rPr lang="zh-CN" altLang="en-US" sz="1600" b="1" dirty="0">
                    <a:solidFill>
                      <a:srgbClr val="E8314A"/>
                    </a:solidFill>
                    <a:latin typeface="微软雅黑" charset="-122"/>
                    <a:ea typeface="微软雅黑" charset="-122"/>
                    <a:sym typeface="微软雅黑" charset="-122"/>
                  </a:rPr>
                  <a:t>用户群</a:t>
                </a:r>
              </a:p>
              <a:p>
                <a:pPr eaLnBrk="1" hangingPunct="1">
                  <a:buFont typeface="Arial" charset="0"/>
                  <a:buNone/>
                </a:pPr>
                <a:r>
                  <a:rPr lang="en-US" altLang="zh-CN" sz="1600" b="1" dirty="0">
                    <a:solidFill>
                      <a:srgbClr val="E8314A"/>
                    </a:solidFill>
                    <a:latin typeface="微软雅黑" charset="-122"/>
                    <a:ea typeface="微软雅黑" charset="-122"/>
                    <a:sym typeface="微软雅黑" charset="-122"/>
                  </a:rPr>
                  <a:t>User Group</a:t>
                </a:r>
                <a:endParaRPr lang="zh-CN" altLang="en-US" sz="1600" b="1" dirty="0">
                  <a:solidFill>
                    <a:srgbClr val="E8314A"/>
                  </a:solidFill>
                  <a:latin typeface="微软雅黑" charset="-122"/>
                  <a:ea typeface="微软雅黑" charset="-122"/>
                  <a:sym typeface="微软雅黑" charset="-122"/>
                </a:endParaRPr>
              </a:p>
            </p:txBody>
          </p:sp>
          <p:sp>
            <p:nvSpPr>
              <p:cNvPr id="68" name="文本框 48"/>
              <p:cNvSpPr>
                <a:spLocks noChangeArrowheads="1"/>
              </p:cNvSpPr>
              <p:nvPr/>
            </p:nvSpPr>
            <p:spPr bwMode="auto">
              <a:xfrm>
                <a:off x="2019880" y="2990511"/>
                <a:ext cx="1609724" cy="528021"/>
              </a:xfrm>
              <a:prstGeom prst="rect">
                <a:avLst/>
              </a:prstGeom>
              <a:noFill/>
              <a:ln>
                <a:noFill/>
              </a:ln>
              <a:extLst/>
            </p:spPr>
            <p:txBody>
              <a:bodyPr>
                <a:spAutoFit/>
              </a:bodyPr>
              <a:lstStyle>
                <a:lvl1pPr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eaLnBrk="1" hangingPunct="1">
                  <a:buFont typeface="Arial" charset="0"/>
                  <a:buNone/>
                </a:pPr>
                <a:r>
                  <a:rPr lang="en-US" altLang="zh-CN" sz="2000" b="1" dirty="0">
                    <a:solidFill>
                      <a:srgbClr val="E8314A"/>
                    </a:solidFill>
                    <a:latin typeface="微软雅黑" charset="-122"/>
                    <a:ea typeface="微软雅黑" charset="-122"/>
                    <a:sym typeface="微软雅黑" charset="-122"/>
                  </a:rPr>
                  <a:t>6</a:t>
                </a:r>
                <a:r>
                  <a:rPr lang="zh-CN" altLang="en-US" sz="2000" b="1" dirty="0">
                    <a:solidFill>
                      <a:srgbClr val="E8314A"/>
                    </a:solidFill>
                    <a:latin typeface="微软雅黑" charset="-122"/>
                    <a:ea typeface="微软雅黑" charset="-122"/>
                    <a:sym typeface="微软雅黑" charset="-122"/>
                  </a:rPr>
                  <a:t>、</a:t>
                </a:r>
                <a:r>
                  <a:rPr lang="zh-CN" altLang="en-US" sz="1600" b="1" dirty="0">
                    <a:solidFill>
                      <a:srgbClr val="E8314A"/>
                    </a:solidFill>
                    <a:latin typeface="微软雅黑" charset="-122"/>
                    <a:ea typeface="微软雅黑" charset="-122"/>
                    <a:sym typeface="微软雅黑" charset="-122"/>
                  </a:rPr>
                  <a:t>产品／服务</a:t>
                </a:r>
              </a:p>
              <a:p>
                <a:pPr eaLnBrk="1" hangingPunct="1">
                  <a:buFont typeface="Arial" charset="0"/>
                  <a:buNone/>
                </a:pPr>
                <a:r>
                  <a:rPr lang="en-US" altLang="zh-CN" sz="1600" b="1" dirty="0">
                    <a:solidFill>
                      <a:srgbClr val="E8314A"/>
                    </a:solidFill>
                    <a:latin typeface="微软雅黑" charset="-122"/>
                    <a:ea typeface="微软雅黑" charset="-122"/>
                    <a:sym typeface="微软雅黑" charset="-122"/>
                  </a:rPr>
                  <a:t>Product/ Service</a:t>
                </a:r>
                <a:endParaRPr lang="zh-CN" altLang="en-US" sz="1600" b="1" dirty="0">
                  <a:solidFill>
                    <a:srgbClr val="E8314A"/>
                  </a:solidFill>
                  <a:latin typeface="微软雅黑" charset="-122"/>
                  <a:ea typeface="微软雅黑" charset="-122"/>
                  <a:sym typeface="微软雅黑" charset="-122"/>
                </a:endParaRPr>
              </a:p>
            </p:txBody>
          </p:sp>
        </p:grpSp>
        <p:grpSp>
          <p:nvGrpSpPr>
            <p:cNvPr id="2" name="组 1"/>
            <p:cNvGrpSpPr/>
            <p:nvPr/>
          </p:nvGrpSpPr>
          <p:grpSpPr>
            <a:xfrm>
              <a:off x="10587271" y="1429628"/>
              <a:ext cx="1348021" cy="580956"/>
              <a:chOff x="6172348" y="-30083"/>
              <a:chExt cx="1011328" cy="435852"/>
            </a:xfrm>
          </p:grpSpPr>
          <p:sp>
            <p:nvSpPr>
              <p:cNvPr id="53" name="文档 52"/>
              <p:cNvSpPr/>
              <p:nvPr/>
            </p:nvSpPr>
            <p:spPr>
              <a:xfrm>
                <a:off x="6172348" y="-30083"/>
                <a:ext cx="994772" cy="435852"/>
              </a:xfrm>
              <a:prstGeom prst="flowChartDocument">
                <a:avLst/>
              </a:prstGeom>
              <a:solidFill>
                <a:srgbClr val="FF3F3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600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54" name="文本框 53"/>
              <p:cNvSpPr txBox="1"/>
              <p:nvPr/>
            </p:nvSpPr>
            <p:spPr>
              <a:xfrm>
                <a:off x="6172348" y="18632"/>
                <a:ext cx="1011328" cy="2539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sz="1600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  <a:cs typeface="Microsoft YaHei" charset="0"/>
                  </a:rPr>
                  <a:t>思创客原创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14812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-584318" y="1567983"/>
            <a:ext cx="246151" cy="330665"/>
          </a:xfrm>
          <a:prstGeom prst="rect">
            <a:avLst/>
          </a:prstGeom>
          <a:noFill/>
        </p:spPr>
        <p:txBody>
          <a:bodyPr wrap="none" lIns="121841" tIns="60921" rIns="121841" bIns="60921" rtlCol="0">
            <a:spAutoFit/>
          </a:bodyPr>
          <a:lstStyle/>
          <a:p>
            <a:endParaRPr lang="en-US" sz="1300" dirty="0">
              <a:latin typeface="微软雅黑"/>
            </a:endParaRPr>
          </a:p>
        </p:txBody>
      </p:sp>
      <p:sp>
        <p:nvSpPr>
          <p:cNvPr id="41" name="矩形 10"/>
          <p:cNvSpPr/>
          <p:nvPr/>
        </p:nvSpPr>
        <p:spPr>
          <a:xfrm>
            <a:off x="683787" y="924478"/>
            <a:ext cx="1119352" cy="370431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46259" tIns="46259" rIns="46259" bIns="46259" anchor="ctr">
            <a:spAutoFit/>
          </a:bodyPr>
          <a:lstStyle/>
          <a:p>
            <a:pPr defTabSz="913997">
              <a:lnSpc>
                <a:spcPct val="90000"/>
              </a:lnSpc>
              <a:spcBef>
                <a:spcPct val="0"/>
              </a:spcBef>
            </a:pPr>
            <a:r>
              <a:rPr lang="zh-CN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  <a:cs typeface="Helvetica Light" charset="0"/>
                <a:sym typeface="微软雅黑" pitchFamily="34" charset="-122"/>
              </a:rPr>
              <a:t>逻辑推导</a:t>
            </a:r>
            <a:endParaRPr lang="en-US" altLang="en-US" sz="2000" b="1" dirty="0">
              <a:solidFill>
                <a:prstClr val="black">
                  <a:lumMod val="65000"/>
                  <a:lumOff val="35000"/>
                </a:prstClr>
              </a:solidFill>
              <a:latin typeface="微软雅黑" pitchFamily="34" charset="-122"/>
              <a:ea typeface="微软雅黑" pitchFamily="34" charset="-122"/>
              <a:cs typeface="Helvetica Light" charset="0"/>
              <a:sym typeface="微软雅黑" pitchFamily="34" charset="-122"/>
            </a:endParaRPr>
          </a:p>
        </p:txBody>
      </p:sp>
      <p:sp>
        <p:nvSpPr>
          <p:cNvPr id="35" name="Rectangle 1"/>
          <p:cNvSpPr/>
          <p:nvPr/>
        </p:nvSpPr>
        <p:spPr>
          <a:xfrm>
            <a:off x="2512195" y="2941974"/>
            <a:ext cx="7458847" cy="2487207"/>
          </a:xfrm>
          <a:prstGeom prst="rect">
            <a:avLst/>
          </a:prstGeom>
          <a:noFill/>
          <a:ln w="57150" cmpd="sng">
            <a:solidFill>
              <a:srgbClr val="E1193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1" tIns="45715" rIns="91431" bIns="45715" rtlCol="0" anchor="ctr"/>
          <a:lstStyle/>
          <a:p>
            <a:pPr algn="ctr"/>
            <a:endParaRPr lang="en-US" sz="13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6" name="Rectangle 2"/>
          <p:cNvSpPr/>
          <p:nvPr/>
        </p:nvSpPr>
        <p:spPr>
          <a:xfrm>
            <a:off x="2678204" y="3085969"/>
            <a:ext cx="2251124" cy="2199214"/>
          </a:xfrm>
          <a:prstGeom prst="rect">
            <a:avLst/>
          </a:prstGeom>
          <a:solidFill>
            <a:srgbClr val="E1193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1" tIns="45715" rIns="91431" bIns="45715" rtlCol="0" anchor="ctr"/>
          <a:lstStyle/>
          <a:p>
            <a:pPr algn="ctr"/>
            <a:endParaRPr lang="en-US" altLang="zh-TW" sz="4800" b="1" dirty="0">
              <a:latin typeface="微软雅黑" pitchFamily="34" charset="-122"/>
              <a:ea typeface="微软雅黑" pitchFamily="34" charset="-122"/>
              <a:cs typeface="Heiti TC Light"/>
            </a:endParaRPr>
          </a:p>
        </p:txBody>
      </p:sp>
      <p:sp>
        <p:nvSpPr>
          <p:cNvPr id="38" name="Rectangle 16"/>
          <p:cNvSpPr/>
          <p:nvPr/>
        </p:nvSpPr>
        <p:spPr>
          <a:xfrm>
            <a:off x="5112045" y="3085969"/>
            <a:ext cx="2251124" cy="219921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1" tIns="45715" rIns="91431" bIns="45715" rtlCol="0" anchor="ctr"/>
          <a:lstStyle/>
          <a:p>
            <a:pPr algn="ctr"/>
            <a:r>
              <a:rPr lang="zh-CN" altLang="en-US" sz="36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Heiti TC Light"/>
              </a:rPr>
              <a:t>行业</a:t>
            </a:r>
            <a:endParaRPr lang="en-US" altLang="zh-CN" sz="36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cs typeface="Heiti TC Light"/>
            </a:endParaRPr>
          </a:p>
          <a:p>
            <a:pPr algn="ctr"/>
            <a:r>
              <a:rPr lang="zh-CN" altLang="en-US" sz="36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Heiti TC Light"/>
              </a:rPr>
              <a:t>对手</a:t>
            </a:r>
            <a:endParaRPr lang="en-US" sz="36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cs typeface="Heiti TC Light"/>
            </a:endParaRPr>
          </a:p>
        </p:txBody>
      </p:sp>
      <p:sp>
        <p:nvSpPr>
          <p:cNvPr id="39" name="Rectangle 18"/>
          <p:cNvSpPr/>
          <p:nvPr/>
        </p:nvSpPr>
        <p:spPr>
          <a:xfrm>
            <a:off x="7547209" y="3085969"/>
            <a:ext cx="2240556" cy="2199214"/>
          </a:xfrm>
          <a:prstGeom prst="rect">
            <a:avLst/>
          </a:prstGeom>
          <a:solidFill>
            <a:srgbClr val="82566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1" tIns="45715" rIns="91431" bIns="45715" rtlCol="0" anchor="ctr"/>
          <a:lstStyle/>
          <a:p>
            <a:pPr algn="ctr"/>
            <a:endParaRPr lang="en-US" sz="13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0" name="TextBox 3"/>
          <p:cNvSpPr txBox="1"/>
          <p:nvPr/>
        </p:nvSpPr>
        <p:spPr>
          <a:xfrm>
            <a:off x="8036081" y="3585597"/>
            <a:ext cx="1262819" cy="1199958"/>
          </a:xfrm>
          <a:prstGeom prst="rect">
            <a:avLst/>
          </a:prstGeom>
          <a:noFill/>
        </p:spPr>
        <p:txBody>
          <a:bodyPr wrap="square" lIns="91431" tIns="45715" rIns="91431" bIns="45715" rtlCol="0" anchor="ctr">
            <a:spAutoFit/>
          </a:bodyPr>
          <a:lstStyle/>
          <a:p>
            <a:pPr algn="ctr"/>
            <a:r>
              <a:rPr lang="zh-CN" altLang="en-US" sz="36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Heiti TC Light"/>
              </a:rPr>
              <a:t>受众</a:t>
            </a:r>
            <a:endParaRPr lang="en-US" altLang="zh-CN" sz="36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cs typeface="Heiti TC Light"/>
            </a:endParaRPr>
          </a:p>
          <a:p>
            <a:pPr algn="ctr"/>
            <a:r>
              <a:rPr lang="zh-CN" altLang="en-US" sz="36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Heiti TC Light"/>
              </a:rPr>
              <a:t>需求</a:t>
            </a:r>
            <a:endParaRPr lang="en-US" sz="40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cs typeface="Heiti TC Light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585831" y="5851866"/>
            <a:ext cx="1303552" cy="475255"/>
          </a:xfrm>
          <a:prstGeom prst="rect">
            <a:avLst/>
          </a:prstGeom>
          <a:noFill/>
          <a:ln w="28575">
            <a:solidFill>
              <a:srgbClr val="FF3C3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5" rIns="91431" bIns="45715" rtlCol="0" anchor="ctr"/>
          <a:lstStyle/>
          <a:p>
            <a:pPr algn="ctr"/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提特点</a:t>
            </a:r>
          </a:p>
        </p:txBody>
      </p:sp>
      <p:sp>
        <p:nvSpPr>
          <p:cNvPr id="13" name="矩形 12"/>
          <p:cNvSpPr/>
          <p:nvPr/>
        </p:nvSpPr>
        <p:spPr>
          <a:xfrm>
            <a:off x="8050565" y="5851866"/>
            <a:ext cx="1303552" cy="475255"/>
          </a:xfrm>
          <a:prstGeom prst="rect">
            <a:avLst/>
          </a:prstGeom>
          <a:noFill/>
          <a:ln w="28575">
            <a:solidFill>
              <a:srgbClr val="FF3C3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5" rIns="91431" bIns="45715" rtlCol="0" anchor="ctr"/>
          <a:lstStyle/>
          <a:p>
            <a:pPr algn="ctr"/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找痛点</a:t>
            </a:r>
          </a:p>
        </p:txBody>
      </p:sp>
      <p:sp>
        <p:nvSpPr>
          <p:cNvPr id="14" name="矩形 13"/>
          <p:cNvSpPr/>
          <p:nvPr/>
        </p:nvSpPr>
        <p:spPr>
          <a:xfrm>
            <a:off x="3131622" y="5851866"/>
            <a:ext cx="1303552" cy="475255"/>
          </a:xfrm>
          <a:prstGeom prst="rect">
            <a:avLst/>
          </a:prstGeom>
          <a:noFill/>
          <a:ln w="28575">
            <a:solidFill>
              <a:srgbClr val="FF3C3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5" rIns="91431" bIns="45715" rtlCol="0" anchor="ctr"/>
          <a:lstStyle/>
          <a:p>
            <a:pPr algn="ctr"/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抓优点</a:t>
            </a:r>
          </a:p>
        </p:txBody>
      </p:sp>
      <p:sp>
        <p:nvSpPr>
          <p:cNvPr id="15" name="下箭头 14"/>
          <p:cNvSpPr/>
          <p:nvPr/>
        </p:nvSpPr>
        <p:spPr>
          <a:xfrm>
            <a:off x="6022546" y="5476840"/>
            <a:ext cx="434517" cy="234532"/>
          </a:xfrm>
          <a:prstGeom prst="down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5" rIns="91431" bIns="45715" rtlCol="0" anchor="ctr"/>
          <a:lstStyle/>
          <a:p>
            <a:pPr algn="ctr"/>
            <a:endParaRPr lang="zh-CN" altLang="en-US" sz="1300"/>
          </a:p>
        </p:txBody>
      </p:sp>
      <p:sp>
        <p:nvSpPr>
          <p:cNvPr id="16" name="TextBox 3"/>
          <p:cNvSpPr txBox="1"/>
          <p:nvPr/>
        </p:nvSpPr>
        <p:spPr>
          <a:xfrm>
            <a:off x="3172357" y="3659517"/>
            <a:ext cx="1262819" cy="1199958"/>
          </a:xfrm>
          <a:prstGeom prst="rect">
            <a:avLst/>
          </a:prstGeom>
          <a:noFill/>
        </p:spPr>
        <p:txBody>
          <a:bodyPr wrap="square" lIns="91431" tIns="45715" rIns="91431" bIns="45715" rtlCol="0">
            <a:spAutoFit/>
          </a:bodyPr>
          <a:lstStyle/>
          <a:p>
            <a:pPr algn="ctr"/>
            <a:r>
              <a:rPr lang="zh-CN" altLang="en-US" sz="36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Heiti TC Light"/>
              </a:rPr>
              <a:t>组织资源</a:t>
            </a:r>
            <a:endParaRPr lang="en-US" sz="36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cs typeface="Heiti TC Light"/>
            </a:endParaRPr>
          </a:p>
        </p:txBody>
      </p:sp>
      <p:sp>
        <p:nvSpPr>
          <p:cNvPr id="17" name="下箭头 16"/>
          <p:cNvSpPr/>
          <p:nvPr/>
        </p:nvSpPr>
        <p:spPr>
          <a:xfrm>
            <a:off x="8485084" y="5476840"/>
            <a:ext cx="434517" cy="234532"/>
          </a:xfrm>
          <a:prstGeom prst="down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5" rIns="91431" bIns="45715" rtlCol="0" anchor="ctr"/>
          <a:lstStyle/>
          <a:p>
            <a:pPr algn="ctr"/>
            <a:endParaRPr lang="zh-CN" altLang="en-US" sz="1300"/>
          </a:p>
        </p:txBody>
      </p:sp>
      <p:sp>
        <p:nvSpPr>
          <p:cNvPr id="18" name="下箭头 17"/>
          <p:cNvSpPr/>
          <p:nvPr/>
        </p:nvSpPr>
        <p:spPr>
          <a:xfrm>
            <a:off x="3613978" y="5476839"/>
            <a:ext cx="434517" cy="234532"/>
          </a:xfrm>
          <a:prstGeom prst="down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5" rIns="91431" bIns="45715" rtlCol="0" anchor="ctr"/>
          <a:lstStyle/>
          <a:p>
            <a:pPr algn="ctr"/>
            <a:endParaRPr lang="zh-CN" altLang="en-US" sz="1300"/>
          </a:p>
        </p:txBody>
      </p:sp>
      <p:grpSp>
        <p:nvGrpSpPr>
          <p:cNvPr id="24" name="组合 23"/>
          <p:cNvGrpSpPr/>
          <p:nvPr/>
        </p:nvGrpSpPr>
        <p:grpSpPr>
          <a:xfrm>
            <a:off x="3687252" y="2386709"/>
            <a:ext cx="2596832" cy="540582"/>
            <a:chOff x="2819690" y="2052658"/>
            <a:chExt cx="2774733" cy="577617"/>
          </a:xfrm>
        </p:grpSpPr>
        <p:sp>
          <p:nvSpPr>
            <p:cNvPr id="9" name="矩形 8"/>
            <p:cNvSpPr/>
            <p:nvPr/>
          </p:nvSpPr>
          <p:spPr>
            <a:xfrm>
              <a:off x="2822077" y="2097658"/>
              <a:ext cx="90000" cy="511074"/>
            </a:xfrm>
            <a:prstGeom prst="rect">
              <a:avLst/>
            </a:prstGeom>
            <a:solidFill>
              <a:srgbClr val="E845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矩形 26"/>
            <p:cNvSpPr/>
            <p:nvPr/>
          </p:nvSpPr>
          <p:spPr>
            <a:xfrm rot="5400000">
              <a:off x="4139369" y="732979"/>
              <a:ext cx="90000" cy="2729357"/>
            </a:xfrm>
            <a:prstGeom prst="rect">
              <a:avLst/>
            </a:prstGeom>
            <a:solidFill>
              <a:srgbClr val="E845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下箭头 19"/>
            <p:cNvSpPr/>
            <p:nvPr/>
          </p:nvSpPr>
          <p:spPr>
            <a:xfrm>
              <a:off x="5414423" y="2074386"/>
              <a:ext cx="180000" cy="555889"/>
            </a:xfrm>
            <a:prstGeom prst="downArrow">
              <a:avLst/>
            </a:prstGeom>
            <a:solidFill>
              <a:srgbClr val="E845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4950381" y="1817545"/>
            <a:ext cx="3836193" cy="1086673"/>
            <a:chOff x="4169351" y="1444504"/>
            <a:chExt cx="4099000" cy="1161117"/>
          </a:xfrm>
        </p:grpSpPr>
        <p:sp>
          <p:nvSpPr>
            <p:cNvPr id="33" name="矩形 32"/>
            <p:cNvSpPr/>
            <p:nvPr/>
          </p:nvSpPr>
          <p:spPr>
            <a:xfrm>
              <a:off x="4171738" y="1489504"/>
              <a:ext cx="90000" cy="584881"/>
            </a:xfrm>
            <a:prstGeom prst="rect">
              <a:avLst/>
            </a:prstGeom>
            <a:solidFill>
              <a:srgbClr val="E845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矩形 33"/>
            <p:cNvSpPr/>
            <p:nvPr/>
          </p:nvSpPr>
          <p:spPr>
            <a:xfrm rot="5400000">
              <a:off x="6128851" y="-514995"/>
              <a:ext cx="90002" cy="4009001"/>
            </a:xfrm>
            <a:prstGeom prst="rect">
              <a:avLst/>
            </a:prstGeom>
            <a:solidFill>
              <a:srgbClr val="E845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下箭头 36"/>
            <p:cNvSpPr/>
            <p:nvPr/>
          </p:nvSpPr>
          <p:spPr>
            <a:xfrm>
              <a:off x="8088351" y="1444504"/>
              <a:ext cx="180000" cy="1161117"/>
            </a:xfrm>
            <a:prstGeom prst="downArrow">
              <a:avLst/>
            </a:prstGeom>
            <a:solidFill>
              <a:srgbClr val="E845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130853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8" grpId="0" animBg="1"/>
      <p:bldP spid="39" grpId="0" animBg="1"/>
      <p:bldP spid="11" grpId="0" animBg="1"/>
      <p:bldP spid="13" grpId="0" animBg="1"/>
      <p:bldP spid="14" grpId="0" animBg="1"/>
      <p:bldP spid="15" grpId="0" animBg="1"/>
      <p:bldP spid="17" grpId="0" animBg="1"/>
      <p:bldP spid="1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9237" y="903387"/>
            <a:ext cx="1119366" cy="370443"/>
          </a:xfrm>
        </p:spPr>
        <p:txBody>
          <a:bodyPr/>
          <a:lstStyle/>
          <a:p>
            <a:r>
              <a:rPr lang="zh-CN" altLang="en-US" sz="2000" b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  <a:cs typeface="Helvetica Light" charset="0"/>
              </a:rPr>
              <a:t>工作逻辑</a:t>
            </a:r>
            <a:endParaRPr lang="zh-CN" altLang="en-US" sz="2000" b="1" dirty="0">
              <a:solidFill>
                <a:prstClr val="black">
                  <a:lumMod val="65000"/>
                  <a:lumOff val="35000"/>
                </a:prstClr>
              </a:solidFill>
              <a:latin typeface="微软雅黑" pitchFamily="34" charset="-122"/>
              <a:ea typeface="微软雅黑" pitchFamily="34" charset="-122"/>
              <a:cs typeface="Helvetica Light" charset="0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3540552" y="1991004"/>
            <a:ext cx="5139374" cy="722105"/>
          </a:xfrm>
          <a:prstGeom prst="roundRect">
            <a:avLst/>
          </a:prstGeom>
          <a:noFill/>
          <a:ln w="28575">
            <a:solidFill>
              <a:srgbClr val="FF3D3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None/>
            </a:pPr>
            <a:r>
              <a:rPr lang="zh-CN" altLang="en-US" sz="2399" b="1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每个版块提炼关键词</a:t>
            </a:r>
            <a:r>
              <a:rPr lang="en-US" altLang="zh-CN" sz="2399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</a:p>
        </p:txBody>
      </p:sp>
      <p:sp>
        <p:nvSpPr>
          <p:cNvPr id="19" name="圆角矩形 18"/>
          <p:cNvSpPr/>
          <p:nvPr/>
        </p:nvSpPr>
        <p:spPr>
          <a:xfrm>
            <a:off x="3540552" y="3190582"/>
            <a:ext cx="5139374" cy="722105"/>
          </a:xfrm>
          <a:prstGeom prst="roundRect">
            <a:avLst/>
          </a:prstGeom>
          <a:noFill/>
          <a:ln w="28575">
            <a:solidFill>
              <a:srgbClr val="FF3D3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399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提取高频关键词</a:t>
            </a:r>
            <a:endParaRPr lang="en-US" altLang="zh-CN" sz="2399" b="1" dirty="0">
              <a:solidFill>
                <a:schemeClr val="tx1">
                  <a:lumMod val="75000"/>
                  <a:lumOff val="25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3540552" y="4308519"/>
            <a:ext cx="5139374" cy="722105"/>
          </a:xfrm>
          <a:prstGeom prst="roundRect">
            <a:avLst/>
          </a:prstGeom>
          <a:noFill/>
          <a:ln w="28575">
            <a:solidFill>
              <a:srgbClr val="FF3D3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399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关键词进行梳理和分类</a:t>
            </a:r>
            <a:endParaRPr lang="en-US" altLang="zh-CN" sz="2399" b="1" dirty="0">
              <a:solidFill>
                <a:schemeClr val="tx1">
                  <a:lumMod val="75000"/>
                  <a:lumOff val="25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2" name="圆角矩形 21"/>
          <p:cNvSpPr/>
          <p:nvPr/>
        </p:nvSpPr>
        <p:spPr>
          <a:xfrm>
            <a:off x="3540552" y="5486072"/>
            <a:ext cx="5139374" cy="722105"/>
          </a:xfrm>
          <a:prstGeom prst="roundRect">
            <a:avLst/>
          </a:prstGeom>
          <a:noFill/>
          <a:ln w="28575">
            <a:solidFill>
              <a:srgbClr val="FF3D3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399" b="1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套用不同模型进行试验</a:t>
            </a:r>
            <a:endParaRPr lang="en-US" altLang="zh-CN" sz="2399" b="1" dirty="0">
              <a:solidFill>
                <a:schemeClr val="tx1">
                  <a:lumMod val="75000"/>
                  <a:lumOff val="25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3" name="下箭头 22"/>
          <p:cNvSpPr/>
          <p:nvPr/>
        </p:nvSpPr>
        <p:spPr>
          <a:xfrm>
            <a:off x="5927416" y="2800349"/>
            <a:ext cx="365647" cy="325020"/>
          </a:xfrm>
          <a:prstGeom prst="down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533"/>
          </a:p>
        </p:txBody>
      </p:sp>
      <p:sp>
        <p:nvSpPr>
          <p:cNvPr id="24" name="下箭头 23"/>
          <p:cNvSpPr/>
          <p:nvPr/>
        </p:nvSpPr>
        <p:spPr>
          <a:xfrm>
            <a:off x="5927416" y="3937272"/>
            <a:ext cx="365647" cy="325020"/>
          </a:xfrm>
          <a:prstGeom prst="down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533"/>
          </a:p>
        </p:txBody>
      </p:sp>
      <p:sp>
        <p:nvSpPr>
          <p:cNvPr id="25" name="下箭头 24"/>
          <p:cNvSpPr/>
          <p:nvPr/>
        </p:nvSpPr>
        <p:spPr>
          <a:xfrm>
            <a:off x="5927416" y="5095837"/>
            <a:ext cx="365647" cy="325020"/>
          </a:xfrm>
          <a:prstGeom prst="down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533"/>
          </a:p>
        </p:txBody>
      </p:sp>
    </p:spTree>
    <p:extLst>
      <p:ext uri="{BB962C8B-B14F-4D97-AF65-F5344CB8AC3E}">
        <p14:creationId xmlns:p14="http://schemas.microsoft.com/office/powerpoint/2010/main" val="1592029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798989" y="3092260"/>
            <a:ext cx="11279241" cy="1222682"/>
            <a:chOff x="913553" y="2857947"/>
            <a:chExt cx="11279241" cy="1222683"/>
          </a:xfrm>
        </p:grpSpPr>
        <p:cxnSp>
          <p:nvCxnSpPr>
            <p:cNvPr id="3" name="直接连接符 2"/>
            <p:cNvCxnSpPr/>
            <p:nvPr/>
          </p:nvCxnSpPr>
          <p:spPr>
            <a:xfrm flipV="1">
              <a:off x="2509808" y="3145536"/>
              <a:ext cx="5312448" cy="12192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/>
            <p:cNvSpPr txBox="1"/>
            <p:nvPr/>
          </p:nvSpPr>
          <p:spPr>
            <a:xfrm>
              <a:off x="913553" y="2857947"/>
              <a:ext cx="1708624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>
                  <a:latin typeface="+mn-ea"/>
                </a:rPr>
                <a:t>组织本体，</a:t>
              </a:r>
              <a:r>
                <a:rPr lang="zh-CN" altLang="en-US" dirty="0">
                  <a:latin typeface="+mn-ea"/>
                </a:rPr>
                <a:t>以 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7746094" y="2857947"/>
              <a:ext cx="2011681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srgbClr val="FF2600"/>
                  </a:solidFill>
                  <a:latin typeface="+mn-ea"/>
                  <a:cs typeface="Microsoft YaHei" charset="-122"/>
                </a:rPr>
                <a:t>（核心能力）</a:t>
              </a:r>
              <a:r>
                <a:rPr lang="zh-CN" altLang="en-US" dirty="0">
                  <a:latin typeface="+mn-ea"/>
                </a:rPr>
                <a:t>，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698818" y="3695909"/>
              <a:ext cx="2304288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latin typeface="+mn-ea"/>
                </a:rPr>
                <a:t>提供</a:t>
              </a:r>
            </a:p>
          </p:txBody>
        </p:sp>
        <p:cxnSp>
          <p:nvCxnSpPr>
            <p:cNvPr id="7" name="直接连接符 6"/>
            <p:cNvCxnSpPr/>
            <p:nvPr/>
          </p:nvCxnSpPr>
          <p:spPr>
            <a:xfrm flipV="1">
              <a:off x="1363581" y="3966270"/>
              <a:ext cx="2834640" cy="18288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4138242" y="3695908"/>
              <a:ext cx="2066544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srgbClr val="FF2600"/>
                  </a:solidFill>
                  <a:latin typeface="+mn-ea"/>
                  <a:cs typeface="Microsoft YaHei" charset="-122"/>
                </a:rPr>
                <a:t>（核心受众）</a:t>
              </a:r>
              <a:r>
                <a:rPr lang="zh-CN" altLang="en-US" dirty="0">
                  <a:latin typeface="+mn-ea"/>
                </a:rPr>
                <a:t>，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955149" y="3695908"/>
              <a:ext cx="2304288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latin typeface="+mn-ea"/>
                </a:rPr>
                <a:t>为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0126250" y="3695908"/>
              <a:ext cx="2066544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srgbClr val="FF2600"/>
                  </a:solidFill>
                  <a:latin typeface="+mn-ea"/>
                  <a:cs typeface="Microsoft YaHei" charset="-122"/>
                </a:rPr>
                <a:t>（核心利益）</a:t>
              </a:r>
              <a:r>
                <a:rPr lang="zh-CN" altLang="en-US" dirty="0">
                  <a:latin typeface="+mn-ea"/>
                  <a:cs typeface="Microsoft YaHei" charset="-122"/>
                </a:rPr>
                <a:t>。</a:t>
              </a:r>
            </a:p>
          </p:txBody>
        </p:sp>
        <p:cxnSp>
          <p:nvCxnSpPr>
            <p:cNvPr id="11" name="直接连接符 10"/>
            <p:cNvCxnSpPr/>
            <p:nvPr/>
          </p:nvCxnSpPr>
          <p:spPr>
            <a:xfrm>
              <a:off x="6438609" y="3984558"/>
              <a:ext cx="3796614" cy="0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标题 1"/>
          <p:cNvSpPr txBox="1">
            <a:spLocks/>
          </p:cNvSpPr>
          <p:nvPr/>
        </p:nvSpPr>
        <p:spPr>
          <a:xfrm>
            <a:off x="631410" y="942417"/>
            <a:ext cx="2401746" cy="370420"/>
          </a:xfrm>
          <a:prstGeom prst="rect">
            <a:avLst/>
          </a:prstGeom>
          <a:noFill/>
          <a:ln>
            <a:noFill/>
          </a:ln>
        </p:spPr>
        <p:txBody>
          <a:bodyPr wrap="none" lIns="46259" tIns="46259" rIns="46259" bIns="46259" anchor="ctr">
            <a:spAutoFit/>
          </a:bodyPr>
          <a:lstStyle>
            <a:lvl1pPr defTabSz="914088">
              <a:lnSpc>
                <a:spcPct val="90000"/>
              </a:lnSpc>
              <a:spcBef>
                <a:spcPct val="0"/>
              </a:spcBef>
              <a:buFont typeface="Arial" charset="0"/>
              <a:buNone/>
              <a:defRPr sz="2000" b="1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  <a:cs typeface="Helvetica Light" charset="0"/>
              </a:defRPr>
            </a:lvl1pPr>
          </a:lstStyle>
          <a:p>
            <a:r>
              <a:rPr lang="zh-CN" altLang="en-US" dirty="0"/>
              <a:t>品牌定位机会点表述</a:t>
            </a:r>
          </a:p>
        </p:txBody>
      </p:sp>
      <p:sp>
        <p:nvSpPr>
          <p:cNvPr id="13" name="矩形 12"/>
          <p:cNvSpPr/>
          <p:nvPr/>
        </p:nvSpPr>
        <p:spPr>
          <a:xfrm>
            <a:off x="536551" y="2554942"/>
            <a:ext cx="11336472" cy="2178423"/>
          </a:xfrm>
          <a:prstGeom prst="rect">
            <a:avLst/>
          </a:prstGeom>
          <a:noFill/>
          <a:ln w="28575">
            <a:solidFill>
              <a:srgbClr val="A6A6A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5" rIns="91431" bIns="45715" spcCol="0"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2835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646356" y="939959"/>
            <a:ext cx="6003147" cy="370451"/>
          </a:xfrm>
        </p:spPr>
        <p:txBody>
          <a:bodyPr/>
          <a:lstStyle/>
          <a:p>
            <a:r>
              <a:rPr lang="en-US" altLang="zh-CN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  <a:cs typeface="Helvetica Light" charset="0"/>
              </a:rPr>
              <a:t>Rose Only</a:t>
            </a:r>
            <a:r>
              <a:rPr lang="zh-CN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  <a:cs typeface="Helvetica Light" charset="0"/>
              </a:rPr>
              <a:t>：一生只送一个人，让玫瑰变成一生承诺</a:t>
            </a:r>
          </a:p>
        </p:txBody>
      </p:sp>
      <p:sp>
        <p:nvSpPr>
          <p:cNvPr id="6" name="TextBox 10"/>
          <p:cNvSpPr txBox="1"/>
          <p:nvPr/>
        </p:nvSpPr>
        <p:spPr>
          <a:xfrm>
            <a:off x="1411940" y="5374693"/>
            <a:ext cx="3079377" cy="323155"/>
          </a:xfrm>
          <a:prstGeom prst="rect">
            <a:avLst/>
          </a:prstGeom>
          <a:noFill/>
        </p:spPr>
        <p:txBody>
          <a:bodyPr wrap="square" lIns="91431" tIns="45715" rIns="91431" bIns="45715" rtlCol="0">
            <a:spAutoFit/>
          </a:bodyPr>
          <a:lstStyle/>
          <a:p>
            <a:pPr algn="ctr" defTabSz="685731"/>
            <a:r>
              <a:rPr lang="zh-CN" altLang="en-US" sz="15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Microsoft YaHei" charset="0"/>
              </a:rPr>
              <a:t>产品特色</a:t>
            </a:r>
            <a:r>
              <a:rPr lang="zh-CN" altLang="en-US" sz="15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Microsoft YaHei" charset="0"/>
              </a:rPr>
              <a:t>：极致</a:t>
            </a:r>
            <a:r>
              <a:rPr lang="zh-CN" altLang="en-US" sz="15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Microsoft YaHei" charset="0"/>
              </a:rPr>
              <a:t>奢华</a:t>
            </a:r>
            <a:endParaRPr lang="en-US" altLang="zh-CN" sz="1500" dirty="0">
              <a:solidFill>
                <a:prstClr val="black">
                  <a:lumMod val="75000"/>
                  <a:lumOff val="25000"/>
                </a:prstClr>
              </a:solidFill>
              <a:latin typeface="+mn-ea"/>
              <a:cs typeface="Microsoft YaHei" charset="0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1350056" y="2402496"/>
            <a:ext cx="3094198" cy="2794411"/>
            <a:chOff x="946646" y="1737628"/>
            <a:chExt cx="3094197" cy="3274173"/>
          </a:xfrm>
        </p:grpSpPr>
        <p:sp>
          <p:nvSpPr>
            <p:cNvPr id="5" name="矩形 4"/>
            <p:cNvSpPr/>
            <p:nvPr/>
          </p:nvSpPr>
          <p:spPr>
            <a:xfrm>
              <a:off x="946646" y="1737628"/>
              <a:ext cx="3088800" cy="805681"/>
            </a:xfrm>
            <a:prstGeom prst="rect">
              <a:avLst/>
            </a:prstGeom>
            <a:solidFill>
              <a:srgbClr val="E8314A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731"/>
              <a:r>
                <a:rPr lang="zh-CN" altLang="en-US" sz="1500" kern="0" dirty="0">
                  <a:solidFill>
                    <a:prstClr val="white"/>
                  </a:solidFill>
                  <a:latin typeface="+mn-ea"/>
                  <a:cs typeface="Microsoft YaHei" charset="0"/>
                </a:rPr>
                <a:t>产品线</a:t>
              </a:r>
              <a:endParaRPr lang="en-US" altLang="zh-CN" sz="1500" kern="0" dirty="0">
                <a:solidFill>
                  <a:prstClr val="white"/>
                </a:solidFill>
                <a:latin typeface="+mn-ea"/>
                <a:cs typeface="Microsoft YaHei" charset="0"/>
              </a:endParaRPr>
            </a:p>
            <a:p>
              <a:pPr algn="ctr" defTabSz="685731"/>
              <a:r>
                <a:rPr lang="zh-CN" altLang="en-US" sz="1500" kern="0" dirty="0">
                  <a:solidFill>
                    <a:prstClr val="white"/>
                  </a:solidFill>
                  <a:latin typeface="+mn-ea"/>
                  <a:cs typeface="Microsoft YaHei" charset="0"/>
                </a:rPr>
                <a:t>打造奢侈品玫瑰</a:t>
              </a:r>
              <a:endParaRPr lang="en-US" altLang="zh-CN" sz="1500" kern="0" dirty="0">
                <a:solidFill>
                  <a:prstClr val="white"/>
                </a:solidFill>
                <a:latin typeface="+mn-ea"/>
                <a:cs typeface="Microsoft YaHei" charset="0"/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 rotWithShape="1">
            <a:blip r:embed="rId2"/>
            <a:srcRect l="13933" t="25537" r="10757" b="8247"/>
            <a:stretch/>
          </p:blipFill>
          <p:spPr>
            <a:xfrm>
              <a:off x="952043" y="2538647"/>
              <a:ext cx="3088800" cy="2473154"/>
            </a:xfrm>
            <a:prstGeom prst="rect">
              <a:avLst/>
            </a:prstGeom>
          </p:spPr>
        </p:pic>
      </p:grpSp>
      <p:sp>
        <p:nvSpPr>
          <p:cNvPr id="8" name="TextBox 7"/>
          <p:cNvSpPr txBox="1"/>
          <p:nvPr/>
        </p:nvSpPr>
        <p:spPr>
          <a:xfrm>
            <a:off x="5036025" y="5374693"/>
            <a:ext cx="2124525" cy="323155"/>
          </a:xfrm>
          <a:prstGeom prst="rect">
            <a:avLst/>
          </a:prstGeom>
          <a:noFill/>
        </p:spPr>
        <p:txBody>
          <a:bodyPr wrap="square" lIns="91431" tIns="45715" rIns="91431" bIns="45715" rtlCol="0">
            <a:spAutoFit/>
          </a:bodyPr>
          <a:lstStyle/>
          <a:p>
            <a:pPr defTabSz="685731"/>
            <a:r>
              <a:rPr lang="zh-CN" altLang="en-US" sz="15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Microsoft YaHei" charset="0"/>
              </a:rPr>
              <a:t>运营</a:t>
            </a:r>
            <a:r>
              <a:rPr lang="zh-CN" altLang="en-US" sz="15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Microsoft YaHei" charset="0"/>
              </a:rPr>
              <a:t>主张：极致体验</a:t>
            </a:r>
            <a:endParaRPr lang="zh-CN" altLang="en-US" sz="1500" dirty="0">
              <a:solidFill>
                <a:prstClr val="black">
                  <a:lumMod val="75000"/>
                  <a:lumOff val="25000"/>
                </a:prstClr>
              </a:solidFill>
              <a:latin typeface="+mn-ea"/>
              <a:cs typeface="Microsoft YaHei" charset="0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2682" y="2547759"/>
            <a:ext cx="3068429" cy="2503887"/>
          </a:xfrm>
          <a:prstGeom prst="rect">
            <a:avLst/>
          </a:prstGeom>
        </p:spPr>
      </p:pic>
      <p:grpSp>
        <p:nvGrpSpPr>
          <p:cNvPr id="16" name="组合 15"/>
          <p:cNvGrpSpPr/>
          <p:nvPr/>
        </p:nvGrpSpPr>
        <p:grpSpPr>
          <a:xfrm>
            <a:off x="7781325" y="2365529"/>
            <a:ext cx="3383433" cy="2868346"/>
            <a:chOff x="7030893" y="2397934"/>
            <a:chExt cx="2830280" cy="2399404"/>
          </a:xfrm>
        </p:grpSpPr>
        <p:pic>
          <p:nvPicPr>
            <p:cNvPr id="11" name="内容占位符 3"/>
            <p:cNvPicPr>
              <a:picLocks noChangeAspect="1"/>
            </p:cNvPicPr>
            <p:nvPr/>
          </p:nvPicPr>
          <p:blipFill rotWithShape="1">
            <a:blip r:embed="rId4"/>
            <a:srcRect r="4508"/>
            <a:stretch/>
          </p:blipFill>
          <p:spPr>
            <a:xfrm>
              <a:off x="7141374" y="2397934"/>
              <a:ext cx="2582639" cy="504859"/>
            </a:xfrm>
            <a:prstGeom prst="rect">
              <a:avLst/>
            </a:prstGeom>
          </p:spPr>
        </p:pic>
        <p:grpSp>
          <p:nvGrpSpPr>
            <p:cNvPr id="15" name="组合 14"/>
            <p:cNvGrpSpPr/>
            <p:nvPr/>
          </p:nvGrpSpPr>
          <p:grpSpPr>
            <a:xfrm>
              <a:off x="7030893" y="3047097"/>
              <a:ext cx="2830280" cy="1750241"/>
              <a:chOff x="7030893" y="3047097"/>
              <a:chExt cx="2830280" cy="1750241"/>
            </a:xfrm>
          </p:grpSpPr>
          <p:sp>
            <p:nvSpPr>
              <p:cNvPr id="10" name="矩形 9"/>
              <p:cNvSpPr/>
              <p:nvPr/>
            </p:nvSpPr>
            <p:spPr>
              <a:xfrm>
                <a:off x="7141375" y="3047097"/>
                <a:ext cx="2582639" cy="872164"/>
              </a:xfrm>
              <a:prstGeom prst="rect">
                <a:avLst/>
              </a:prstGeom>
              <a:solidFill>
                <a:srgbClr val="E8314A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685731"/>
                <a:endParaRPr kumimoji="1" lang="zh-CN" altLang="en-US" sz="1100" kern="0">
                  <a:solidFill>
                    <a:prstClr val="white"/>
                  </a:solidFill>
                  <a:latin typeface="Calibri"/>
                  <a:ea typeface="宋体"/>
                </a:endParaRP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7030893" y="3246033"/>
                <a:ext cx="2830280" cy="480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685731"/>
                <a:r>
                  <a:rPr lang="zh-CN" altLang="en-US" sz="1500" kern="0" dirty="0">
                    <a:solidFill>
                      <a:prstClr val="white"/>
                    </a:solidFill>
                    <a:latin typeface="+mn-ea"/>
                    <a:cs typeface="Microsoft YaHei" charset="0"/>
                  </a:rPr>
                  <a:t>情侣之间</a:t>
                </a:r>
                <a:endParaRPr lang="en-US" altLang="zh-CN" sz="1500" kern="0" dirty="0">
                  <a:solidFill>
                    <a:prstClr val="white"/>
                  </a:solidFill>
                  <a:latin typeface="+mn-ea"/>
                  <a:cs typeface="Microsoft YaHei" charset="0"/>
                </a:endParaRPr>
              </a:p>
              <a:p>
                <a:pPr algn="ctr" defTabSz="685731"/>
                <a:r>
                  <a:rPr lang="zh-CN" altLang="en-US" sz="1500" kern="0" dirty="0">
                    <a:solidFill>
                      <a:prstClr val="white"/>
                    </a:solidFill>
                    <a:latin typeface="+mn-ea"/>
                    <a:cs typeface="Microsoft YaHei" charset="0"/>
                  </a:rPr>
                  <a:t>用玫瑰代表的终生不渝</a:t>
                </a:r>
              </a:p>
            </p:txBody>
          </p:sp>
          <p:sp>
            <p:nvSpPr>
              <p:cNvPr id="13" name="矩形 12"/>
              <p:cNvSpPr/>
              <p:nvPr/>
            </p:nvSpPr>
            <p:spPr>
              <a:xfrm>
                <a:off x="7156336" y="4235161"/>
                <a:ext cx="2628312" cy="270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 defTabSz="685731"/>
                <a:r>
                  <a:rPr lang="zh-CN" altLang="en-US" sz="15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+mn-ea"/>
                    <a:cs typeface="Microsoft YaHei" charset="0"/>
                  </a:rPr>
                  <a:t>花是炫耀，是表达，是占有</a:t>
                </a:r>
              </a:p>
            </p:txBody>
          </p:sp>
          <p:sp>
            <p:nvSpPr>
              <p:cNvPr id="14" name="矩形 13"/>
              <p:cNvSpPr/>
              <p:nvPr/>
            </p:nvSpPr>
            <p:spPr>
              <a:xfrm>
                <a:off x="7141375" y="3047097"/>
                <a:ext cx="2582639" cy="1750241"/>
              </a:xfrm>
              <a:prstGeom prst="rect">
                <a:avLst/>
              </a:prstGeom>
              <a:noFill/>
              <a:ln w="28575" cap="flat" cmpd="sng" algn="ctr">
                <a:solidFill>
                  <a:srgbClr val="E8314A"/>
                </a:solidFill>
                <a:prstDash val="dash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685731"/>
                <a:endParaRPr kumimoji="1" lang="zh-CN" altLang="en-US" sz="1100" kern="0">
                  <a:solidFill>
                    <a:prstClr val="white"/>
                  </a:solidFill>
                  <a:latin typeface="Calibri"/>
                  <a:ea typeface="宋体"/>
                </a:endParaRPr>
              </a:p>
            </p:txBody>
          </p:sp>
        </p:grpSp>
      </p:grpSp>
      <p:sp>
        <p:nvSpPr>
          <p:cNvPr id="18" name="TextBox 7"/>
          <p:cNvSpPr txBox="1"/>
          <p:nvPr/>
        </p:nvSpPr>
        <p:spPr>
          <a:xfrm>
            <a:off x="8227898" y="5424563"/>
            <a:ext cx="3165526" cy="323155"/>
          </a:xfrm>
          <a:prstGeom prst="rect">
            <a:avLst/>
          </a:prstGeom>
          <a:noFill/>
        </p:spPr>
        <p:txBody>
          <a:bodyPr wrap="square" lIns="91431" tIns="45715" rIns="91431" bIns="45715" rtlCol="0">
            <a:spAutoFit/>
          </a:bodyPr>
          <a:lstStyle/>
          <a:p>
            <a:pPr defTabSz="685731"/>
            <a:r>
              <a:rPr lang="zh-CN" altLang="en-US" sz="15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Microsoft YaHei" charset="0"/>
              </a:rPr>
              <a:t>品牌口号：一生只</a:t>
            </a:r>
            <a:r>
              <a:rPr lang="zh-CN" altLang="en-US" sz="1500" smtClean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Microsoft YaHei" charset="0"/>
              </a:rPr>
              <a:t>爱一人</a:t>
            </a:r>
            <a:endParaRPr lang="zh-CN" altLang="en-US" sz="1500" dirty="0">
              <a:solidFill>
                <a:prstClr val="black">
                  <a:lumMod val="75000"/>
                  <a:lumOff val="25000"/>
                </a:prstClr>
              </a:solidFill>
              <a:latin typeface="+mn-ea"/>
              <a:cs typeface="Microsoft YaHei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8686800" y="7059168"/>
            <a:ext cx="3090672" cy="8961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品牌口号需要看下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86515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798989" y="3092260"/>
            <a:ext cx="11279241" cy="1222682"/>
            <a:chOff x="913553" y="2857947"/>
            <a:chExt cx="11279241" cy="1222683"/>
          </a:xfrm>
        </p:grpSpPr>
        <p:cxnSp>
          <p:nvCxnSpPr>
            <p:cNvPr id="3" name="直接连接符 2"/>
            <p:cNvCxnSpPr/>
            <p:nvPr/>
          </p:nvCxnSpPr>
          <p:spPr>
            <a:xfrm flipV="1">
              <a:off x="2509808" y="3145536"/>
              <a:ext cx="5312448" cy="12192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/>
            <p:cNvSpPr txBox="1"/>
            <p:nvPr/>
          </p:nvSpPr>
          <p:spPr>
            <a:xfrm>
              <a:off x="913553" y="2857947"/>
              <a:ext cx="1708624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>
                  <a:latin typeface="+mn-ea"/>
                </a:rPr>
                <a:t>组织本体，</a:t>
              </a:r>
              <a:r>
                <a:rPr lang="zh-CN" altLang="en-US" dirty="0">
                  <a:latin typeface="+mn-ea"/>
                </a:rPr>
                <a:t>以 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7746094" y="2857947"/>
              <a:ext cx="2011681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srgbClr val="FF2600"/>
                  </a:solidFill>
                  <a:latin typeface="+mn-ea"/>
                  <a:cs typeface="Microsoft YaHei" charset="-122"/>
                </a:rPr>
                <a:t>（核心能力）</a:t>
              </a:r>
              <a:r>
                <a:rPr lang="zh-CN" altLang="en-US" dirty="0">
                  <a:latin typeface="+mn-ea"/>
                </a:rPr>
                <a:t>，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698818" y="3695909"/>
              <a:ext cx="2304288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latin typeface="+mn-ea"/>
                </a:rPr>
                <a:t>提供</a:t>
              </a:r>
            </a:p>
          </p:txBody>
        </p:sp>
        <p:cxnSp>
          <p:nvCxnSpPr>
            <p:cNvPr id="7" name="直接连接符 6"/>
            <p:cNvCxnSpPr/>
            <p:nvPr/>
          </p:nvCxnSpPr>
          <p:spPr>
            <a:xfrm flipV="1">
              <a:off x="1363581" y="3966270"/>
              <a:ext cx="2834640" cy="18288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4138242" y="3695908"/>
              <a:ext cx="2066544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srgbClr val="FF2600"/>
                  </a:solidFill>
                  <a:latin typeface="+mn-ea"/>
                  <a:cs typeface="Microsoft YaHei" charset="-122"/>
                </a:rPr>
                <a:t>（核心受众）</a:t>
              </a:r>
              <a:r>
                <a:rPr lang="zh-CN" altLang="en-US" dirty="0">
                  <a:latin typeface="+mn-ea"/>
                </a:rPr>
                <a:t>，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955149" y="3695908"/>
              <a:ext cx="2304288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latin typeface="+mn-ea"/>
                </a:rPr>
                <a:t>为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0126250" y="3695908"/>
              <a:ext cx="2066544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srgbClr val="FF2600"/>
                  </a:solidFill>
                  <a:latin typeface="+mn-ea"/>
                  <a:cs typeface="Microsoft YaHei" charset="-122"/>
                </a:rPr>
                <a:t>（核心利益）</a:t>
              </a:r>
              <a:r>
                <a:rPr lang="zh-CN" altLang="en-US" dirty="0">
                  <a:latin typeface="+mn-ea"/>
                  <a:cs typeface="Microsoft YaHei" charset="-122"/>
                </a:rPr>
                <a:t>。</a:t>
              </a:r>
            </a:p>
          </p:txBody>
        </p:sp>
        <p:cxnSp>
          <p:nvCxnSpPr>
            <p:cNvPr id="11" name="直接连接符 10"/>
            <p:cNvCxnSpPr/>
            <p:nvPr/>
          </p:nvCxnSpPr>
          <p:spPr>
            <a:xfrm>
              <a:off x="6438609" y="3984558"/>
              <a:ext cx="3796614" cy="0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标题 1"/>
          <p:cNvSpPr txBox="1">
            <a:spLocks/>
          </p:cNvSpPr>
          <p:nvPr/>
        </p:nvSpPr>
        <p:spPr>
          <a:xfrm>
            <a:off x="631410" y="942417"/>
            <a:ext cx="3511601" cy="370420"/>
          </a:xfrm>
          <a:prstGeom prst="rect">
            <a:avLst/>
          </a:prstGeom>
          <a:noFill/>
          <a:ln>
            <a:noFill/>
          </a:ln>
        </p:spPr>
        <p:txBody>
          <a:bodyPr wrap="none" lIns="46259" tIns="46259" rIns="46259" bIns="46259" anchor="ctr">
            <a:spAutoFit/>
          </a:bodyPr>
          <a:lstStyle>
            <a:lvl1pPr defTabSz="914088">
              <a:lnSpc>
                <a:spcPct val="90000"/>
              </a:lnSpc>
              <a:spcBef>
                <a:spcPct val="0"/>
              </a:spcBef>
              <a:buFont typeface="Arial" charset="0"/>
              <a:buNone/>
              <a:defRPr sz="2000" b="1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  <a:cs typeface="Helvetica Light" charset="0"/>
              </a:defRPr>
            </a:lvl1pPr>
          </a:lstStyle>
          <a:p>
            <a:r>
              <a:rPr lang="en-US" altLang="zh-CN" dirty="0" err="1" smtClean="0"/>
              <a:t>roseonly</a:t>
            </a:r>
            <a:r>
              <a:rPr lang="zh-CN" altLang="en-US" dirty="0" smtClean="0"/>
              <a:t>品牌</a:t>
            </a:r>
            <a:r>
              <a:rPr lang="zh-CN" altLang="en-US" dirty="0"/>
              <a:t>定位机会点表述</a:t>
            </a:r>
          </a:p>
        </p:txBody>
      </p:sp>
      <p:sp>
        <p:nvSpPr>
          <p:cNvPr id="13" name="矩形 12"/>
          <p:cNvSpPr/>
          <p:nvPr/>
        </p:nvSpPr>
        <p:spPr>
          <a:xfrm>
            <a:off x="536551" y="2554942"/>
            <a:ext cx="11336472" cy="2178423"/>
          </a:xfrm>
          <a:prstGeom prst="rect">
            <a:avLst/>
          </a:prstGeom>
          <a:noFill/>
          <a:ln w="28575">
            <a:solidFill>
              <a:srgbClr val="A6A6A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5" rIns="91431" bIns="45715" spcCol="0"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2770051" y="2893177"/>
            <a:ext cx="6270791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具有专属意义的鲜花定制服务和产品系列</a:t>
            </a:r>
            <a:endParaRPr kumimoji="1" lang="zh-CN" altLang="en-US" dirty="0"/>
          </a:p>
        </p:txBody>
      </p:sp>
      <p:sp>
        <p:nvSpPr>
          <p:cNvPr id="15" name="文本框 14"/>
          <p:cNvSpPr txBox="1"/>
          <p:nvPr/>
        </p:nvSpPr>
        <p:spPr>
          <a:xfrm>
            <a:off x="1326477" y="3764570"/>
            <a:ext cx="3775270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mtClean="0"/>
              <a:t>渴望表达极致爱情的人群</a:t>
            </a:r>
            <a:endParaRPr kumimoji="1"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6749735" y="3771292"/>
            <a:ext cx="3775270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一生只爱一个人的情感传递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93081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646357" y="939959"/>
            <a:ext cx="5479542" cy="370451"/>
          </a:xfrm>
        </p:spPr>
        <p:txBody>
          <a:bodyPr/>
          <a:lstStyle/>
          <a:p>
            <a:r>
              <a:rPr lang="zh-CN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  <a:cs typeface="Helvetica Light" charset="0"/>
              </a:rPr>
              <a:t>野兽派：我心中有一朵玫瑰，慰藉我的美好心灵</a:t>
            </a:r>
          </a:p>
        </p:txBody>
      </p:sp>
      <p:sp>
        <p:nvSpPr>
          <p:cNvPr id="4" name="TextBox 10"/>
          <p:cNvSpPr txBox="1"/>
          <p:nvPr/>
        </p:nvSpPr>
        <p:spPr>
          <a:xfrm>
            <a:off x="1411940" y="5320101"/>
            <a:ext cx="3079377" cy="323155"/>
          </a:xfrm>
          <a:prstGeom prst="rect">
            <a:avLst/>
          </a:prstGeom>
          <a:noFill/>
        </p:spPr>
        <p:txBody>
          <a:bodyPr wrap="square" lIns="91431" tIns="45715" rIns="91431" bIns="45715" rtlCol="0">
            <a:spAutoFit/>
          </a:bodyPr>
          <a:lstStyle/>
          <a:p>
            <a:pPr algn="ctr" defTabSz="685731"/>
            <a:r>
              <a:rPr lang="zh-CN" altLang="en-US" sz="15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Microsoft YaHei" charset="0"/>
              </a:rPr>
              <a:t>产品特色</a:t>
            </a:r>
            <a:r>
              <a:rPr lang="zh-CN" altLang="en-US" sz="15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Microsoft YaHei" charset="0"/>
              </a:rPr>
              <a:t>：围绕故事展开花束</a:t>
            </a:r>
            <a:r>
              <a:rPr lang="zh-CN" altLang="en-US" sz="15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Microsoft YaHei" charset="0"/>
              </a:rPr>
              <a:t>制定</a:t>
            </a:r>
            <a:endParaRPr lang="zh-CN" altLang="en-US" sz="1500" dirty="0">
              <a:solidFill>
                <a:prstClr val="black">
                  <a:lumMod val="75000"/>
                  <a:lumOff val="25000"/>
                </a:prstClr>
              </a:solidFill>
              <a:latin typeface="+mn-ea"/>
              <a:cs typeface="Microsoft YaHei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350056" y="2415944"/>
            <a:ext cx="3088800" cy="687625"/>
          </a:xfrm>
          <a:prstGeom prst="rect">
            <a:avLst/>
          </a:prstGeom>
          <a:solidFill>
            <a:srgbClr val="E8314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431" tIns="45715" rIns="91431" bIns="45715" rtlCol="0" anchor="ctr"/>
          <a:lstStyle/>
          <a:p>
            <a:pPr algn="ctr" defTabSz="685731"/>
            <a:r>
              <a:rPr lang="zh-CN" altLang="en-US" sz="1500" kern="0" dirty="0">
                <a:solidFill>
                  <a:prstClr val="white"/>
                </a:solidFill>
                <a:latin typeface="+mn-ea"/>
                <a:cs typeface="Microsoft YaHei" charset="0"/>
              </a:rPr>
              <a:t>产品线</a:t>
            </a:r>
          </a:p>
          <a:p>
            <a:pPr algn="ctr" defTabSz="685731"/>
            <a:r>
              <a:rPr lang="zh-CN" altLang="en-US" sz="1500" kern="0" dirty="0">
                <a:solidFill>
                  <a:prstClr val="white"/>
                </a:solidFill>
                <a:latin typeface="+mn-ea"/>
                <a:cs typeface="Microsoft YaHei" charset="0"/>
              </a:rPr>
              <a:t>会说故事的花朵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213447" y="5320101"/>
            <a:ext cx="2028991" cy="323155"/>
          </a:xfrm>
          <a:prstGeom prst="rect">
            <a:avLst/>
          </a:prstGeom>
          <a:noFill/>
        </p:spPr>
        <p:txBody>
          <a:bodyPr wrap="square" lIns="91431" tIns="45715" rIns="91431" bIns="45715" rtlCol="0">
            <a:spAutoFit/>
          </a:bodyPr>
          <a:lstStyle/>
          <a:p>
            <a:pPr defTabSz="685731"/>
            <a:r>
              <a:rPr lang="zh-CN" altLang="en-US" sz="15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Microsoft YaHei" charset="0"/>
              </a:rPr>
              <a:t>运营主张：</a:t>
            </a:r>
            <a:r>
              <a:rPr lang="zh-CN" altLang="en-US" sz="15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Microsoft YaHei" charset="0"/>
              </a:rPr>
              <a:t>情感体验</a:t>
            </a:r>
            <a:endParaRPr lang="zh-CN" altLang="en-US" sz="1500" dirty="0">
              <a:solidFill>
                <a:prstClr val="black">
                  <a:lumMod val="75000"/>
                  <a:lumOff val="25000"/>
                </a:prstClr>
              </a:solidFill>
              <a:latin typeface="+mn-ea"/>
              <a:cs typeface="Microsoft YaHei" charset="0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7781325" y="3141564"/>
            <a:ext cx="3383433" cy="2092310"/>
            <a:chOff x="7030893" y="3047097"/>
            <a:chExt cx="2830280" cy="1750241"/>
          </a:xfrm>
        </p:grpSpPr>
        <p:sp>
          <p:nvSpPr>
            <p:cNvPr id="13" name="矩形 12"/>
            <p:cNvSpPr/>
            <p:nvPr/>
          </p:nvSpPr>
          <p:spPr>
            <a:xfrm>
              <a:off x="7141375" y="3047097"/>
              <a:ext cx="2582639" cy="872164"/>
            </a:xfrm>
            <a:prstGeom prst="rect">
              <a:avLst/>
            </a:prstGeom>
            <a:solidFill>
              <a:srgbClr val="E8314A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731"/>
              <a:endParaRPr kumimoji="1" lang="zh-CN" altLang="en-US" sz="1100" kern="0">
                <a:solidFill>
                  <a:prstClr val="white"/>
                </a:solidFill>
                <a:latin typeface="Calibri"/>
                <a:ea typeface="宋体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030893" y="3257281"/>
              <a:ext cx="2830280" cy="480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731"/>
              <a:r>
                <a:rPr lang="zh-CN" altLang="en-US" sz="1500" kern="0" dirty="0">
                  <a:solidFill>
                    <a:prstClr val="white"/>
                  </a:solidFill>
                  <a:latin typeface="+mn-ea"/>
                  <a:cs typeface="Microsoft YaHei" charset="0"/>
                </a:rPr>
                <a:t>文艺青年</a:t>
              </a:r>
            </a:p>
            <a:p>
              <a:pPr algn="ctr" defTabSz="685731"/>
              <a:r>
                <a:rPr lang="zh-CN" altLang="en-US" sz="1500" kern="0" dirty="0">
                  <a:solidFill>
                    <a:prstClr val="white"/>
                  </a:solidFill>
                  <a:latin typeface="+mn-ea"/>
                  <a:cs typeface="Microsoft YaHei" charset="0"/>
                </a:rPr>
                <a:t>用花朵点燃都市生活</a:t>
              </a:r>
            </a:p>
          </p:txBody>
        </p:sp>
        <p:sp>
          <p:nvSpPr>
            <p:cNvPr id="15" name="矩形 14"/>
            <p:cNvSpPr/>
            <p:nvPr/>
          </p:nvSpPr>
          <p:spPr>
            <a:xfrm>
              <a:off x="7156336" y="4235161"/>
              <a:ext cx="2628312" cy="270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685731"/>
              <a:r>
                <a:rPr lang="zh-CN" altLang="en-US" sz="15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Microsoft YaHei" charset="0"/>
                </a:rPr>
                <a:t>花是交流，是慰藉，是诉说</a:t>
              </a:r>
            </a:p>
          </p:txBody>
        </p:sp>
        <p:sp>
          <p:nvSpPr>
            <p:cNvPr id="16" name="矩形 15"/>
            <p:cNvSpPr/>
            <p:nvPr/>
          </p:nvSpPr>
          <p:spPr>
            <a:xfrm>
              <a:off x="7141375" y="3047097"/>
              <a:ext cx="2582639" cy="1750241"/>
            </a:xfrm>
            <a:prstGeom prst="rect">
              <a:avLst/>
            </a:prstGeom>
            <a:noFill/>
            <a:ln w="28575" cap="flat" cmpd="sng" algn="ctr">
              <a:solidFill>
                <a:srgbClr val="E8314A"/>
              </a:solidFill>
              <a:prstDash val="dash"/>
              <a:miter lim="800000"/>
            </a:ln>
            <a:effectLst/>
          </p:spPr>
          <p:txBody>
            <a:bodyPr rtlCol="0" anchor="ctr"/>
            <a:lstStyle/>
            <a:p>
              <a:pPr algn="ctr" defTabSz="685731"/>
              <a:endParaRPr kumimoji="1" lang="zh-CN" altLang="en-US" sz="1100" kern="0">
                <a:solidFill>
                  <a:prstClr val="white"/>
                </a:solidFill>
                <a:latin typeface="Calibri"/>
                <a:ea typeface="宋体"/>
              </a:endParaRPr>
            </a:p>
          </p:txBody>
        </p:sp>
      </p:grpSp>
      <p:pic>
        <p:nvPicPr>
          <p:cNvPr id="17" name="图片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0058" y="3104132"/>
            <a:ext cx="3083403" cy="2106784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2896" y="2365528"/>
            <a:ext cx="3068429" cy="2845388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33" t="7713" r="15923" b="15788"/>
          <a:stretch/>
        </p:blipFill>
        <p:spPr>
          <a:xfrm>
            <a:off x="8463616" y="2197755"/>
            <a:ext cx="2077331" cy="850871"/>
          </a:xfrm>
          <a:prstGeom prst="rect">
            <a:avLst/>
          </a:prstGeom>
        </p:spPr>
      </p:pic>
      <p:sp>
        <p:nvSpPr>
          <p:cNvPr id="20" name="TextBox 7"/>
          <p:cNvSpPr txBox="1"/>
          <p:nvPr/>
        </p:nvSpPr>
        <p:spPr>
          <a:xfrm>
            <a:off x="7964568" y="5401157"/>
            <a:ext cx="3366694" cy="323155"/>
          </a:xfrm>
          <a:prstGeom prst="rect">
            <a:avLst/>
          </a:prstGeom>
          <a:noFill/>
        </p:spPr>
        <p:txBody>
          <a:bodyPr wrap="square" lIns="91431" tIns="45715" rIns="91431" bIns="45715" rtlCol="0">
            <a:spAutoFit/>
          </a:bodyPr>
          <a:lstStyle/>
          <a:p>
            <a:pPr defTabSz="685731"/>
            <a:r>
              <a:rPr lang="zh-CN" altLang="en-US" sz="15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Microsoft YaHei" charset="0"/>
              </a:rPr>
              <a:t>品牌口号</a:t>
            </a:r>
            <a:r>
              <a:rPr lang="zh-CN" altLang="en-US" sz="1500" smtClean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Microsoft YaHei" charset="0"/>
              </a:rPr>
              <a:t>：像野兽一样去爱去生活！</a:t>
            </a:r>
            <a:endParaRPr lang="zh-CN" altLang="en-US" sz="1500" dirty="0">
              <a:solidFill>
                <a:prstClr val="black">
                  <a:lumMod val="75000"/>
                  <a:lumOff val="25000"/>
                </a:prstClr>
              </a:solidFill>
              <a:latin typeface="+mn-ea"/>
              <a:cs typeface="Microsoft YaHei" charset="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8686800" y="7059168"/>
            <a:ext cx="3090672" cy="8961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品牌口号需要找下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51374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41"/>
          <p:cNvSpPr>
            <a:spLocks noChangeArrowheads="1"/>
          </p:cNvSpPr>
          <p:nvPr/>
        </p:nvSpPr>
        <p:spPr bwMode="auto">
          <a:xfrm>
            <a:off x="661590" y="922297"/>
            <a:ext cx="2145275" cy="401208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46259" tIns="46259" rIns="46259" bIns="46259" anchor="ctr">
            <a:spAutoFit/>
          </a:bodyPr>
          <a:lstStyle>
            <a:lvl1pPr algn="ctr">
              <a:buFont typeface="Arial" charset="0"/>
              <a:defRPr sz="1600">
                <a:solidFill>
                  <a:srgbClr val="FFFFFF"/>
                </a:solidFill>
                <a:latin typeface="Arial" charset="0"/>
                <a:ea typeface="Helvetica Light" charset="0"/>
                <a:cs typeface="Helvetica Light" charset="0"/>
              </a:defRPr>
            </a:lvl1pPr>
            <a:lvl2pPr marL="742950" indent="-285750" algn="ctr">
              <a:buFont typeface="Arial" charset="0"/>
              <a:defRPr sz="1600">
                <a:solidFill>
                  <a:srgbClr val="FFFFFF"/>
                </a:solidFill>
                <a:latin typeface="Arial" charset="0"/>
                <a:ea typeface="Helvetica Light" charset="0"/>
                <a:cs typeface="Helvetica Light" charset="0"/>
              </a:defRPr>
            </a:lvl2pPr>
            <a:lvl3pPr marL="1143000" indent="-228600" algn="ctr">
              <a:buFont typeface="Arial" charset="0"/>
              <a:defRPr sz="1600">
                <a:solidFill>
                  <a:srgbClr val="FFFFFF"/>
                </a:solidFill>
                <a:latin typeface="Arial" charset="0"/>
                <a:ea typeface="Helvetica Light" charset="0"/>
                <a:cs typeface="Helvetica Light" charset="0"/>
              </a:defRPr>
            </a:lvl3pPr>
            <a:lvl4pPr marL="1600200" indent="-228600" algn="ctr">
              <a:buFont typeface="Arial" charset="0"/>
              <a:defRPr sz="1600">
                <a:solidFill>
                  <a:srgbClr val="FFFFFF"/>
                </a:solidFill>
                <a:latin typeface="Arial" charset="0"/>
                <a:ea typeface="Helvetica Light" charset="0"/>
                <a:cs typeface="Helvetica Light" charset="0"/>
              </a:defRPr>
            </a:lvl4pPr>
            <a:lvl5pPr marL="2057400" indent="-228600" algn="ctr">
              <a:buFont typeface="Arial" charset="0"/>
              <a:defRPr sz="1600">
                <a:solidFill>
                  <a:srgbClr val="FFFFFF"/>
                </a:solidFill>
                <a:latin typeface="Arial" charset="0"/>
                <a:ea typeface="Helvetica Light" charset="0"/>
                <a:cs typeface="Helvetica Light" charset="0"/>
              </a:defRPr>
            </a:lvl5pPr>
            <a:lvl6pPr marL="25146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600">
                <a:solidFill>
                  <a:srgbClr val="FFFFFF"/>
                </a:solidFill>
                <a:latin typeface="Arial" charset="0"/>
                <a:ea typeface="Helvetica Light" charset="0"/>
                <a:cs typeface="Helvetica Light" charset="0"/>
              </a:defRPr>
            </a:lvl6pPr>
            <a:lvl7pPr marL="29718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600">
                <a:solidFill>
                  <a:srgbClr val="FFFFFF"/>
                </a:solidFill>
                <a:latin typeface="Arial" charset="0"/>
                <a:ea typeface="Helvetica Light" charset="0"/>
                <a:cs typeface="Helvetica Light" charset="0"/>
              </a:defRPr>
            </a:lvl7pPr>
            <a:lvl8pPr marL="34290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600">
                <a:solidFill>
                  <a:srgbClr val="FFFFFF"/>
                </a:solidFill>
                <a:latin typeface="Arial" charset="0"/>
                <a:ea typeface="Helvetica Light" charset="0"/>
                <a:cs typeface="Helvetica Light" charset="0"/>
              </a:defRPr>
            </a:lvl8pPr>
            <a:lvl9pPr marL="38862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600">
                <a:solidFill>
                  <a:srgbClr val="FFFFFF"/>
                </a:solidFill>
                <a:latin typeface="Arial" charset="0"/>
                <a:ea typeface="Helvetica Light" charset="0"/>
                <a:cs typeface="Helvetica Light" charset="0"/>
              </a:defRPr>
            </a:lvl9pPr>
          </a:lstStyle>
          <a:p>
            <a:pPr algn="l" defTabSz="913997"/>
            <a:r>
              <a:rPr lang="zh-CN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开场前的自我品牌</a:t>
            </a:r>
          </a:p>
        </p:txBody>
      </p:sp>
      <p:sp>
        <p:nvSpPr>
          <p:cNvPr id="10" name="矩形 9"/>
          <p:cNvSpPr/>
          <p:nvPr/>
        </p:nvSpPr>
        <p:spPr>
          <a:xfrm>
            <a:off x="3731243" y="2036486"/>
            <a:ext cx="7940477" cy="3507922"/>
          </a:xfrm>
          <a:prstGeom prst="rect">
            <a:avLst/>
          </a:prstGeom>
        </p:spPr>
        <p:txBody>
          <a:bodyPr wrap="square" lIns="121878" tIns="60941" rIns="121878" bIns="60941">
            <a:spAutoFit/>
          </a:bodyPr>
          <a:lstStyle/>
          <a:p>
            <a:pPr algn="just" defTabSz="913997">
              <a:lnSpc>
                <a:spcPct val="150000"/>
              </a:lnSpc>
            </a:pPr>
            <a:r>
              <a:rPr lang="zh-CN" altLang="zh-CN" sz="1300" dirty="0">
                <a:solidFill>
                  <a:prstClr val="black">
                    <a:lumMod val="65000"/>
                    <a:lumOff val="35000"/>
                  </a:prstClr>
                </a:solidFill>
                <a:latin typeface="Microsoft YaHei" charset="0"/>
                <a:ea typeface="Microsoft YaHei" charset="0"/>
                <a:cs typeface="Microsoft YaHei" charset="0"/>
              </a:rPr>
              <a:t>思创客品牌咨询创始人兼</a:t>
            </a:r>
            <a:r>
              <a:rPr lang="en-US" altLang="zh-CN" sz="1300" dirty="0">
                <a:solidFill>
                  <a:prstClr val="black">
                    <a:lumMod val="65000"/>
                    <a:lumOff val="35000"/>
                  </a:prstClr>
                </a:solidFill>
                <a:latin typeface="Microsoft YaHei" charset="0"/>
                <a:ea typeface="Microsoft YaHei" charset="0"/>
                <a:cs typeface="Microsoft YaHei" charset="0"/>
              </a:rPr>
              <a:t>CEO</a:t>
            </a:r>
            <a:r>
              <a:rPr lang="zh-CN" altLang="zh-CN" sz="1300" dirty="0">
                <a:solidFill>
                  <a:prstClr val="black">
                    <a:lumMod val="65000"/>
                    <a:lumOff val="35000"/>
                  </a:prstClr>
                </a:solidFill>
                <a:latin typeface="Microsoft YaHei" charset="0"/>
                <a:ea typeface="Microsoft YaHei" charset="0"/>
                <a:cs typeface="Microsoft YaHei" charset="0"/>
              </a:rPr>
              <a:t>，江湖人称</a:t>
            </a:r>
            <a:r>
              <a:rPr lang="en-US" altLang="zh-CN" sz="1300" dirty="0">
                <a:solidFill>
                  <a:prstClr val="black">
                    <a:lumMod val="65000"/>
                    <a:lumOff val="35000"/>
                  </a:prstClr>
                </a:solidFill>
                <a:latin typeface="Microsoft YaHei" charset="0"/>
                <a:ea typeface="Microsoft YaHei" charset="0"/>
                <a:cs typeface="Microsoft YaHei" charset="0"/>
              </a:rPr>
              <a:t>“</a:t>
            </a:r>
            <a:r>
              <a:rPr lang="zh-CN" altLang="zh-CN" sz="1300" dirty="0">
                <a:solidFill>
                  <a:prstClr val="black">
                    <a:lumMod val="65000"/>
                    <a:lumOff val="35000"/>
                  </a:prstClr>
                </a:solidFill>
                <a:latin typeface="Microsoft YaHei" charset="0"/>
                <a:ea typeface="Microsoft YaHei" charset="0"/>
                <a:cs typeface="Microsoft YaHei" charset="0"/>
              </a:rPr>
              <a:t>品牌女王克里斯</a:t>
            </a:r>
            <a:r>
              <a:rPr lang="en-US" altLang="zh-CN" sz="1300" dirty="0">
                <a:solidFill>
                  <a:prstClr val="black">
                    <a:lumMod val="65000"/>
                    <a:lumOff val="35000"/>
                  </a:prstClr>
                </a:solidFill>
                <a:latin typeface="Microsoft YaHei" charset="0"/>
                <a:ea typeface="Microsoft YaHei" charset="0"/>
                <a:cs typeface="Microsoft YaHei" charset="0"/>
              </a:rPr>
              <a:t>”</a:t>
            </a:r>
            <a:r>
              <a:rPr lang="zh-CN" altLang="en-US" sz="1300" dirty="0">
                <a:solidFill>
                  <a:prstClr val="black">
                    <a:lumMod val="65000"/>
                    <a:lumOff val="35000"/>
                  </a:prstClr>
                </a:solidFill>
                <a:latin typeface="Microsoft YaHei" charset="0"/>
                <a:ea typeface="Microsoft YaHei" charset="0"/>
                <a:cs typeface="Microsoft YaHei" charset="0"/>
              </a:rPr>
              <a:t>，“品牌系统五力模型”发起者。</a:t>
            </a:r>
            <a:endParaRPr lang="en-US" altLang="zh-CN" sz="1300" dirty="0">
              <a:solidFill>
                <a:prstClr val="black">
                  <a:lumMod val="65000"/>
                  <a:lumOff val="35000"/>
                </a:prstClr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 algn="just" defTabSz="913997">
              <a:lnSpc>
                <a:spcPct val="150000"/>
              </a:lnSpc>
            </a:pPr>
            <a:endParaRPr lang="en-US" altLang="zh-CN" sz="1300" dirty="0">
              <a:solidFill>
                <a:prstClr val="black">
                  <a:lumMod val="65000"/>
                  <a:lumOff val="35000"/>
                </a:prstClr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 algn="just" defTabSz="913997">
              <a:lnSpc>
                <a:spcPct val="150000"/>
              </a:lnSpc>
            </a:pPr>
            <a:r>
              <a:rPr lang="zh-CN" altLang="zh-CN" sz="1300" dirty="0">
                <a:solidFill>
                  <a:prstClr val="black">
                    <a:lumMod val="65000"/>
                    <a:lumOff val="35000"/>
                  </a:prstClr>
                </a:solidFill>
                <a:latin typeface="Microsoft YaHei" charset="0"/>
                <a:ea typeface="Microsoft YaHei" charset="0"/>
                <a:cs typeface="Microsoft YaHei" charset="0"/>
              </a:rPr>
              <a:t>北京大学双创学院，中国传媒大学经管学院特聘</a:t>
            </a:r>
            <a:r>
              <a:rPr lang="zh-CN" altLang="en-US" sz="1300" dirty="0">
                <a:solidFill>
                  <a:prstClr val="black">
                    <a:lumMod val="65000"/>
                    <a:lumOff val="35000"/>
                  </a:prstClr>
                </a:solidFill>
                <a:latin typeface="Microsoft YaHei" charset="0"/>
                <a:ea typeface="Microsoft YaHei" charset="0"/>
                <a:cs typeface="Microsoft YaHei" charset="0"/>
              </a:rPr>
              <a:t>讲师</a:t>
            </a:r>
            <a:r>
              <a:rPr lang="zh-CN" altLang="zh-CN" sz="1300" dirty="0">
                <a:solidFill>
                  <a:prstClr val="black">
                    <a:lumMod val="65000"/>
                    <a:lumOff val="35000"/>
                  </a:prstClr>
                </a:solidFill>
                <a:latin typeface="Microsoft YaHei" charset="0"/>
                <a:ea typeface="Microsoft YaHei" charset="0"/>
                <a:cs typeface="Microsoft YaHei" charset="0"/>
              </a:rPr>
              <a:t>，馒头商学院</a:t>
            </a:r>
            <a:r>
              <a:rPr lang="zh-CN" altLang="en-US" sz="1300" dirty="0">
                <a:solidFill>
                  <a:prstClr val="black">
                    <a:lumMod val="65000"/>
                    <a:lumOff val="35000"/>
                  </a:prstClr>
                </a:solidFill>
                <a:latin typeface="Microsoft YaHei" charset="0"/>
                <a:ea typeface="Microsoft YaHei" charset="0"/>
                <a:cs typeface="Microsoft YaHei" charset="0"/>
              </a:rPr>
              <a:t>明星</a:t>
            </a:r>
            <a:r>
              <a:rPr lang="zh-CN" altLang="zh-CN" sz="1300" dirty="0">
                <a:solidFill>
                  <a:prstClr val="black">
                    <a:lumMod val="65000"/>
                    <a:lumOff val="35000"/>
                  </a:prstClr>
                </a:solidFill>
                <a:latin typeface="Microsoft YaHei" charset="0"/>
                <a:ea typeface="Microsoft YaHei" charset="0"/>
                <a:cs typeface="Microsoft YaHei" charset="0"/>
              </a:rPr>
              <a:t>导师</a:t>
            </a:r>
            <a:r>
              <a:rPr lang="zh-CN" altLang="en-US" sz="1300" dirty="0">
                <a:solidFill>
                  <a:prstClr val="black">
                    <a:lumMod val="65000"/>
                    <a:lumOff val="35000"/>
                  </a:prstClr>
                </a:solidFill>
                <a:latin typeface="Microsoft YaHei" charset="0"/>
                <a:ea typeface="Microsoft YaHei" charset="0"/>
                <a:cs typeface="Microsoft YaHei" charset="0"/>
              </a:rPr>
              <a:t>之一。</a:t>
            </a:r>
            <a:r>
              <a:rPr lang="zh-CN" altLang="zh-CN" sz="1300" dirty="0">
                <a:solidFill>
                  <a:prstClr val="black">
                    <a:lumMod val="65000"/>
                    <a:lumOff val="35000"/>
                  </a:prstClr>
                </a:solidFill>
                <a:latin typeface="Microsoft YaHei" charset="0"/>
                <a:ea typeface="Microsoft YaHei" charset="0"/>
                <a:cs typeface="Microsoft YaHei" charset="0"/>
              </a:rPr>
              <a:t>创业邦、钛媒体、 </a:t>
            </a:r>
            <a:r>
              <a:rPr lang="en-US" altLang="zh-CN" sz="1300" dirty="0">
                <a:solidFill>
                  <a:prstClr val="black">
                    <a:lumMod val="65000"/>
                    <a:lumOff val="35000"/>
                  </a:prstClr>
                </a:solidFill>
                <a:latin typeface="Microsoft YaHei" charset="0"/>
                <a:ea typeface="Microsoft YaHei" charset="0"/>
                <a:cs typeface="Microsoft YaHei" charset="0"/>
              </a:rPr>
              <a:t>AA</a:t>
            </a:r>
            <a:r>
              <a:rPr lang="zh-CN" altLang="zh-CN" sz="1300" dirty="0">
                <a:solidFill>
                  <a:prstClr val="black">
                    <a:lumMod val="65000"/>
                    <a:lumOff val="35000"/>
                  </a:prstClr>
                </a:solidFill>
                <a:latin typeface="Microsoft YaHei" charset="0"/>
                <a:ea typeface="Microsoft YaHei" charset="0"/>
                <a:cs typeface="Microsoft YaHei" charset="0"/>
              </a:rPr>
              <a:t>加速器、北大孵化器</a:t>
            </a:r>
            <a:r>
              <a:rPr lang="zh-CN" altLang="en-US" sz="1300" dirty="0">
                <a:solidFill>
                  <a:prstClr val="black">
                    <a:lumMod val="65000"/>
                    <a:lumOff val="35000"/>
                  </a:prstClr>
                </a:solidFill>
                <a:latin typeface="Microsoft YaHei" charset="0"/>
                <a:ea typeface="Microsoft YaHei" charset="0"/>
                <a:cs typeface="Microsoft YaHei" charset="0"/>
              </a:rPr>
              <a:t>，青山资本</a:t>
            </a:r>
            <a:r>
              <a:rPr lang="zh-CN" altLang="zh-CN" sz="1300" dirty="0">
                <a:solidFill>
                  <a:prstClr val="black">
                    <a:lumMod val="65000"/>
                    <a:lumOff val="35000"/>
                  </a:prstClr>
                </a:solidFill>
                <a:latin typeface="Microsoft YaHei" charset="0"/>
                <a:ea typeface="Microsoft YaHei" charset="0"/>
                <a:cs typeface="Microsoft YaHei" charset="0"/>
              </a:rPr>
              <a:t>等多家创业机构导师。</a:t>
            </a:r>
            <a:endParaRPr lang="en-US" altLang="zh-CN" sz="1300" dirty="0">
              <a:solidFill>
                <a:prstClr val="black">
                  <a:lumMod val="65000"/>
                  <a:lumOff val="35000"/>
                </a:prstClr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 algn="just" defTabSz="913997">
              <a:lnSpc>
                <a:spcPct val="150000"/>
              </a:lnSpc>
            </a:pPr>
            <a:endParaRPr lang="zh-CN" altLang="zh-CN" sz="1300" dirty="0">
              <a:solidFill>
                <a:prstClr val="black">
                  <a:lumMod val="65000"/>
                  <a:lumOff val="35000"/>
                </a:prstClr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 algn="just" defTabSz="913997">
              <a:lnSpc>
                <a:spcPct val="150000"/>
              </a:lnSpc>
            </a:pPr>
            <a:r>
              <a:rPr lang="zh-CN" altLang="zh-CN" sz="1300" dirty="0">
                <a:solidFill>
                  <a:prstClr val="black">
                    <a:lumMod val="65000"/>
                    <a:lumOff val="35000"/>
                  </a:prstClr>
                </a:solidFill>
                <a:latin typeface="Microsoft YaHei" charset="0"/>
                <a:ea typeface="Microsoft YaHei" charset="0"/>
                <a:cs typeface="Microsoft YaHei" charset="0"/>
              </a:rPr>
              <a:t>创业前先后在</a:t>
            </a:r>
            <a:r>
              <a:rPr lang="zh-CN" altLang="en-US" sz="1300" dirty="0">
                <a:solidFill>
                  <a:prstClr val="black">
                    <a:lumMod val="65000"/>
                    <a:lumOff val="35000"/>
                  </a:prstClr>
                </a:solidFill>
                <a:latin typeface="Microsoft YaHei" charset="0"/>
                <a:ea typeface="Microsoft YaHei" charset="0"/>
                <a:cs typeface="Microsoft YaHei" charset="0"/>
              </a:rPr>
              <a:t>全球知名</a:t>
            </a:r>
            <a:r>
              <a:rPr lang="zh-CN" altLang="zh-CN" sz="1300" dirty="0">
                <a:solidFill>
                  <a:prstClr val="black">
                    <a:lumMod val="65000"/>
                    <a:lumOff val="35000"/>
                  </a:prstClr>
                </a:solidFill>
                <a:latin typeface="Microsoft YaHei" charset="0"/>
                <a:ea typeface="Microsoft YaHei" charset="0"/>
                <a:cs typeface="Microsoft YaHei" charset="0"/>
              </a:rPr>
              <a:t>品牌咨询公司</a:t>
            </a:r>
            <a:r>
              <a:rPr lang="en-US" altLang="zh-CN" sz="1300" dirty="0" err="1">
                <a:solidFill>
                  <a:prstClr val="black">
                    <a:lumMod val="65000"/>
                    <a:lumOff val="35000"/>
                  </a:prstClr>
                </a:solidFill>
                <a:latin typeface="Microsoft YaHei" charset="0"/>
                <a:ea typeface="Microsoft YaHei" charset="0"/>
                <a:cs typeface="Microsoft YaHei" charset="0"/>
              </a:rPr>
              <a:t>FutureBrand</a:t>
            </a:r>
            <a:r>
              <a:rPr lang="zh-CN" altLang="en-US" sz="1300" dirty="0">
                <a:solidFill>
                  <a:prstClr val="black">
                    <a:lumMod val="65000"/>
                    <a:lumOff val="35000"/>
                  </a:prstClr>
                </a:solidFill>
                <a:latin typeface="Microsoft YaHei" charset="0"/>
                <a:ea typeface="Microsoft YaHei" charset="0"/>
                <a:cs typeface="Microsoft YaHei" charset="0"/>
              </a:rPr>
              <a:t>，</a:t>
            </a:r>
            <a:r>
              <a:rPr lang="en-US" altLang="zh-CN" sz="1300" dirty="0" err="1">
                <a:solidFill>
                  <a:prstClr val="black">
                    <a:lumMod val="65000"/>
                    <a:lumOff val="35000"/>
                  </a:prstClr>
                </a:solidFill>
                <a:latin typeface="Microsoft YaHei" charset="0"/>
                <a:ea typeface="Microsoft YaHei" charset="0"/>
                <a:cs typeface="Microsoft YaHei" charset="0"/>
              </a:rPr>
              <a:t>Siegelgale</a:t>
            </a:r>
            <a:r>
              <a:rPr lang="zh-CN" altLang="en-US" sz="1300" dirty="0">
                <a:solidFill>
                  <a:prstClr val="black">
                    <a:lumMod val="65000"/>
                    <a:lumOff val="35000"/>
                  </a:prstClr>
                </a:solidFill>
                <a:latin typeface="Microsoft YaHei" charset="0"/>
                <a:ea typeface="Microsoft YaHei" charset="0"/>
                <a:cs typeface="Microsoft YaHei" charset="0"/>
              </a:rPr>
              <a:t>等机构工作，十五</a:t>
            </a:r>
            <a:r>
              <a:rPr lang="zh-CN" altLang="zh-CN" sz="1300" dirty="0">
                <a:solidFill>
                  <a:prstClr val="black">
                    <a:lumMod val="65000"/>
                    <a:lumOff val="35000"/>
                  </a:prstClr>
                </a:solidFill>
                <a:latin typeface="Microsoft YaHei" charset="0"/>
                <a:ea typeface="Microsoft YaHei" charset="0"/>
                <a:cs typeface="Microsoft YaHei" charset="0"/>
              </a:rPr>
              <a:t>年品牌咨询</a:t>
            </a:r>
            <a:r>
              <a:rPr lang="zh-CN" altLang="en-US" sz="1300" dirty="0">
                <a:solidFill>
                  <a:prstClr val="black">
                    <a:lumMod val="65000"/>
                    <a:lumOff val="35000"/>
                  </a:prstClr>
                </a:solidFill>
                <a:latin typeface="Microsoft YaHei" charset="0"/>
                <a:ea typeface="Microsoft YaHei" charset="0"/>
                <a:cs typeface="Microsoft YaHei" charset="0"/>
              </a:rPr>
              <a:t>顾问从业</a:t>
            </a:r>
            <a:r>
              <a:rPr lang="zh-CN" altLang="zh-CN" sz="1300" dirty="0">
                <a:solidFill>
                  <a:prstClr val="black">
                    <a:lumMod val="65000"/>
                    <a:lumOff val="35000"/>
                  </a:prstClr>
                </a:solidFill>
                <a:latin typeface="Microsoft YaHei" charset="0"/>
                <a:ea typeface="Microsoft YaHei" charset="0"/>
                <a:cs typeface="Microsoft YaHei" charset="0"/>
              </a:rPr>
              <a:t>经验，</a:t>
            </a:r>
            <a:r>
              <a:rPr lang="zh-CN" altLang="en-US" sz="1300" dirty="0">
                <a:solidFill>
                  <a:prstClr val="black">
                    <a:lumMod val="65000"/>
                    <a:lumOff val="35000"/>
                  </a:prstClr>
                </a:solidFill>
                <a:latin typeface="Microsoft YaHei" charset="0"/>
                <a:ea typeface="Microsoft YaHei" charset="0"/>
                <a:cs typeface="Microsoft YaHei" charset="0"/>
              </a:rPr>
              <a:t>李宁，联想，中国奥委会等多个品牌项目参与者和主导者，创业后从</a:t>
            </a:r>
            <a:r>
              <a:rPr lang="en-US" altLang="zh-CN" sz="1300" dirty="0">
                <a:solidFill>
                  <a:prstClr val="black">
                    <a:lumMod val="65000"/>
                    <a:lumOff val="35000"/>
                  </a:prstClr>
                </a:solidFill>
                <a:latin typeface="Microsoft YaHei" charset="0"/>
                <a:ea typeface="Microsoft YaHei" charset="0"/>
                <a:cs typeface="Microsoft YaHei" charset="0"/>
              </a:rPr>
              <a:t>0</a:t>
            </a:r>
            <a:r>
              <a:rPr lang="zh-CN" altLang="en-US" sz="1300" dirty="0">
                <a:solidFill>
                  <a:prstClr val="black">
                    <a:lumMod val="65000"/>
                    <a:lumOff val="35000"/>
                  </a:prstClr>
                </a:solidFill>
                <a:latin typeface="Microsoft YaHei" charset="0"/>
                <a:ea typeface="Microsoft YaHei" charset="0"/>
                <a:cs typeface="Microsoft YaHei" charset="0"/>
              </a:rPr>
              <a:t>到</a:t>
            </a:r>
            <a:r>
              <a:rPr lang="en-US" altLang="zh-CN" sz="1300" dirty="0">
                <a:solidFill>
                  <a:prstClr val="black">
                    <a:lumMod val="65000"/>
                    <a:lumOff val="35000"/>
                  </a:prstClr>
                </a:solidFill>
                <a:latin typeface="Microsoft YaHei" charset="0"/>
                <a:ea typeface="Microsoft YaHei" charset="0"/>
                <a:cs typeface="Microsoft YaHei" charset="0"/>
              </a:rPr>
              <a:t>1</a:t>
            </a:r>
            <a:r>
              <a:rPr lang="zh-CN" altLang="en-US" sz="1300" dirty="0">
                <a:solidFill>
                  <a:prstClr val="black">
                    <a:lumMod val="65000"/>
                    <a:lumOff val="35000"/>
                  </a:prstClr>
                </a:solidFill>
                <a:latin typeface="Microsoft YaHei" charset="0"/>
                <a:ea typeface="Microsoft YaHei" charset="0"/>
                <a:cs typeface="Microsoft YaHei" charset="0"/>
              </a:rPr>
              <a:t>参与建设</a:t>
            </a:r>
            <a:r>
              <a:rPr lang="zh-CN" altLang="zh-CN" sz="1300" dirty="0">
                <a:solidFill>
                  <a:prstClr val="black">
                    <a:lumMod val="65000"/>
                    <a:lumOff val="35000"/>
                  </a:prstClr>
                </a:solidFill>
                <a:latin typeface="Microsoft YaHei" charset="0"/>
                <a:ea typeface="Microsoft YaHei" charset="0"/>
                <a:cs typeface="Microsoft YaHei" charset="0"/>
              </a:rPr>
              <a:t>大姨吗，名医主刀，</a:t>
            </a:r>
            <a:r>
              <a:rPr lang="zh-CN" altLang="en-US" sz="1300" dirty="0">
                <a:solidFill>
                  <a:prstClr val="black">
                    <a:lumMod val="65000"/>
                    <a:lumOff val="35000"/>
                  </a:prstClr>
                </a:solidFill>
                <a:latin typeface="Microsoft YaHei" charset="0"/>
                <a:ea typeface="Microsoft YaHei" charset="0"/>
                <a:cs typeface="Microsoft YaHei" charset="0"/>
              </a:rPr>
              <a:t>地球港，生活家，</a:t>
            </a:r>
            <a:r>
              <a:rPr lang="en-US" altLang="zh-CN" sz="1300" dirty="0" err="1">
                <a:solidFill>
                  <a:prstClr val="black">
                    <a:lumMod val="65000"/>
                    <a:lumOff val="35000"/>
                  </a:prstClr>
                </a:solidFill>
                <a:latin typeface="Microsoft YaHei" charset="0"/>
                <a:ea typeface="Microsoft YaHei" charset="0"/>
                <a:cs typeface="Microsoft YaHei" charset="0"/>
              </a:rPr>
              <a:t>lyncmed</a:t>
            </a:r>
            <a:r>
              <a:rPr lang="zh-CN" altLang="en-US" sz="1300" dirty="0">
                <a:solidFill>
                  <a:prstClr val="black">
                    <a:lumMod val="65000"/>
                    <a:lumOff val="35000"/>
                  </a:prstClr>
                </a:solidFill>
                <a:latin typeface="Microsoft YaHei" charset="0"/>
                <a:ea typeface="Microsoft YaHei" charset="0"/>
                <a:cs typeface="Microsoft YaHei" charset="0"/>
              </a:rPr>
              <a:t>，</a:t>
            </a:r>
            <a:r>
              <a:rPr lang="zh-CN" altLang="zh-CN" sz="1300" dirty="0">
                <a:solidFill>
                  <a:prstClr val="black">
                    <a:lumMod val="65000"/>
                    <a:lumOff val="35000"/>
                  </a:prstClr>
                </a:solidFill>
                <a:latin typeface="Microsoft YaHei" charset="0"/>
                <a:ea typeface="Microsoft YaHei" charset="0"/>
                <a:cs typeface="Microsoft YaHei" charset="0"/>
              </a:rPr>
              <a:t>嫣然基金等</a:t>
            </a:r>
            <a:r>
              <a:rPr lang="zh-CN" altLang="en-US" sz="1300" dirty="0">
                <a:solidFill>
                  <a:prstClr val="black">
                    <a:lumMod val="65000"/>
                    <a:lumOff val="35000"/>
                  </a:prstClr>
                </a:solidFill>
                <a:latin typeface="Microsoft YaHei" charset="0"/>
                <a:ea typeface="Microsoft YaHei" charset="0"/>
                <a:cs typeface="Microsoft YaHei" charset="0"/>
              </a:rPr>
              <a:t>多家公司品牌体系</a:t>
            </a:r>
            <a:r>
              <a:rPr lang="zh-CN" altLang="zh-CN" sz="1300" dirty="0">
                <a:solidFill>
                  <a:prstClr val="black">
                    <a:lumMod val="65000"/>
                    <a:lumOff val="35000"/>
                  </a:prstClr>
                </a:solidFill>
                <a:latin typeface="Microsoft YaHei" charset="0"/>
                <a:ea typeface="Microsoft YaHei" charset="0"/>
                <a:cs typeface="Microsoft YaHei" charset="0"/>
              </a:rPr>
              <a:t>。</a:t>
            </a:r>
            <a:r>
              <a:rPr lang="zh-CN" altLang="en-US" sz="1300" dirty="0">
                <a:solidFill>
                  <a:prstClr val="black">
                    <a:lumMod val="65000"/>
                    <a:lumOff val="35000"/>
                  </a:prstClr>
                </a:solidFill>
                <a:latin typeface="Microsoft YaHei" charset="0"/>
                <a:ea typeface="Microsoft YaHei" charset="0"/>
                <a:cs typeface="Microsoft YaHei" charset="0"/>
              </a:rPr>
              <a:t>对品牌思维运用和品牌系统建设有独到观点，</a:t>
            </a:r>
            <a:r>
              <a:rPr lang="zh-CN" altLang="zh-CN" sz="1300" dirty="0">
                <a:solidFill>
                  <a:prstClr val="black">
                    <a:lumMod val="65000"/>
                    <a:lumOff val="35000"/>
                  </a:prstClr>
                </a:solidFill>
                <a:latin typeface="Microsoft YaHei" charset="0"/>
                <a:ea typeface="Microsoft YaHei" charset="0"/>
                <a:cs typeface="Microsoft YaHei" charset="0"/>
              </a:rPr>
              <a:t> “理性学院派＋鸡血实战派”</a:t>
            </a:r>
            <a:r>
              <a:rPr lang="zh-CN" altLang="en-US" sz="1300" dirty="0">
                <a:solidFill>
                  <a:prstClr val="black">
                    <a:lumMod val="65000"/>
                    <a:lumOff val="35000"/>
                  </a:prstClr>
                </a:solidFill>
                <a:latin typeface="Microsoft YaHei" charset="0"/>
                <a:ea typeface="Microsoft YaHei" charset="0"/>
                <a:cs typeface="Microsoft YaHei" charset="0"/>
              </a:rPr>
              <a:t>。</a:t>
            </a:r>
            <a:endParaRPr lang="en-US" altLang="zh-CN" sz="1300" dirty="0">
              <a:solidFill>
                <a:prstClr val="black">
                  <a:lumMod val="65000"/>
                  <a:lumOff val="35000"/>
                </a:prstClr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 algn="just" defTabSz="913997">
              <a:lnSpc>
                <a:spcPct val="150000"/>
              </a:lnSpc>
            </a:pPr>
            <a:endParaRPr lang="zh-CN" altLang="zh-CN" sz="1300" dirty="0">
              <a:solidFill>
                <a:prstClr val="black">
                  <a:lumMod val="65000"/>
                  <a:lumOff val="35000"/>
                </a:prstClr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 algn="just" defTabSz="913997">
              <a:lnSpc>
                <a:spcPct val="150000"/>
              </a:lnSpc>
            </a:pPr>
            <a:r>
              <a:rPr lang="zh-CN" altLang="zh-CN" sz="1300" dirty="0">
                <a:solidFill>
                  <a:prstClr val="black">
                    <a:lumMod val="65000"/>
                    <a:lumOff val="35000"/>
                  </a:prstClr>
                </a:solidFill>
                <a:latin typeface="Microsoft YaHei" charset="0"/>
                <a:ea typeface="Microsoft YaHei" charset="0"/>
                <a:cs typeface="Microsoft YaHei" charset="0"/>
              </a:rPr>
              <a:t>同时为微信公众号“克里斯慢写纪”创始人</a:t>
            </a:r>
            <a:r>
              <a:rPr lang="zh-CN" altLang="en-US" sz="1300" dirty="0">
                <a:solidFill>
                  <a:prstClr val="black">
                    <a:lumMod val="65000"/>
                    <a:lumOff val="35000"/>
                  </a:prstClr>
                </a:solidFill>
                <a:latin typeface="Microsoft YaHei" charset="0"/>
                <a:ea typeface="Microsoft YaHei" charset="0"/>
                <a:cs typeface="Microsoft YaHei" charset="0"/>
              </a:rPr>
              <a:t>，“痴迷养成计划”发起人。</a:t>
            </a:r>
            <a:endParaRPr lang="zh-CN" altLang="zh-CN" sz="1300" dirty="0">
              <a:solidFill>
                <a:prstClr val="black">
                  <a:lumMod val="65000"/>
                  <a:lumOff val="35000"/>
                </a:prstClr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1" name="文本框 10"/>
          <p:cNvSpPr txBox="1">
            <a:spLocks noChangeArrowheads="1"/>
          </p:cNvSpPr>
          <p:nvPr/>
        </p:nvSpPr>
        <p:spPr bwMode="auto">
          <a:xfrm>
            <a:off x="261554" y="5422405"/>
            <a:ext cx="3909125" cy="6755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60975" tIns="80487" rIns="160975" bIns="80487">
            <a:spAutoFit/>
          </a:bodyPr>
          <a:lstStyle>
            <a:lvl1pPr algn="ctr">
              <a:buFont typeface="Arial" charset="0"/>
              <a:defRPr sz="1600">
                <a:solidFill>
                  <a:srgbClr val="FFFFFF"/>
                </a:solidFill>
                <a:latin typeface="Arial" charset="0"/>
                <a:ea typeface="Helvetica Light" charset="0"/>
                <a:cs typeface="Helvetica Light" charset="0"/>
              </a:defRPr>
            </a:lvl1pPr>
            <a:lvl2pPr marL="742950" indent="-285750" algn="ctr">
              <a:buFont typeface="Arial" charset="0"/>
              <a:defRPr sz="1600">
                <a:solidFill>
                  <a:srgbClr val="FFFFFF"/>
                </a:solidFill>
                <a:latin typeface="Arial" charset="0"/>
                <a:ea typeface="Helvetica Light" charset="0"/>
                <a:cs typeface="Helvetica Light" charset="0"/>
              </a:defRPr>
            </a:lvl2pPr>
            <a:lvl3pPr marL="1143000" indent="-228600" algn="ctr">
              <a:buFont typeface="Arial" charset="0"/>
              <a:defRPr sz="1600">
                <a:solidFill>
                  <a:srgbClr val="FFFFFF"/>
                </a:solidFill>
                <a:latin typeface="Arial" charset="0"/>
                <a:ea typeface="Helvetica Light" charset="0"/>
                <a:cs typeface="Helvetica Light" charset="0"/>
              </a:defRPr>
            </a:lvl3pPr>
            <a:lvl4pPr marL="1600200" indent="-228600" algn="ctr">
              <a:buFont typeface="Arial" charset="0"/>
              <a:defRPr sz="1600">
                <a:solidFill>
                  <a:srgbClr val="FFFFFF"/>
                </a:solidFill>
                <a:latin typeface="Arial" charset="0"/>
                <a:ea typeface="Helvetica Light" charset="0"/>
                <a:cs typeface="Helvetica Light" charset="0"/>
              </a:defRPr>
            </a:lvl4pPr>
            <a:lvl5pPr marL="2057400" indent="-228600" algn="ctr">
              <a:buFont typeface="Arial" charset="0"/>
              <a:defRPr sz="1600">
                <a:solidFill>
                  <a:srgbClr val="FFFFFF"/>
                </a:solidFill>
                <a:latin typeface="Arial" charset="0"/>
                <a:ea typeface="Helvetica Light" charset="0"/>
                <a:cs typeface="Helvetica Light" charset="0"/>
              </a:defRPr>
            </a:lvl5pPr>
            <a:lvl6pPr marL="25146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600">
                <a:solidFill>
                  <a:srgbClr val="FFFFFF"/>
                </a:solidFill>
                <a:latin typeface="Arial" charset="0"/>
                <a:ea typeface="Helvetica Light" charset="0"/>
                <a:cs typeface="Helvetica Light" charset="0"/>
              </a:defRPr>
            </a:lvl6pPr>
            <a:lvl7pPr marL="29718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600">
                <a:solidFill>
                  <a:srgbClr val="FFFFFF"/>
                </a:solidFill>
                <a:latin typeface="Arial" charset="0"/>
                <a:ea typeface="Helvetica Light" charset="0"/>
                <a:cs typeface="Helvetica Light" charset="0"/>
              </a:defRPr>
            </a:lvl7pPr>
            <a:lvl8pPr marL="34290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600">
                <a:solidFill>
                  <a:srgbClr val="FFFFFF"/>
                </a:solidFill>
                <a:latin typeface="Arial" charset="0"/>
                <a:ea typeface="Helvetica Light" charset="0"/>
                <a:cs typeface="Helvetica Light" charset="0"/>
              </a:defRPr>
            </a:lvl8pPr>
            <a:lvl9pPr marL="38862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600">
                <a:solidFill>
                  <a:srgbClr val="FFFFFF"/>
                </a:solidFill>
                <a:latin typeface="Arial" charset="0"/>
                <a:ea typeface="Helvetica Light" charset="0"/>
                <a:cs typeface="Helvetica Light" charset="0"/>
              </a:defRPr>
            </a:lvl9pPr>
          </a:lstStyle>
          <a:p>
            <a:pPr defTabSz="913997"/>
            <a:r>
              <a:rPr lang="zh-CN" altLang="en-US" sz="2000" baseline="300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charset="0"/>
                <a:ea typeface="微软雅黑" charset="0"/>
              </a:rPr>
              <a:t>思创客创始人兼CEO</a:t>
            </a:r>
          </a:p>
          <a:p>
            <a:pPr defTabSz="913997"/>
            <a:r>
              <a:rPr lang="zh-CN" altLang="en-US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charset="0"/>
                <a:ea typeface="微软雅黑" charset="0"/>
                <a:cs typeface="方正兰亭黑简体" charset="0"/>
                <a:sym typeface="方正姚体" charset="0"/>
              </a:rPr>
              <a:t>创业品牌第一外脑</a:t>
            </a:r>
            <a:endParaRPr lang="zh-CN" altLang="en-US" sz="2000" baseline="30000" dirty="0">
              <a:solidFill>
                <a:prstClr val="black">
                  <a:lumMod val="65000"/>
                  <a:lumOff val="35000"/>
                </a:prstClr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12" name="文本框 11"/>
          <p:cNvSpPr txBox="1">
            <a:spLocks noChangeArrowheads="1"/>
          </p:cNvSpPr>
          <p:nvPr/>
        </p:nvSpPr>
        <p:spPr bwMode="auto">
          <a:xfrm>
            <a:off x="601614" y="4931575"/>
            <a:ext cx="3348260" cy="408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60975" tIns="80487" rIns="160975" bIns="80487">
            <a:spAutoFit/>
          </a:bodyPr>
          <a:lstStyle>
            <a:lvl1pPr algn="ctr">
              <a:buFont typeface="Arial" charset="0"/>
              <a:defRPr sz="1600">
                <a:solidFill>
                  <a:srgbClr val="FFFFFF"/>
                </a:solidFill>
                <a:latin typeface="Arial" charset="0"/>
                <a:ea typeface="Helvetica Light" charset="0"/>
                <a:cs typeface="Helvetica Light" charset="0"/>
              </a:defRPr>
            </a:lvl1pPr>
            <a:lvl2pPr marL="742950" indent="-285750" algn="ctr">
              <a:buFont typeface="Arial" charset="0"/>
              <a:defRPr sz="1600">
                <a:solidFill>
                  <a:srgbClr val="FFFFFF"/>
                </a:solidFill>
                <a:latin typeface="Arial" charset="0"/>
                <a:ea typeface="Helvetica Light" charset="0"/>
                <a:cs typeface="Helvetica Light" charset="0"/>
              </a:defRPr>
            </a:lvl2pPr>
            <a:lvl3pPr marL="1143000" indent="-228600" algn="ctr">
              <a:buFont typeface="Arial" charset="0"/>
              <a:defRPr sz="1600">
                <a:solidFill>
                  <a:srgbClr val="FFFFFF"/>
                </a:solidFill>
                <a:latin typeface="Arial" charset="0"/>
                <a:ea typeface="Helvetica Light" charset="0"/>
                <a:cs typeface="Helvetica Light" charset="0"/>
              </a:defRPr>
            </a:lvl3pPr>
            <a:lvl4pPr marL="1600200" indent="-228600" algn="ctr">
              <a:buFont typeface="Arial" charset="0"/>
              <a:defRPr sz="1600">
                <a:solidFill>
                  <a:srgbClr val="FFFFFF"/>
                </a:solidFill>
                <a:latin typeface="Arial" charset="0"/>
                <a:ea typeface="Helvetica Light" charset="0"/>
                <a:cs typeface="Helvetica Light" charset="0"/>
              </a:defRPr>
            </a:lvl4pPr>
            <a:lvl5pPr marL="2057400" indent="-228600" algn="ctr">
              <a:buFont typeface="Arial" charset="0"/>
              <a:defRPr sz="1600">
                <a:solidFill>
                  <a:srgbClr val="FFFFFF"/>
                </a:solidFill>
                <a:latin typeface="Arial" charset="0"/>
                <a:ea typeface="Helvetica Light" charset="0"/>
                <a:cs typeface="Helvetica Light" charset="0"/>
              </a:defRPr>
            </a:lvl5pPr>
            <a:lvl6pPr marL="25146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600">
                <a:solidFill>
                  <a:srgbClr val="FFFFFF"/>
                </a:solidFill>
                <a:latin typeface="Arial" charset="0"/>
                <a:ea typeface="Helvetica Light" charset="0"/>
                <a:cs typeface="Helvetica Light" charset="0"/>
              </a:defRPr>
            </a:lvl6pPr>
            <a:lvl7pPr marL="29718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600">
                <a:solidFill>
                  <a:srgbClr val="FFFFFF"/>
                </a:solidFill>
                <a:latin typeface="Arial" charset="0"/>
                <a:ea typeface="Helvetica Light" charset="0"/>
                <a:cs typeface="Helvetica Light" charset="0"/>
              </a:defRPr>
            </a:lvl7pPr>
            <a:lvl8pPr marL="34290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600">
                <a:solidFill>
                  <a:srgbClr val="FFFFFF"/>
                </a:solidFill>
                <a:latin typeface="Arial" charset="0"/>
                <a:ea typeface="Helvetica Light" charset="0"/>
                <a:cs typeface="Helvetica Light" charset="0"/>
              </a:defRPr>
            </a:lvl8pPr>
            <a:lvl9pPr marL="38862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600">
                <a:solidFill>
                  <a:srgbClr val="FFFFFF"/>
                </a:solidFill>
                <a:latin typeface="Arial" charset="0"/>
                <a:ea typeface="Helvetica Light" charset="0"/>
                <a:cs typeface="Helvetica Light" charset="0"/>
              </a:defRPr>
            </a:lvl9pPr>
          </a:lstStyle>
          <a:p>
            <a:pPr defTabSz="913997"/>
            <a:r>
              <a:rPr lang="zh-CN" alt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charset="0"/>
                <a:ea typeface="微软雅黑" charset="0"/>
              </a:rPr>
              <a:t>李婷 Kris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680" y="2036489"/>
            <a:ext cx="2410881" cy="2895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548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798989" y="3092260"/>
            <a:ext cx="11279241" cy="1222682"/>
            <a:chOff x="913553" y="2857947"/>
            <a:chExt cx="11279241" cy="1222683"/>
          </a:xfrm>
        </p:grpSpPr>
        <p:cxnSp>
          <p:nvCxnSpPr>
            <p:cNvPr id="3" name="直接连接符 2"/>
            <p:cNvCxnSpPr/>
            <p:nvPr/>
          </p:nvCxnSpPr>
          <p:spPr>
            <a:xfrm flipV="1">
              <a:off x="2509808" y="3145536"/>
              <a:ext cx="5312448" cy="12192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/>
            <p:cNvSpPr txBox="1"/>
            <p:nvPr/>
          </p:nvSpPr>
          <p:spPr>
            <a:xfrm>
              <a:off x="913553" y="2857947"/>
              <a:ext cx="1708624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>
                  <a:latin typeface="+mn-ea"/>
                </a:rPr>
                <a:t>组织本体，</a:t>
              </a:r>
              <a:r>
                <a:rPr lang="zh-CN" altLang="en-US" dirty="0">
                  <a:latin typeface="+mn-ea"/>
                </a:rPr>
                <a:t>以 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7746094" y="2857947"/>
              <a:ext cx="2011681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srgbClr val="FF2600"/>
                  </a:solidFill>
                  <a:latin typeface="+mn-ea"/>
                  <a:cs typeface="Microsoft YaHei" charset="-122"/>
                </a:rPr>
                <a:t>（核心能力）</a:t>
              </a:r>
              <a:r>
                <a:rPr lang="zh-CN" altLang="en-US" dirty="0">
                  <a:latin typeface="+mn-ea"/>
                </a:rPr>
                <a:t>，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698818" y="3695909"/>
              <a:ext cx="2304288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latin typeface="+mn-ea"/>
                </a:rPr>
                <a:t>提供</a:t>
              </a:r>
            </a:p>
          </p:txBody>
        </p:sp>
        <p:cxnSp>
          <p:nvCxnSpPr>
            <p:cNvPr id="7" name="直接连接符 6"/>
            <p:cNvCxnSpPr/>
            <p:nvPr/>
          </p:nvCxnSpPr>
          <p:spPr>
            <a:xfrm flipV="1">
              <a:off x="1363581" y="3966270"/>
              <a:ext cx="2834640" cy="18288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4138242" y="3695908"/>
              <a:ext cx="2066544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srgbClr val="FF2600"/>
                  </a:solidFill>
                  <a:latin typeface="+mn-ea"/>
                  <a:cs typeface="Microsoft YaHei" charset="-122"/>
                </a:rPr>
                <a:t>（核心受众）</a:t>
              </a:r>
              <a:r>
                <a:rPr lang="zh-CN" altLang="en-US" dirty="0">
                  <a:latin typeface="+mn-ea"/>
                </a:rPr>
                <a:t>，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955149" y="3695908"/>
              <a:ext cx="2304288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latin typeface="+mn-ea"/>
                </a:rPr>
                <a:t>为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0126250" y="3695908"/>
              <a:ext cx="2066544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srgbClr val="FF2600"/>
                  </a:solidFill>
                  <a:latin typeface="+mn-ea"/>
                  <a:cs typeface="Microsoft YaHei" charset="-122"/>
                </a:rPr>
                <a:t>（核心利益）</a:t>
              </a:r>
              <a:r>
                <a:rPr lang="zh-CN" altLang="en-US" dirty="0">
                  <a:latin typeface="+mn-ea"/>
                  <a:cs typeface="Microsoft YaHei" charset="-122"/>
                </a:rPr>
                <a:t>。</a:t>
              </a:r>
            </a:p>
          </p:txBody>
        </p:sp>
        <p:cxnSp>
          <p:nvCxnSpPr>
            <p:cNvPr id="11" name="直接连接符 10"/>
            <p:cNvCxnSpPr/>
            <p:nvPr/>
          </p:nvCxnSpPr>
          <p:spPr>
            <a:xfrm>
              <a:off x="6438609" y="3984558"/>
              <a:ext cx="3796614" cy="0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标题 1"/>
          <p:cNvSpPr txBox="1">
            <a:spLocks/>
          </p:cNvSpPr>
          <p:nvPr/>
        </p:nvSpPr>
        <p:spPr>
          <a:xfrm>
            <a:off x="631410" y="942417"/>
            <a:ext cx="3171187" cy="370420"/>
          </a:xfrm>
          <a:prstGeom prst="rect">
            <a:avLst/>
          </a:prstGeom>
          <a:noFill/>
          <a:ln>
            <a:noFill/>
          </a:ln>
        </p:spPr>
        <p:txBody>
          <a:bodyPr wrap="none" lIns="46259" tIns="46259" rIns="46259" bIns="46259" anchor="ctr">
            <a:spAutoFit/>
          </a:bodyPr>
          <a:lstStyle>
            <a:lvl1pPr defTabSz="914088">
              <a:lnSpc>
                <a:spcPct val="90000"/>
              </a:lnSpc>
              <a:spcBef>
                <a:spcPct val="0"/>
              </a:spcBef>
              <a:buFont typeface="Arial" charset="0"/>
              <a:buNone/>
              <a:defRPr sz="2000" b="1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  <a:cs typeface="Helvetica Light" charset="0"/>
              </a:defRPr>
            </a:lvl1pPr>
          </a:lstStyle>
          <a:p>
            <a:r>
              <a:rPr lang="zh-CN" altLang="en-US" smtClean="0"/>
              <a:t>野兽派品牌</a:t>
            </a:r>
            <a:r>
              <a:rPr lang="zh-CN" altLang="en-US" dirty="0"/>
              <a:t>定位机会点表述</a:t>
            </a:r>
          </a:p>
        </p:txBody>
      </p:sp>
      <p:sp>
        <p:nvSpPr>
          <p:cNvPr id="13" name="矩形 12"/>
          <p:cNvSpPr/>
          <p:nvPr/>
        </p:nvSpPr>
        <p:spPr>
          <a:xfrm>
            <a:off x="536551" y="2554942"/>
            <a:ext cx="11336472" cy="2178423"/>
          </a:xfrm>
          <a:prstGeom prst="rect">
            <a:avLst/>
          </a:prstGeom>
          <a:noFill/>
          <a:ln w="28575">
            <a:solidFill>
              <a:srgbClr val="A6A6A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5" rIns="91431" bIns="45715" spcCol="0"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2794753" y="2912303"/>
            <a:ext cx="6270791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具有精致艺术美感的鲜花及周边产品</a:t>
            </a:r>
            <a:endParaRPr kumimoji="1" lang="zh-CN" altLang="en-US" dirty="0"/>
          </a:p>
        </p:txBody>
      </p:sp>
      <p:sp>
        <p:nvSpPr>
          <p:cNvPr id="15" name="文本框 14"/>
          <p:cNvSpPr txBox="1"/>
          <p:nvPr/>
        </p:nvSpPr>
        <p:spPr>
          <a:xfrm>
            <a:off x="1556389" y="3781602"/>
            <a:ext cx="3775270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mtClean="0"/>
              <a:t>追求生活美感</a:t>
            </a:r>
            <a:r>
              <a:rPr kumimoji="1" lang="zh-CN" altLang="en-US" dirty="0" smtClean="0"/>
              <a:t>的人群</a:t>
            </a:r>
            <a:endParaRPr kumimoji="1" lang="zh-CN" altLang="en-US" dirty="0"/>
          </a:p>
        </p:txBody>
      </p:sp>
      <p:sp>
        <p:nvSpPr>
          <p:cNvPr id="16" name="文本框 15"/>
          <p:cNvSpPr txBox="1"/>
          <p:nvPr/>
        </p:nvSpPr>
        <p:spPr>
          <a:xfrm>
            <a:off x="7062479" y="3795876"/>
            <a:ext cx="3775270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艺术化的生活方式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82688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1301612" y="3035179"/>
            <a:ext cx="3137244" cy="2266258"/>
            <a:chOff x="720725" y="2520868"/>
            <a:chExt cx="1848678" cy="1585784"/>
          </a:xfrm>
        </p:grpSpPr>
        <p:pic>
          <p:nvPicPr>
            <p:cNvPr id="16" name="图片 15" descr="Screen Shot 2017-02-14 at 下午3.10.57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4294"/>
            <a:stretch/>
          </p:blipFill>
          <p:spPr>
            <a:xfrm>
              <a:off x="720725" y="2520868"/>
              <a:ext cx="1848678" cy="1055741"/>
            </a:xfrm>
            <a:prstGeom prst="rect">
              <a:avLst/>
            </a:prstGeom>
          </p:spPr>
        </p:pic>
        <p:pic>
          <p:nvPicPr>
            <p:cNvPr id="17" name="图片 16" descr="Screen Shot 2017-02-14 at 下午3.10.57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624"/>
            <a:stretch/>
          </p:blipFill>
          <p:spPr>
            <a:xfrm>
              <a:off x="721644" y="3474296"/>
              <a:ext cx="562479" cy="632356"/>
            </a:xfrm>
            <a:prstGeom prst="rect">
              <a:avLst/>
            </a:prstGeom>
          </p:spPr>
        </p:pic>
        <p:pic>
          <p:nvPicPr>
            <p:cNvPr id="18" name="图片 17" descr="Screen Shot 2017-02-14 at 下午3.12.43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66172" y="3474296"/>
              <a:ext cx="579269" cy="614615"/>
            </a:xfrm>
            <a:prstGeom prst="rect">
              <a:avLst/>
            </a:prstGeom>
          </p:spPr>
        </p:pic>
        <p:pic>
          <p:nvPicPr>
            <p:cNvPr id="19" name="图片 18" descr="Screen Shot 2017-02-14 at 下午3.12.50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99489" y="3474296"/>
              <a:ext cx="554212" cy="614616"/>
            </a:xfrm>
            <a:prstGeom prst="rect">
              <a:avLst/>
            </a:prstGeom>
          </p:spPr>
        </p:pic>
      </p:grp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646357" y="939963"/>
            <a:ext cx="6248975" cy="370443"/>
          </a:xfrm>
        </p:spPr>
        <p:txBody>
          <a:bodyPr/>
          <a:lstStyle/>
          <a:p>
            <a:r>
              <a:rPr lang="zh-CN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  <a:cs typeface="Helvetica Light" charset="0"/>
              </a:rPr>
              <a:t>花点时间：花点时间在无用的美好上，先悦己，再悦人</a:t>
            </a:r>
          </a:p>
        </p:txBody>
      </p:sp>
      <p:sp>
        <p:nvSpPr>
          <p:cNvPr id="4" name="TextBox 10"/>
          <p:cNvSpPr txBox="1"/>
          <p:nvPr/>
        </p:nvSpPr>
        <p:spPr>
          <a:xfrm>
            <a:off x="1411940" y="5439864"/>
            <a:ext cx="3079377" cy="323155"/>
          </a:xfrm>
          <a:prstGeom prst="rect">
            <a:avLst/>
          </a:prstGeom>
          <a:noFill/>
        </p:spPr>
        <p:txBody>
          <a:bodyPr wrap="square" lIns="91431" tIns="45715" rIns="91431" bIns="45715" rtlCol="0">
            <a:spAutoFit/>
          </a:bodyPr>
          <a:lstStyle/>
          <a:p>
            <a:pPr algn="ctr" defTabSz="685731"/>
            <a:r>
              <a:rPr lang="zh-CN" altLang="en-US" sz="15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Microsoft YaHei" charset="0"/>
              </a:rPr>
              <a:t>产品特色：按主题或内容划分</a:t>
            </a:r>
            <a:endParaRPr lang="zh-CN" altLang="en-US" sz="1500" dirty="0">
              <a:solidFill>
                <a:prstClr val="black">
                  <a:lumMod val="75000"/>
                  <a:lumOff val="25000"/>
                </a:prstClr>
              </a:solidFill>
              <a:latin typeface="+mn-ea"/>
              <a:cs typeface="Microsoft YaHei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350056" y="2402497"/>
            <a:ext cx="3088800" cy="687625"/>
          </a:xfrm>
          <a:prstGeom prst="rect">
            <a:avLst/>
          </a:prstGeom>
          <a:solidFill>
            <a:srgbClr val="E8314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431" tIns="45715" rIns="91431" bIns="45715" rtlCol="0" anchor="ctr"/>
          <a:lstStyle/>
          <a:p>
            <a:pPr algn="ctr" defTabSz="685731"/>
            <a:r>
              <a:rPr lang="zh-CN" altLang="en-US" sz="1500" kern="0" dirty="0">
                <a:solidFill>
                  <a:prstClr val="white"/>
                </a:solidFill>
                <a:latin typeface="+mn-ea"/>
                <a:cs typeface="Microsoft YaHei" charset="0"/>
              </a:rPr>
              <a:t>产品线</a:t>
            </a:r>
          </a:p>
          <a:p>
            <a:pPr algn="ctr" defTabSz="685731"/>
            <a:r>
              <a:rPr lang="zh-CN" altLang="en-US" sz="1500" kern="0" dirty="0">
                <a:solidFill>
                  <a:prstClr val="white"/>
                </a:solidFill>
                <a:latin typeface="+mn-ea"/>
                <a:cs typeface="Microsoft YaHei" charset="0"/>
              </a:rPr>
              <a:t>每周定制，悦己为主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967592" y="5459744"/>
            <a:ext cx="2963665" cy="323155"/>
          </a:xfrm>
          <a:prstGeom prst="rect">
            <a:avLst/>
          </a:prstGeom>
          <a:noFill/>
        </p:spPr>
        <p:txBody>
          <a:bodyPr wrap="square" lIns="91431" tIns="45715" rIns="91431" bIns="45715" rtlCol="0">
            <a:spAutoFit/>
          </a:bodyPr>
          <a:lstStyle/>
          <a:p>
            <a:pPr defTabSz="685731"/>
            <a:r>
              <a:rPr lang="zh-CN" altLang="en-US" sz="15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Microsoft YaHei" charset="0"/>
              </a:rPr>
              <a:t>运营</a:t>
            </a:r>
            <a:r>
              <a:rPr lang="zh-CN" altLang="en-US" sz="150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Microsoft YaHei" charset="0"/>
              </a:rPr>
              <a:t>主张</a:t>
            </a:r>
            <a:r>
              <a:rPr lang="zh-CN" altLang="en-US" sz="1500" smtClean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Microsoft YaHei" charset="0"/>
              </a:rPr>
              <a:t>：生活</a:t>
            </a:r>
            <a:r>
              <a:rPr lang="zh-CN" altLang="en-US" sz="15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Microsoft YaHei" charset="0"/>
              </a:rPr>
              <a:t>方式</a:t>
            </a:r>
          </a:p>
        </p:txBody>
      </p:sp>
      <p:grpSp>
        <p:nvGrpSpPr>
          <p:cNvPr id="22" name="组合 21"/>
          <p:cNvGrpSpPr/>
          <p:nvPr/>
        </p:nvGrpSpPr>
        <p:grpSpPr>
          <a:xfrm>
            <a:off x="4443741" y="2394033"/>
            <a:ext cx="3245079" cy="2875872"/>
            <a:chOff x="4501352" y="2009118"/>
            <a:chExt cx="2182068" cy="2259673"/>
          </a:xfrm>
        </p:grpSpPr>
        <p:pic>
          <p:nvPicPr>
            <p:cNvPr id="20" name="图片 19" descr="Screen Shot 2017-02-14 at 下午3.14.21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1352" y="2009118"/>
              <a:ext cx="2182068" cy="1474381"/>
            </a:xfrm>
            <a:prstGeom prst="rect">
              <a:avLst/>
            </a:prstGeom>
          </p:spPr>
        </p:pic>
        <p:pic>
          <p:nvPicPr>
            <p:cNvPr id="21" name="图片 20" descr="Screen Shot 2017-02-14 at 下午3.15.29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10730" y="3421060"/>
              <a:ext cx="2172690" cy="847731"/>
            </a:xfrm>
            <a:prstGeom prst="rect">
              <a:avLst/>
            </a:prstGeom>
          </p:spPr>
        </p:pic>
      </p:grpSp>
      <p:grpSp>
        <p:nvGrpSpPr>
          <p:cNvPr id="24" name="组合 23"/>
          <p:cNvGrpSpPr/>
          <p:nvPr/>
        </p:nvGrpSpPr>
        <p:grpSpPr>
          <a:xfrm>
            <a:off x="7799182" y="2377104"/>
            <a:ext cx="3383433" cy="2831377"/>
            <a:chOff x="7781325" y="2402497"/>
            <a:chExt cx="3383433" cy="2831377"/>
          </a:xfrm>
        </p:grpSpPr>
        <p:grpSp>
          <p:nvGrpSpPr>
            <p:cNvPr id="7" name="组合 6"/>
            <p:cNvGrpSpPr/>
            <p:nvPr/>
          </p:nvGrpSpPr>
          <p:grpSpPr>
            <a:xfrm>
              <a:off x="7781325" y="3141564"/>
              <a:ext cx="3383433" cy="2092310"/>
              <a:chOff x="7030893" y="3047097"/>
              <a:chExt cx="2830280" cy="1750241"/>
            </a:xfrm>
          </p:grpSpPr>
          <p:sp>
            <p:nvSpPr>
              <p:cNvPr id="8" name="矩形 7"/>
              <p:cNvSpPr/>
              <p:nvPr/>
            </p:nvSpPr>
            <p:spPr>
              <a:xfrm>
                <a:off x="7141375" y="3047097"/>
                <a:ext cx="2582639" cy="872164"/>
              </a:xfrm>
              <a:prstGeom prst="rect">
                <a:avLst/>
              </a:prstGeom>
              <a:solidFill>
                <a:srgbClr val="E8314A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685731"/>
                <a:endParaRPr kumimoji="1" lang="zh-CN" altLang="en-US" sz="1100" kern="0">
                  <a:solidFill>
                    <a:prstClr val="white"/>
                  </a:solidFill>
                  <a:latin typeface="Calibri"/>
                  <a:ea typeface="宋体"/>
                </a:endParaRPr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7030893" y="3257281"/>
                <a:ext cx="2830280" cy="480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685731"/>
                <a:r>
                  <a:rPr lang="zh-CN" altLang="en-US" sz="1500" kern="0" dirty="0">
                    <a:solidFill>
                      <a:prstClr val="white"/>
                    </a:solidFill>
                    <a:latin typeface="+mn-ea"/>
                    <a:cs typeface="Microsoft YaHei" charset="0"/>
                  </a:rPr>
                  <a:t>都市女性</a:t>
                </a:r>
              </a:p>
              <a:p>
                <a:pPr algn="ctr" defTabSz="685731"/>
                <a:r>
                  <a:rPr lang="zh-CN" altLang="en-US" sz="1500" kern="0" dirty="0">
                    <a:solidFill>
                      <a:prstClr val="white"/>
                    </a:solidFill>
                    <a:latin typeface="+mn-ea"/>
                    <a:cs typeface="Microsoft YaHei" charset="0"/>
                  </a:rPr>
                  <a:t>“花”点时间无用美学</a:t>
                </a:r>
              </a:p>
            </p:txBody>
          </p:sp>
          <p:sp>
            <p:nvSpPr>
              <p:cNvPr id="10" name="矩形 9"/>
              <p:cNvSpPr/>
              <p:nvPr/>
            </p:nvSpPr>
            <p:spPr>
              <a:xfrm>
                <a:off x="7156336" y="4235161"/>
                <a:ext cx="2628312" cy="270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 defTabSz="685731"/>
                <a:r>
                  <a:rPr lang="zh-CN" altLang="en-US" sz="15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+mn-ea"/>
                    <a:cs typeface="Microsoft YaHei" charset="0"/>
                  </a:rPr>
                  <a:t>花是生活，是态度，是喜悦</a:t>
                </a:r>
              </a:p>
            </p:txBody>
          </p:sp>
          <p:sp>
            <p:nvSpPr>
              <p:cNvPr id="11" name="矩形 10"/>
              <p:cNvSpPr/>
              <p:nvPr/>
            </p:nvSpPr>
            <p:spPr>
              <a:xfrm>
                <a:off x="7141375" y="3047097"/>
                <a:ext cx="2582639" cy="1750241"/>
              </a:xfrm>
              <a:prstGeom prst="rect">
                <a:avLst/>
              </a:prstGeom>
              <a:noFill/>
              <a:ln w="28575" cap="flat" cmpd="sng" algn="ctr">
                <a:solidFill>
                  <a:srgbClr val="E8314A"/>
                </a:solidFill>
                <a:prstDash val="dash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685731"/>
                <a:endParaRPr kumimoji="1" lang="zh-CN" altLang="en-US" sz="1100" kern="0">
                  <a:solidFill>
                    <a:prstClr val="white"/>
                  </a:solidFill>
                  <a:latin typeface="Calibri"/>
                  <a:ea typeface="宋体"/>
                </a:endParaRPr>
              </a:p>
            </p:txBody>
          </p:sp>
        </p:grpSp>
        <p:pic>
          <p:nvPicPr>
            <p:cNvPr id="23" name="图片 2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013605" y="2402497"/>
              <a:ext cx="2775312" cy="713364"/>
            </a:xfrm>
            <a:prstGeom prst="rect">
              <a:avLst/>
            </a:prstGeom>
          </p:spPr>
        </p:pic>
      </p:grpSp>
      <p:sp>
        <p:nvSpPr>
          <p:cNvPr id="26" name="TextBox 7"/>
          <p:cNvSpPr txBox="1"/>
          <p:nvPr/>
        </p:nvSpPr>
        <p:spPr>
          <a:xfrm>
            <a:off x="8162533" y="5424543"/>
            <a:ext cx="2983466" cy="323155"/>
          </a:xfrm>
          <a:prstGeom prst="rect">
            <a:avLst/>
          </a:prstGeom>
          <a:noFill/>
        </p:spPr>
        <p:txBody>
          <a:bodyPr wrap="square" lIns="91431" tIns="45715" rIns="91431" bIns="45715" rtlCol="0">
            <a:spAutoFit/>
          </a:bodyPr>
          <a:lstStyle/>
          <a:p>
            <a:pPr defTabSz="685731"/>
            <a:r>
              <a:rPr lang="zh-CN" altLang="en-US" sz="15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Microsoft YaHei" charset="0"/>
              </a:rPr>
              <a:t>品牌口号：每周一花的小幸福</a:t>
            </a:r>
            <a:endParaRPr lang="zh-CN" altLang="en-US" sz="1500" dirty="0">
              <a:solidFill>
                <a:prstClr val="black">
                  <a:lumMod val="75000"/>
                  <a:lumOff val="25000"/>
                </a:prstClr>
              </a:solidFill>
              <a:latin typeface="+mn-ea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6225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798989" y="3092260"/>
            <a:ext cx="11279241" cy="1222682"/>
            <a:chOff x="913553" y="2857947"/>
            <a:chExt cx="11279241" cy="1222683"/>
          </a:xfrm>
        </p:grpSpPr>
        <p:cxnSp>
          <p:nvCxnSpPr>
            <p:cNvPr id="3" name="直接连接符 2"/>
            <p:cNvCxnSpPr/>
            <p:nvPr/>
          </p:nvCxnSpPr>
          <p:spPr>
            <a:xfrm flipV="1">
              <a:off x="2509808" y="3145536"/>
              <a:ext cx="5312448" cy="12192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/>
            <p:cNvSpPr txBox="1"/>
            <p:nvPr/>
          </p:nvSpPr>
          <p:spPr>
            <a:xfrm>
              <a:off x="913553" y="2857947"/>
              <a:ext cx="1708624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>
                  <a:latin typeface="+mn-ea"/>
                </a:rPr>
                <a:t>组织本体，</a:t>
              </a:r>
              <a:r>
                <a:rPr lang="zh-CN" altLang="en-US" dirty="0">
                  <a:latin typeface="+mn-ea"/>
                </a:rPr>
                <a:t>以 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7746094" y="2857947"/>
              <a:ext cx="2011681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srgbClr val="FF2600"/>
                  </a:solidFill>
                  <a:latin typeface="+mn-ea"/>
                  <a:cs typeface="Microsoft YaHei" charset="-122"/>
                </a:rPr>
                <a:t>（核心能力）</a:t>
              </a:r>
              <a:r>
                <a:rPr lang="zh-CN" altLang="en-US" dirty="0">
                  <a:latin typeface="+mn-ea"/>
                </a:rPr>
                <a:t>，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698818" y="3695909"/>
              <a:ext cx="2304288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latin typeface="+mn-ea"/>
                </a:rPr>
                <a:t>提供</a:t>
              </a:r>
            </a:p>
          </p:txBody>
        </p:sp>
        <p:cxnSp>
          <p:nvCxnSpPr>
            <p:cNvPr id="7" name="直接连接符 6"/>
            <p:cNvCxnSpPr/>
            <p:nvPr/>
          </p:nvCxnSpPr>
          <p:spPr>
            <a:xfrm flipV="1">
              <a:off x="1363581" y="3966270"/>
              <a:ext cx="2834640" cy="18288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4138242" y="3695908"/>
              <a:ext cx="2066544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srgbClr val="FF2600"/>
                  </a:solidFill>
                  <a:latin typeface="+mn-ea"/>
                  <a:cs typeface="Microsoft YaHei" charset="-122"/>
                </a:rPr>
                <a:t>（核心受众）</a:t>
              </a:r>
              <a:r>
                <a:rPr lang="zh-CN" altLang="en-US" dirty="0">
                  <a:latin typeface="+mn-ea"/>
                </a:rPr>
                <a:t>，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955149" y="3695908"/>
              <a:ext cx="2304288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latin typeface="+mn-ea"/>
                </a:rPr>
                <a:t>为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0126250" y="3695908"/>
              <a:ext cx="2066544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srgbClr val="FF2600"/>
                  </a:solidFill>
                  <a:latin typeface="+mn-ea"/>
                  <a:cs typeface="Microsoft YaHei" charset="-122"/>
                </a:rPr>
                <a:t>（核心利益）</a:t>
              </a:r>
              <a:r>
                <a:rPr lang="zh-CN" altLang="en-US" dirty="0">
                  <a:latin typeface="+mn-ea"/>
                  <a:cs typeface="Microsoft YaHei" charset="-122"/>
                </a:rPr>
                <a:t>。</a:t>
              </a:r>
            </a:p>
          </p:txBody>
        </p:sp>
        <p:cxnSp>
          <p:nvCxnSpPr>
            <p:cNvPr id="11" name="直接连接符 10"/>
            <p:cNvCxnSpPr/>
            <p:nvPr/>
          </p:nvCxnSpPr>
          <p:spPr>
            <a:xfrm>
              <a:off x="6438609" y="3984558"/>
              <a:ext cx="3796614" cy="0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标题 1"/>
          <p:cNvSpPr txBox="1">
            <a:spLocks/>
          </p:cNvSpPr>
          <p:nvPr/>
        </p:nvSpPr>
        <p:spPr>
          <a:xfrm>
            <a:off x="631410" y="942417"/>
            <a:ext cx="3427668" cy="370420"/>
          </a:xfrm>
          <a:prstGeom prst="rect">
            <a:avLst/>
          </a:prstGeom>
          <a:noFill/>
          <a:ln>
            <a:noFill/>
          </a:ln>
        </p:spPr>
        <p:txBody>
          <a:bodyPr wrap="none" lIns="46259" tIns="46259" rIns="46259" bIns="46259" anchor="ctr">
            <a:spAutoFit/>
          </a:bodyPr>
          <a:lstStyle>
            <a:lvl1pPr defTabSz="914088">
              <a:lnSpc>
                <a:spcPct val="90000"/>
              </a:lnSpc>
              <a:spcBef>
                <a:spcPct val="0"/>
              </a:spcBef>
              <a:buFont typeface="Arial" charset="0"/>
              <a:buNone/>
              <a:defRPr sz="2000" b="1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  <a:cs typeface="Helvetica Light" charset="0"/>
              </a:defRPr>
            </a:lvl1pPr>
          </a:lstStyle>
          <a:p>
            <a:r>
              <a:rPr lang="zh-CN" altLang="en-US" smtClean="0"/>
              <a:t>花点时间品牌</a:t>
            </a:r>
            <a:r>
              <a:rPr lang="zh-CN" altLang="en-US" dirty="0"/>
              <a:t>定位机会点表述</a:t>
            </a:r>
          </a:p>
        </p:txBody>
      </p:sp>
      <p:sp>
        <p:nvSpPr>
          <p:cNvPr id="13" name="矩形 12"/>
          <p:cNvSpPr/>
          <p:nvPr/>
        </p:nvSpPr>
        <p:spPr>
          <a:xfrm>
            <a:off x="536551" y="2554942"/>
            <a:ext cx="11336472" cy="2178423"/>
          </a:xfrm>
          <a:prstGeom prst="rect">
            <a:avLst/>
          </a:prstGeom>
          <a:noFill/>
          <a:ln w="28575">
            <a:solidFill>
              <a:srgbClr val="A6A6A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5" rIns="91431" bIns="45715" spcCol="0"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3136652" y="2893177"/>
            <a:ext cx="6270791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每周定制的主题鲜花配送服务</a:t>
            </a:r>
            <a:endParaRPr kumimoji="1" lang="zh-CN" altLang="en-US" dirty="0"/>
          </a:p>
        </p:txBody>
      </p:sp>
      <p:sp>
        <p:nvSpPr>
          <p:cNvPr id="16" name="文本框 15"/>
          <p:cNvSpPr txBox="1"/>
          <p:nvPr/>
        </p:nvSpPr>
        <p:spPr>
          <a:xfrm>
            <a:off x="7002426" y="3764570"/>
            <a:ext cx="3775270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无用但幸福的生活美学</a:t>
            </a:r>
            <a:endParaRPr kumimoji="1" lang="zh-CN" altLang="en-US" dirty="0"/>
          </a:p>
        </p:txBody>
      </p:sp>
      <p:sp>
        <p:nvSpPr>
          <p:cNvPr id="17" name="文本框 16"/>
          <p:cNvSpPr txBox="1"/>
          <p:nvPr/>
        </p:nvSpPr>
        <p:spPr>
          <a:xfrm>
            <a:off x="1249017" y="3797979"/>
            <a:ext cx="3775270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认同悦己消费的女性人群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32635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313564" y="3043851"/>
            <a:ext cx="9731581" cy="6617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wrap="square" lIns="60955" tIns="45715" rIns="60955" bIns="45715">
            <a:spAutoFit/>
          </a:bodyPr>
          <a:lstStyle/>
          <a:p>
            <a:r>
              <a:rPr lang="zh-CN" altLang="en-US" sz="37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如何用品牌定位解决用户对品牌的“模糊认知”</a:t>
            </a:r>
            <a:endParaRPr lang="zh-CN" altLang="en-US" sz="3700" b="1" dirty="0">
              <a:solidFill>
                <a:schemeClr val="tx1">
                  <a:lumMod val="75000"/>
                  <a:lumOff val="25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grpSp>
        <p:nvGrpSpPr>
          <p:cNvPr id="5" name="组 7"/>
          <p:cNvGrpSpPr/>
          <p:nvPr/>
        </p:nvGrpSpPr>
        <p:grpSpPr>
          <a:xfrm>
            <a:off x="0" y="0"/>
            <a:ext cx="7818096" cy="6858000"/>
            <a:chOff x="0" y="0"/>
            <a:chExt cx="7818096" cy="6858000"/>
          </a:xfrm>
        </p:grpSpPr>
        <p:grpSp>
          <p:nvGrpSpPr>
            <p:cNvPr id="6" name="组 3"/>
            <p:cNvGrpSpPr/>
            <p:nvPr/>
          </p:nvGrpSpPr>
          <p:grpSpPr>
            <a:xfrm rot="16200000">
              <a:off x="5149360" y="4189264"/>
              <a:ext cx="1857152" cy="3480320"/>
              <a:chOff x="2356608" y="899765"/>
              <a:chExt cx="959370" cy="1797868"/>
            </a:xfrm>
          </p:grpSpPr>
          <p:sp>
            <p:nvSpPr>
              <p:cNvPr id="8" name="三角形 10"/>
              <p:cNvSpPr/>
              <p:nvPr/>
            </p:nvSpPr>
            <p:spPr>
              <a:xfrm rot="5400000">
                <a:off x="2319192" y="947875"/>
                <a:ext cx="697593" cy="601373"/>
              </a:xfrm>
              <a:prstGeom prst="triangle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b="0" i="0" strike="sngStrike" dirty="0">
                  <a:ea typeface="Microsoft YaHei Regular" charset="-122"/>
                </a:endParaRPr>
              </a:p>
            </p:txBody>
          </p:sp>
          <p:sp>
            <p:nvSpPr>
              <p:cNvPr id="9" name="三角形 11"/>
              <p:cNvSpPr/>
              <p:nvPr/>
            </p:nvSpPr>
            <p:spPr>
              <a:xfrm rot="5400000">
                <a:off x="2319192" y="2048150"/>
                <a:ext cx="697593" cy="601373"/>
              </a:xfrm>
              <a:prstGeom prst="triangle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b="0" i="0" strike="sngStrike" dirty="0">
                  <a:ea typeface="Microsoft YaHei Regular" charset="-122"/>
                </a:endParaRPr>
              </a:p>
            </p:txBody>
          </p:sp>
          <p:sp>
            <p:nvSpPr>
              <p:cNvPr id="10" name="三角形 12"/>
              <p:cNvSpPr/>
              <p:nvPr/>
            </p:nvSpPr>
            <p:spPr>
              <a:xfrm rot="5400000">
                <a:off x="2279858" y="1325312"/>
                <a:ext cx="1112870" cy="959370"/>
              </a:xfrm>
              <a:prstGeom prst="triangle">
                <a:avLst/>
              </a:prstGeom>
              <a:solidFill>
                <a:srgbClr val="E831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b="0" i="0" strike="sngStrike" dirty="0">
                  <a:ea typeface="Microsoft YaHei Regular" charset="-122"/>
                </a:endParaRPr>
              </a:p>
            </p:txBody>
          </p:sp>
        </p:grpSp>
        <p:sp>
          <p:nvSpPr>
            <p:cNvPr id="7" name="矩形 6"/>
            <p:cNvSpPr/>
            <p:nvPr/>
          </p:nvSpPr>
          <p:spPr>
            <a:xfrm>
              <a:off x="0" y="0"/>
              <a:ext cx="1569596" cy="2184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803768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3588" cy="68580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5" rIns="91431" bIns="45715"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164761" y="2551838"/>
            <a:ext cx="9864066" cy="1753785"/>
          </a:xfrm>
          <a:prstGeom prst="rect">
            <a:avLst/>
          </a:prstGeom>
        </p:spPr>
        <p:txBody>
          <a:bodyPr wrap="square" lIns="91431" tIns="45715" rIns="91431" bIns="45715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通过定位四分法模型，</a:t>
            </a:r>
            <a:endParaRPr lang="en-US" altLang="zh-CN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快速确定你的品牌定位</a:t>
            </a:r>
          </a:p>
        </p:txBody>
      </p:sp>
    </p:spTree>
    <p:extLst>
      <p:ext uri="{BB962C8B-B14F-4D97-AF65-F5344CB8AC3E}">
        <p14:creationId xmlns:p14="http://schemas.microsoft.com/office/powerpoint/2010/main" val="455707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3587" cy="6857999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5" rIns="91431" bIns="45715" rtlCol="0" anchor="ctr"/>
          <a:lstStyle/>
          <a:p>
            <a:pPr algn="ctr"/>
            <a:endParaRPr lang="zh-CN" altLang="en-US"/>
          </a:p>
        </p:txBody>
      </p:sp>
      <p:grpSp>
        <p:nvGrpSpPr>
          <p:cNvPr id="17" name="组 2"/>
          <p:cNvGrpSpPr/>
          <p:nvPr/>
        </p:nvGrpSpPr>
        <p:grpSpPr>
          <a:xfrm>
            <a:off x="2619419" y="2160863"/>
            <a:ext cx="6573761" cy="3688736"/>
            <a:chOff x="-2621304" y="1796146"/>
            <a:chExt cx="4673627" cy="2447903"/>
          </a:xfrm>
        </p:grpSpPr>
        <p:sp>
          <p:nvSpPr>
            <p:cNvPr id="18" name="六边形 17"/>
            <p:cNvSpPr/>
            <p:nvPr/>
          </p:nvSpPr>
          <p:spPr>
            <a:xfrm>
              <a:off x="314075" y="1817917"/>
              <a:ext cx="1734972" cy="1198465"/>
            </a:xfrm>
            <a:prstGeom prst="hexagon">
              <a:avLst/>
            </a:prstGeom>
            <a:solidFill>
              <a:srgbClr val="EC334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21875" tIns="60937" rIns="121875" bIns="60937" rtlCol="0" anchor="ctr"/>
            <a:lstStyle/>
            <a:p>
              <a:pPr algn="ctr"/>
              <a:r>
                <a:rPr lang="zh-CN" altLang="en-US" sz="2000" b="1" dirty="0">
                  <a:solidFill>
                    <a:prstClr val="white"/>
                  </a:solidFill>
                  <a:latin typeface="微软雅黑"/>
                  <a:ea typeface="微软雅黑"/>
                  <a:cs typeface="微软雅黑"/>
                </a:rPr>
                <a:t>联想正面</a:t>
              </a:r>
            </a:p>
          </p:txBody>
        </p:sp>
        <p:sp>
          <p:nvSpPr>
            <p:cNvPr id="19" name="六边形 18"/>
            <p:cNvSpPr/>
            <p:nvPr/>
          </p:nvSpPr>
          <p:spPr>
            <a:xfrm>
              <a:off x="-1146534" y="2424580"/>
              <a:ext cx="1734972" cy="1198465"/>
            </a:xfrm>
            <a:prstGeom prst="hexagon">
              <a:avLst/>
            </a:prstGeom>
            <a:solidFill>
              <a:srgbClr val="EC334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21875" tIns="60937" rIns="121875" bIns="60937" rtlCol="0" anchor="ctr"/>
            <a:lstStyle/>
            <a:p>
              <a:pPr algn="ctr"/>
              <a:r>
                <a:rPr lang="zh-CN" altLang="en-US" sz="2000" b="1" dirty="0">
                  <a:solidFill>
                    <a:prstClr val="white"/>
                  </a:solidFill>
                  <a:latin typeface="微软雅黑"/>
                  <a:ea typeface="微软雅黑"/>
                  <a:cs typeface="微软雅黑"/>
                </a:rPr>
                <a:t>差异独特</a:t>
              </a:r>
            </a:p>
          </p:txBody>
        </p:sp>
        <p:sp>
          <p:nvSpPr>
            <p:cNvPr id="20" name="六边形 19"/>
            <p:cNvSpPr/>
            <p:nvPr/>
          </p:nvSpPr>
          <p:spPr>
            <a:xfrm>
              <a:off x="-2610416" y="1796146"/>
              <a:ext cx="1734972" cy="1198465"/>
            </a:xfrm>
            <a:prstGeom prst="hexagon">
              <a:avLst/>
            </a:prstGeom>
            <a:solidFill>
              <a:srgbClr val="EC334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21875" tIns="60937" rIns="121875" bIns="60937" rtlCol="0" anchor="ctr"/>
            <a:lstStyle/>
            <a:p>
              <a:pPr algn="ctr"/>
              <a:r>
                <a:rPr lang="zh-CN" altLang="en-US" sz="2000" b="1" dirty="0">
                  <a:solidFill>
                    <a:prstClr val="white"/>
                  </a:solidFill>
                  <a:latin typeface="微软雅黑"/>
                  <a:ea typeface="微软雅黑"/>
                  <a:cs typeface="微软雅黑"/>
                </a:rPr>
                <a:t>清晰聚焦</a:t>
              </a:r>
            </a:p>
          </p:txBody>
        </p:sp>
        <p:sp>
          <p:nvSpPr>
            <p:cNvPr id="21" name="六边形 20"/>
            <p:cNvSpPr/>
            <p:nvPr/>
          </p:nvSpPr>
          <p:spPr>
            <a:xfrm>
              <a:off x="-2621304" y="3036079"/>
              <a:ext cx="1734972" cy="1198465"/>
            </a:xfrm>
            <a:prstGeom prst="hexagon">
              <a:avLst/>
            </a:prstGeom>
            <a:solidFill>
              <a:srgbClr val="EC334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21875" tIns="60937" rIns="121875" bIns="60937" rtlCol="0" anchor="ctr"/>
            <a:lstStyle/>
            <a:p>
              <a:pPr algn="ctr"/>
              <a:r>
                <a:rPr lang="zh-CN" altLang="en-US" sz="2000" b="1" dirty="0">
                  <a:solidFill>
                    <a:prstClr val="white"/>
                  </a:solidFill>
                  <a:latin typeface="微软雅黑"/>
                  <a:ea typeface="微软雅黑"/>
                  <a:cs typeface="微软雅黑"/>
                </a:rPr>
                <a:t>长期持久</a:t>
              </a:r>
            </a:p>
          </p:txBody>
        </p:sp>
        <p:sp>
          <p:nvSpPr>
            <p:cNvPr id="22" name="六边形 21"/>
            <p:cNvSpPr/>
            <p:nvPr/>
          </p:nvSpPr>
          <p:spPr>
            <a:xfrm>
              <a:off x="317351" y="3045584"/>
              <a:ext cx="1734972" cy="1198465"/>
            </a:xfrm>
            <a:prstGeom prst="hexagon">
              <a:avLst/>
            </a:prstGeom>
            <a:solidFill>
              <a:srgbClr val="EC334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21875" tIns="60937" rIns="121875" bIns="60937" rtlCol="0" anchor="ctr"/>
            <a:lstStyle/>
            <a:p>
              <a:pPr algn="ctr"/>
              <a:r>
                <a:rPr lang="zh-CN" altLang="en-US" sz="2000" b="1" dirty="0">
                  <a:solidFill>
                    <a:prstClr val="white"/>
                  </a:solidFill>
                  <a:latin typeface="微软雅黑"/>
                  <a:ea typeface="微软雅黑"/>
                  <a:cs typeface="微软雅黑"/>
                </a:rPr>
                <a:t>体验一致</a:t>
              </a:r>
            </a:p>
          </p:txBody>
        </p:sp>
      </p:grpSp>
      <p:sp>
        <p:nvSpPr>
          <p:cNvPr id="24" name="标题 1"/>
          <p:cNvSpPr txBox="1">
            <a:spLocks/>
          </p:cNvSpPr>
          <p:nvPr/>
        </p:nvSpPr>
        <p:spPr>
          <a:xfrm>
            <a:off x="239231" y="1282883"/>
            <a:ext cx="11116048" cy="415880"/>
          </a:xfrm>
          <a:prstGeom prst="rect">
            <a:avLst/>
          </a:prstGeom>
        </p:spPr>
        <p:txBody>
          <a:bodyPr lIns="121908" tIns="60954" rIns="121908" bIns="60954"/>
          <a:lstStyle>
            <a:lvl1pPr algn="l" defTabSz="91430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7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marL="0" marR="0" lvl="0" indent="0" algn="ctr" defTabSz="91430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1" i="0" u="none" strike="noStrike" kern="1200" cap="none" spc="0" normalizeH="0" baseline="0" noProof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要想成功定位，一定注意以下的基本原则</a:t>
            </a:r>
            <a:endParaRPr kumimoji="1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865861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646357" y="939963"/>
            <a:ext cx="4966573" cy="370443"/>
          </a:xfrm>
        </p:spPr>
        <p:txBody>
          <a:bodyPr/>
          <a:lstStyle/>
          <a:p>
            <a:r>
              <a:rPr lang="zh-CN" altLang="en-US" sz="2000" b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提醒</a:t>
            </a:r>
            <a:r>
              <a:rPr lang="zh-CN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一点，定位描述和表达方式一定要匹配</a:t>
            </a:r>
            <a:endParaRPr lang="zh-CN" altLang="en-US" dirty="0"/>
          </a:p>
        </p:txBody>
      </p:sp>
      <p:grpSp>
        <p:nvGrpSpPr>
          <p:cNvPr id="40" name="组合 39"/>
          <p:cNvGrpSpPr/>
          <p:nvPr/>
        </p:nvGrpSpPr>
        <p:grpSpPr>
          <a:xfrm>
            <a:off x="1861458" y="2453825"/>
            <a:ext cx="8948546" cy="3628823"/>
            <a:chOff x="1206366" y="1843929"/>
            <a:chExt cx="6727324" cy="2728071"/>
          </a:xfrm>
        </p:grpSpPr>
        <p:sp>
          <p:nvSpPr>
            <p:cNvPr id="28" name="矩形 27"/>
            <p:cNvSpPr/>
            <p:nvPr/>
          </p:nvSpPr>
          <p:spPr>
            <a:xfrm>
              <a:off x="4787289" y="2236500"/>
              <a:ext cx="3146401" cy="2335500"/>
            </a:xfrm>
            <a:prstGeom prst="rect">
              <a:avLst/>
            </a:prstGeom>
            <a:noFill/>
            <a:ln w="28575"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9" name="矩形 28"/>
            <p:cNvSpPr/>
            <p:nvPr/>
          </p:nvSpPr>
          <p:spPr>
            <a:xfrm>
              <a:off x="1206366" y="2236500"/>
              <a:ext cx="3146401" cy="2335500"/>
            </a:xfrm>
            <a:prstGeom prst="rect">
              <a:avLst/>
            </a:prstGeom>
            <a:noFill/>
            <a:ln w="28575"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0" name="Rectangle 23"/>
            <p:cNvSpPr>
              <a:spLocks noChangeArrowheads="1"/>
            </p:cNvSpPr>
            <p:nvPr/>
          </p:nvSpPr>
          <p:spPr bwMode="auto">
            <a:xfrm>
              <a:off x="1332980" y="3121118"/>
              <a:ext cx="2893169" cy="11729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64291" tIns="32146" rIns="64291" bIns="32146">
              <a:spAutoFit/>
            </a:bodyPr>
            <a:lstStyle/>
            <a:p>
              <a:pPr>
                <a:defRPr/>
              </a:pPr>
              <a:r>
                <a:rPr lang="en-US" altLang="zh-CN" sz="1800" dirty="0">
                  <a:latin typeface="Microsoft YaHei" charset="-122"/>
                  <a:ea typeface="Microsoft YaHei" charset="-122"/>
                  <a:cs typeface="Microsoft YaHei" charset="-122"/>
                  <a:sym typeface="TradeGothic LT" charset="0"/>
                </a:rPr>
                <a:t>Create innovative solutions to the world</a:t>
              </a:r>
              <a:r>
                <a:rPr lang="en-US" sz="1800" dirty="0">
                  <a:latin typeface="Microsoft YaHei" charset="-122"/>
                  <a:ea typeface="Microsoft YaHei" charset="-122"/>
                  <a:cs typeface="Microsoft YaHei" charset="-122"/>
                  <a:sym typeface="TradeGothic LT" charset="0"/>
                </a:rPr>
                <a:t>’</a:t>
              </a:r>
              <a:r>
                <a:rPr lang="en-US" altLang="zh-CN" sz="1800" dirty="0">
                  <a:latin typeface="Microsoft YaHei" charset="-122"/>
                  <a:ea typeface="Microsoft YaHei" charset="-122"/>
                  <a:cs typeface="Microsoft YaHei" charset="-122"/>
                  <a:sym typeface="TradeGothic LT" charset="0"/>
                </a:rPr>
                <a:t>s </a:t>
              </a:r>
              <a:r>
                <a:rPr lang="en-US" altLang="zh-CN" sz="1800" dirty="0" smtClean="0">
                  <a:latin typeface="Microsoft YaHei" charset="-122"/>
                  <a:ea typeface="Microsoft YaHei" charset="-122"/>
                  <a:cs typeface="Microsoft YaHei" charset="-122"/>
                  <a:sym typeface="TradeGothic LT" charset="0"/>
                </a:rPr>
                <a:t>challenges</a:t>
              </a:r>
            </a:p>
            <a:p>
              <a:pPr>
                <a:defRPr/>
              </a:pPr>
              <a:r>
                <a:rPr lang="zh-CN" altLang="en-US" sz="1800" dirty="0" smtClean="0">
                  <a:latin typeface="Microsoft YaHei" charset="-122"/>
                  <a:ea typeface="Microsoft YaHei" charset="-122"/>
                  <a:cs typeface="Microsoft YaHei" charset="-122"/>
                  <a:sym typeface="TradeGothic LT" charset="0"/>
                </a:rPr>
                <a:t>运动激情激发人们卓越表现</a:t>
              </a:r>
              <a:endParaRPr lang="en-US" altLang="zh-CN" sz="1800" dirty="0">
                <a:latin typeface="Microsoft YaHei" charset="-122"/>
                <a:ea typeface="Microsoft YaHei" charset="-122"/>
                <a:cs typeface="Microsoft YaHei" charset="-122"/>
                <a:sym typeface="TradeGothic LT" charset="0"/>
              </a:endParaRPr>
            </a:p>
          </p:txBody>
        </p:sp>
        <p:sp>
          <p:nvSpPr>
            <p:cNvPr id="31" name="圆角矩形 30"/>
            <p:cNvSpPr/>
            <p:nvPr/>
          </p:nvSpPr>
          <p:spPr>
            <a:xfrm>
              <a:off x="1881570" y="1843929"/>
              <a:ext cx="1795992" cy="467613"/>
            </a:xfrm>
            <a:prstGeom prst="roundRect">
              <a:avLst/>
            </a:prstGeom>
            <a:solidFill>
              <a:srgbClr val="FF3D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 smtClean="0">
                  <a:latin typeface="Microsoft YaHei" charset="-122"/>
                  <a:ea typeface="Microsoft YaHei" charset="-122"/>
                  <a:cs typeface="Microsoft YaHei" charset="-122"/>
                </a:rPr>
                <a:t>定位主张</a:t>
              </a:r>
              <a:endParaRPr lang="zh-CN" altLang="en-US" sz="1400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32" name="圆角矩形 31"/>
            <p:cNvSpPr/>
            <p:nvPr/>
          </p:nvSpPr>
          <p:spPr>
            <a:xfrm>
              <a:off x="5418659" y="1843930"/>
              <a:ext cx="1795992" cy="467613"/>
            </a:xfrm>
            <a:prstGeom prst="roundRect">
              <a:avLst/>
            </a:prstGeom>
            <a:solidFill>
              <a:srgbClr val="FF3D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 smtClean="0">
                  <a:latin typeface="Microsoft YaHei" charset="-122"/>
                  <a:ea typeface="Microsoft YaHei" charset="-122"/>
                  <a:cs typeface="Microsoft YaHei" charset="-122"/>
                </a:rPr>
                <a:t>表达方式</a:t>
              </a:r>
              <a:endParaRPr lang="zh-CN" altLang="en-US" sz="1400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4981865" y="2800931"/>
              <a:ext cx="1544711" cy="360418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 smtClean="0">
                  <a:latin typeface="Microsoft YaHei" charset="-122"/>
                  <a:ea typeface="Microsoft YaHei" charset="-122"/>
                  <a:cs typeface="Microsoft YaHei" charset="-122"/>
                </a:rPr>
                <a:t>Tagline </a:t>
              </a:r>
              <a:r>
                <a:rPr lang="zh-CN" altLang="en-US" sz="1400" dirty="0" smtClean="0">
                  <a:latin typeface="Microsoft YaHei" charset="-122"/>
                  <a:ea typeface="Microsoft YaHei" charset="-122"/>
                  <a:cs typeface="Microsoft YaHei" charset="-122"/>
                </a:rPr>
                <a:t>标志语</a:t>
              </a:r>
              <a:endParaRPr lang="zh-CN" altLang="en-US" sz="1400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34" name="矩形 33"/>
            <p:cNvSpPr/>
            <p:nvPr/>
          </p:nvSpPr>
          <p:spPr>
            <a:xfrm>
              <a:off x="4981865" y="3306054"/>
              <a:ext cx="1544711" cy="360418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 smtClean="0">
                  <a:latin typeface="Microsoft YaHei" charset="-122"/>
                  <a:ea typeface="Microsoft YaHei" charset="-122"/>
                  <a:cs typeface="Microsoft YaHei" charset="-122"/>
                </a:rPr>
                <a:t>Slogan</a:t>
              </a:r>
              <a:r>
                <a:rPr lang="zh-CN" altLang="en-US" sz="1400" dirty="0" smtClean="0">
                  <a:latin typeface="Microsoft YaHei" charset="-122"/>
                  <a:ea typeface="Microsoft YaHei" charset="-122"/>
                  <a:cs typeface="Microsoft YaHei" charset="-122"/>
                </a:rPr>
                <a:t> 品牌口号</a:t>
              </a:r>
              <a:endParaRPr lang="zh-CN" altLang="en-US" sz="1400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35" name="矩形 34"/>
            <p:cNvSpPr/>
            <p:nvPr/>
          </p:nvSpPr>
          <p:spPr>
            <a:xfrm>
              <a:off x="4981865" y="3811177"/>
              <a:ext cx="1544711" cy="360418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 smtClean="0">
                  <a:latin typeface="Microsoft YaHei" charset="-122"/>
                  <a:ea typeface="Microsoft YaHei" charset="-122"/>
                  <a:cs typeface="Microsoft YaHei" charset="-122"/>
                </a:rPr>
                <a:t>Theme </a:t>
              </a:r>
              <a:r>
                <a:rPr lang="zh-CN" altLang="en-US" sz="1400" dirty="0" smtClean="0">
                  <a:latin typeface="Microsoft YaHei" charset="-122"/>
                  <a:ea typeface="Microsoft YaHei" charset="-122"/>
                  <a:cs typeface="Microsoft YaHei" charset="-122"/>
                </a:rPr>
                <a:t>传播主题</a:t>
              </a:r>
              <a:endParaRPr lang="zh-CN" altLang="en-US" sz="1400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36" name="矩形 35"/>
            <p:cNvSpPr/>
            <p:nvPr/>
          </p:nvSpPr>
          <p:spPr>
            <a:xfrm>
              <a:off x="6721152" y="3852512"/>
              <a:ext cx="90281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400" dirty="0" smtClean="0">
                  <a:latin typeface="Microsoft YaHei" charset="-122"/>
                  <a:ea typeface="Microsoft YaHei" charset="-122"/>
                  <a:cs typeface="Microsoft YaHei" charset="-122"/>
                </a:rPr>
                <a:t>活出伟大</a:t>
              </a:r>
              <a:endParaRPr lang="zh-CN" altLang="en-US" sz="1400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37" name="矩形 36"/>
            <p:cNvSpPr/>
            <p:nvPr/>
          </p:nvSpPr>
          <p:spPr>
            <a:xfrm>
              <a:off x="6677805" y="2800931"/>
              <a:ext cx="96693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dirty="0" smtClean="0">
                  <a:latin typeface="Microsoft YaHei" charset="-122"/>
                  <a:ea typeface="Microsoft YaHei" charset="-122"/>
                  <a:cs typeface="Microsoft YaHei" charset="-122"/>
                </a:rPr>
                <a:t>Just do it</a:t>
              </a:r>
              <a:endParaRPr lang="zh-CN" altLang="en-US" sz="1400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6677805" y="3306054"/>
              <a:ext cx="122661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dirty="0" err="1" smtClean="0">
                  <a:latin typeface="Microsoft YaHei" charset="-122"/>
                  <a:ea typeface="Microsoft YaHei" charset="-122"/>
                  <a:cs typeface="Microsoft YaHei" charset="-122"/>
                </a:rPr>
                <a:t>Gotta</a:t>
              </a:r>
              <a:r>
                <a:rPr lang="en-US" altLang="zh-CN" sz="1400" dirty="0" smtClean="0">
                  <a:latin typeface="Microsoft YaHei" charset="-122"/>
                  <a:ea typeface="Microsoft YaHei" charset="-122"/>
                  <a:cs typeface="Microsoft YaHei" charset="-122"/>
                </a:rPr>
                <a:t> shine </a:t>
              </a:r>
              <a:endParaRPr lang="zh-CN" altLang="en-US" sz="1400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pic>
          <p:nvPicPr>
            <p:cNvPr id="39" name="图片 38"/>
            <p:cNvPicPr>
              <a:picLocks noChangeAspect="1"/>
            </p:cNvPicPr>
            <p:nvPr/>
          </p:nvPicPr>
          <p:blipFill rotWithShape="1">
            <a:blip r:embed="rId2"/>
            <a:srcRect l="5102" t="19274" r="5511" b="12475"/>
            <a:stretch/>
          </p:blipFill>
          <p:spPr>
            <a:xfrm>
              <a:off x="2316093" y="2451520"/>
              <a:ext cx="926945" cy="529620"/>
            </a:xfrm>
            <a:prstGeom prst="rect">
              <a:avLst/>
            </a:prstGeom>
          </p:spPr>
        </p:pic>
      </p:grpSp>
      <p:sp>
        <p:nvSpPr>
          <p:cNvPr id="2" name="圆角矩形 1"/>
          <p:cNvSpPr/>
          <p:nvPr/>
        </p:nvSpPr>
        <p:spPr>
          <a:xfrm>
            <a:off x="13516615" y="849055"/>
            <a:ext cx="2860155" cy="1915774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新加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71945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646357" y="939973"/>
            <a:ext cx="1888785" cy="370420"/>
          </a:xfrm>
          <a:noFill/>
          <a:ln>
            <a:noFill/>
          </a:ln>
        </p:spPr>
        <p:txBody>
          <a:bodyPr wrap="none" lIns="46259" tIns="46259" rIns="46259" bIns="46259" anchor="ctr">
            <a:spAutoFit/>
          </a:bodyPr>
          <a:lstStyle/>
          <a:p>
            <a:pPr defTabSz="913997"/>
            <a:r>
              <a:rPr lang="zh-CN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  <a:cs typeface="Helvetica Light" charset="0"/>
              </a:rPr>
              <a:t>品牌</a:t>
            </a:r>
            <a:r>
              <a:rPr lang="zh-CN" altLang="en-US" sz="2000" b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  <a:cs typeface="Helvetica Light" charset="0"/>
              </a:rPr>
              <a:t>主张四</a:t>
            </a:r>
            <a:r>
              <a:rPr lang="zh-CN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  <a:cs typeface="Helvetica Light" charset="0"/>
              </a:rPr>
              <a:t>分法</a:t>
            </a:r>
          </a:p>
        </p:txBody>
      </p:sp>
      <p:grpSp>
        <p:nvGrpSpPr>
          <p:cNvPr id="29" name="组合 28"/>
          <p:cNvGrpSpPr/>
          <p:nvPr/>
        </p:nvGrpSpPr>
        <p:grpSpPr>
          <a:xfrm>
            <a:off x="1162415" y="1874147"/>
            <a:ext cx="10065779" cy="3812399"/>
            <a:chOff x="1400517" y="2229969"/>
            <a:chExt cx="8800479" cy="3333168"/>
          </a:xfrm>
        </p:grpSpPr>
        <p:sp>
          <p:nvSpPr>
            <p:cNvPr id="4" name="Rectangle 6"/>
            <p:cNvSpPr/>
            <p:nvPr/>
          </p:nvSpPr>
          <p:spPr>
            <a:xfrm>
              <a:off x="1400517" y="2260862"/>
              <a:ext cx="4190782" cy="1576336"/>
            </a:xfrm>
            <a:prstGeom prst="rect">
              <a:avLst/>
            </a:prstGeom>
            <a:solidFill>
              <a:srgbClr val="E8314A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21875" tIns="60937" rIns="121875" bIns="60937"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9"/>
            <p:cNvSpPr/>
            <p:nvPr/>
          </p:nvSpPr>
          <p:spPr>
            <a:xfrm>
              <a:off x="1400517" y="3972081"/>
              <a:ext cx="4190781" cy="1576336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21875" tIns="60937" rIns="121875" bIns="60937"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10"/>
            <p:cNvSpPr/>
            <p:nvPr/>
          </p:nvSpPr>
          <p:spPr>
            <a:xfrm>
              <a:off x="5708007" y="2275583"/>
              <a:ext cx="4173086" cy="1576336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21875" tIns="60937" rIns="121875" bIns="60937"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11"/>
            <p:cNvSpPr/>
            <p:nvPr/>
          </p:nvSpPr>
          <p:spPr>
            <a:xfrm>
              <a:off x="5690312" y="3986801"/>
              <a:ext cx="4190781" cy="1576336"/>
            </a:xfrm>
            <a:prstGeom prst="rect">
              <a:avLst/>
            </a:prstGeom>
            <a:solidFill>
              <a:srgbClr val="E8314A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21875" tIns="60937" rIns="121875" bIns="60937"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12"/>
            <p:cNvSpPr txBox="1"/>
            <p:nvPr/>
          </p:nvSpPr>
          <p:spPr>
            <a:xfrm>
              <a:off x="1980877" y="2400205"/>
              <a:ext cx="1067303" cy="363228"/>
            </a:xfrm>
            <a:prstGeom prst="rect">
              <a:avLst/>
            </a:prstGeom>
            <a:noFill/>
          </p:spPr>
          <p:txBody>
            <a:bodyPr wrap="none" lIns="121875" tIns="60937" rIns="121875" bIns="60937" rtlCol="0">
              <a:spAutoFit/>
            </a:bodyPr>
            <a:lstStyle/>
            <a:p>
              <a:r>
                <a:rPr lang="zh-TW" altLang="en-US" b="1" dirty="0" smtClean="0">
                  <a:solidFill>
                    <a:schemeClr val="bg1"/>
                  </a:solidFill>
                  <a:ea typeface="微软雅黑"/>
                </a:rPr>
                <a:t>事实</a:t>
              </a:r>
              <a:r>
                <a:rPr lang="zh-CN" altLang="en-US" b="1" dirty="0" smtClean="0">
                  <a:solidFill>
                    <a:schemeClr val="bg1"/>
                  </a:solidFill>
                  <a:ea typeface="微软雅黑"/>
                </a:rPr>
                <a:t>主张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9" name="TextBox 13"/>
            <p:cNvSpPr txBox="1"/>
            <p:nvPr/>
          </p:nvSpPr>
          <p:spPr>
            <a:xfrm>
              <a:off x="1906605" y="4078173"/>
              <a:ext cx="1067303" cy="363228"/>
            </a:xfrm>
            <a:prstGeom prst="rect">
              <a:avLst/>
            </a:prstGeom>
            <a:noFill/>
          </p:spPr>
          <p:txBody>
            <a:bodyPr wrap="none" lIns="121875" tIns="60937" rIns="121875" bIns="60937" rtlCol="0">
              <a:spAutoFit/>
            </a:bodyPr>
            <a:lstStyle/>
            <a:p>
              <a:r>
                <a:rPr lang="zh-TW" altLang="en-US" b="1" dirty="0" smtClean="0">
                  <a:solidFill>
                    <a:schemeClr val="bg1"/>
                  </a:solidFill>
                  <a:ea typeface="微软雅黑"/>
                </a:rPr>
                <a:t>情感</a:t>
              </a:r>
              <a:r>
                <a:rPr lang="zh-CN" altLang="en-US" b="1" dirty="0" smtClean="0">
                  <a:solidFill>
                    <a:schemeClr val="bg1"/>
                  </a:solidFill>
                  <a:ea typeface="微软雅黑"/>
                </a:rPr>
                <a:t>主张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10" name="TextBox 17"/>
            <p:cNvSpPr txBox="1"/>
            <p:nvPr/>
          </p:nvSpPr>
          <p:spPr>
            <a:xfrm>
              <a:off x="1952683" y="2652722"/>
              <a:ext cx="3344524" cy="753406"/>
            </a:xfrm>
            <a:prstGeom prst="rect">
              <a:avLst/>
            </a:prstGeom>
            <a:noFill/>
          </p:spPr>
          <p:txBody>
            <a:bodyPr wrap="square" lIns="121875" tIns="60937" rIns="121875" bIns="60937" rtlCol="0">
              <a:spAutoFit/>
            </a:bodyPr>
            <a:lstStyle/>
            <a:p>
              <a:r>
                <a:rPr lang="zh-TW" altLang="en-US" sz="1600" dirty="0">
                  <a:solidFill>
                    <a:schemeClr val="bg1"/>
                  </a:solidFill>
                  <a:ea typeface="微软雅黑"/>
                </a:rPr>
                <a:t>根据品牌内部能力或</a:t>
              </a:r>
              <a:r>
                <a:rPr lang="zh-CN" altLang="en-US" sz="1600" dirty="0">
                  <a:solidFill>
                    <a:schemeClr val="bg1"/>
                  </a:solidFill>
                  <a:ea typeface="微软雅黑"/>
                </a:rPr>
                <a:t>资源的</a:t>
              </a:r>
              <a:r>
                <a:rPr lang="zh-TW" altLang="en-US" sz="1600" dirty="0">
                  <a:solidFill>
                    <a:schemeClr val="bg1"/>
                  </a:solidFill>
                  <a:ea typeface="微软雅黑"/>
                </a:rPr>
                <a:t>明显优势进行突出定位，传达所具备的事实优势壁垒，</a:t>
              </a:r>
              <a:r>
                <a:rPr lang="zh-CN" altLang="en-US" sz="1600" dirty="0">
                  <a:solidFill>
                    <a:schemeClr val="bg1"/>
                  </a:solidFill>
                  <a:ea typeface="微软雅黑"/>
                </a:rPr>
                <a:t>直击重点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11" name="TextBox 19"/>
            <p:cNvSpPr txBox="1"/>
            <p:nvPr/>
          </p:nvSpPr>
          <p:spPr>
            <a:xfrm>
              <a:off x="1868014" y="4351904"/>
              <a:ext cx="3344524" cy="753406"/>
            </a:xfrm>
            <a:prstGeom prst="rect">
              <a:avLst/>
            </a:prstGeom>
            <a:noFill/>
          </p:spPr>
          <p:txBody>
            <a:bodyPr wrap="square" lIns="121875" tIns="60937" rIns="121875" bIns="60937" rtlCol="0">
              <a:spAutoFit/>
            </a:bodyPr>
            <a:lstStyle/>
            <a:p>
              <a:r>
                <a:rPr lang="zh-CN" altLang="en-US" sz="1600" dirty="0">
                  <a:solidFill>
                    <a:schemeClr val="bg1"/>
                  </a:solidFill>
                  <a:ea typeface="微软雅黑"/>
                </a:rPr>
                <a:t>提炼品牌中蕴含的</a:t>
              </a:r>
              <a:r>
                <a:rPr lang="zh-TW" altLang="en-US" sz="1600" dirty="0">
                  <a:solidFill>
                    <a:schemeClr val="bg1"/>
                  </a:solidFill>
                  <a:ea typeface="微软雅黑"/>
                </a:rPr>
                <a:t>情感</a:t>
              </a:r>
              <a:r>
                <a:rPr lang="zh-CN" altLang="en-US" sz="1600" dirty="0">
                  <a:solidFill>
                    <a:schemeClr val="bg1"/>
                  </a:solidFill>
                  <a:ea typeface="微软雅黑"/>
                </a:rPr>
                <a:t>因素</a:t>
              </a:r>
              <a:r>
                <a:rPr lang="zh-TW" altLang="en-US" sz="1600" dirty="0">
                  <a:solidFill>
                    <a:schemeClr val="bg1"/>
                  </a:solidFill>
                  <a:ea typeface="微软雅黑"/>
                </a:rPr>
                <a:t>，</a:t>
              </a:r>
              <a:r>
                <a:rPr lang="zh-CN" altLang="en-US" sz="1600" dirty="0">
                  <a:solidFill>
                    <a:schemeClr val="bg1"/>
                  </a:solidFill>
                  <a:ea typeface="微软雅黑"/>
                </a:rPr>
                <a:t>通过向</a:t>
              </a:r>
              <a:r>
                <a:rPr lang="zh-TW" altLang="en-US" sz="1600" dirty="0">
                  <a:solidFill>
                    <a:schemeClr val="bg1"/>
                  </a:solidFill>
                  <a:ea typeface="微软雅黑"/>
                </a:rPr>
                <a:t>受众传递美好</a:t>
              </a:r>
              <a:r>
                <a:rPr lang="zh-CN" altLang="en-US" sz="1600" dirty="0">
                  <a:solidFill>
                    <a:schemeClr val="bg1"/>
                  </a:solidFill>
                  <a:ea typeface="微软雅黑"/>
                </a:rPr>
                <a:t>的情感联想</a:t>
              </a:r>
              <a:r>
                <a:rPr lang="zh-TW" altLang="en-US" sz="1600" dirty="0">
                  <a:solidFill>
                    <a:schemeClr val="bg1"/>
                  </a:solidFill>
                  <a:ea typeface="微软雅黑"/>
                </a:rPr>
                <a:t>，让受众</a:t>
              </a:r>
              <a:r>
                <a:rPr lang="zh-CN" altLang="en-US" sz="1600" dirty="0">
                  <a:solidFill>
                    <a:schemeClr val="bg1"/>
                  </a:solidFill>
                  <a:ea typeface="微软雅黑"/>
                </a:rPr>
                <a:t>将心中</a:t>
              </a:r>
              <a:r>
                <a:rPr lang="zh-TW" altLang="en-US" sz="1600" dirty="0">
                  <a:solidFill>
                    <a:schemeClr val="bg1"/>
                  </a:solidFill>
                  <a:ea typeface="微软雅黑"/>
                </a:rPr>
                <a:t>期望憧憬</a:t>
              </a:r>
              <a:r>
                <a:rPr lang="zh-CN" altLang="en-US" sz="1600" dirty="0">
                  <a:solidFill>
                    <a:schemeClr val="bg1"/>
                  </a:solidFill>
                  <a:ea typeface="微软雅黑"/>
                </a:rPr>
                <a:t>与品牌实现关联</a:t>
              </a:r>
              <a:endParaRPr lang="en-US" altLang="zh-TW" sz="1600" dirty="0">
                <a:solidFill>
                  <a:schemeClr val="bg1"/>
                </a:solidFill>
                <a:ea typeface="微软雅黑"/>
              </a:endParaRPr>
            </a:p>
          </p:txBody>
        </p:sp>
        <p:grpSp>
          <p:nvGrpSpPr>
            <p:cNvPr id="12" name="组合 11"/>
            <p:cNvGrpSpPr/>
            <p:nvPr/>
          </p:nvGrpSpPr>
          <p:grpSpPr>
            <a:xfrm>
              <a:off x="6208687" y="2366691"/>
              <a:ext cx="3544766" cy="1486024"/>
              <a:chOff x="5134207" y="3054425"/>
              <a:chExt cx="3544766" cy="1486024"/>
            </a:xfrm>
          </p:grpSpPr>
          <p:sp>
            <p:nvSpPr>
              <p:cNvPr id="13" name="TextBox 15"/>
              <p:cNvSpPr txBox="1"/>
              <p:nvPr/>
            </p:nvSpPr>
            <p:spPr>
              <a:xfrm>
                <a:off x="5134207" y="3054425"/>
                <a:ext cx="1067303" cy="363228"/>
              </a:xfrm>
              <a:prstGeom prst="rect">
                <a:avLst/>
              </a:prstGeom>
              <a:noFill/>
            </p:spPr>
            <p:txBody>
              <a:bodyPr wrap="none" lIns="121875" tIns="60937" rIns="121875" bIns="60937" rtlCol="0">
                <a:spAutoFit/>
              </a:bodyPr>
              <a:lstStyle/>
              <a:p>
                <a:r>
                  <a:rPr lang="zh-TW" altLang="en-US" b="1" dirty="0" smtClean="0">
                    <a:solidFill>
                      <a:schemeClr val="bg1"/>
                    </a:solidFill>
                    <a:ea typeface="微软雅黑"/>
                  </a:rPr>
                  <a:t>认知</a:t>
                </a:r>
                <a:r>
                  <a:rPr lang="zh-CN" altLang="en-US" b="1" dirty="0" smtClean="0">
                    <a:solidFill>
                      <a:schemeClr val="bg1"/>
                    </a:solidFill>
                    <a:ea typeface="微软雅黑"/>
                  </a:rPr>
                  <a:t>主张</a:t>
                </a:r>
                <a:endParaRPr lang="en-US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4" name="TextBox 20"/>
              <p:cNvSpPr txBox="1"/>
              <p:nvPr/>
            </p:nvSpPr>
            <p:spPr>
              <a:xfrm>
                <a:off x="5134727" y="3406777"/>
                <a:ext cx="3544246" cy="753406"/>
              </a:xfrm>
              <a:prstGeom prst="rect">
                <a:avLst/>
              </a:prstGeom>
              <a:noFill/>
            </p:spPr>
            <p:txBody>
              <a:bodyPr wrap="square" lIns="121875" tIns="60937" rIns="121875" bIns="60937" rtlCol="0">
                <a:spAutoFit/>
              </a:bodyPr>
              <a:lstStyle/>
              <a:p>
                <a:r>
                  <a:rPr lang="zh-TW" altLang="en-US" sz="1600" dirty="0">
                    <a:solidFill>
                      <a:schemeClr val="bg1"/>
                    </a:solidFill>
                    <a:ea typeface="微软雅黑"/>
                  </a:rPr>
                  <a:t>在受众心中建立独特</a:t>
                </a:r>
                <a:r>
                  <a:rPr lang="zh-CN" altLang="en-US" sz="1600" dirty="0">
                    <a:solidFill>
                      <a:schemeClr val="bg1"/>
                    </a:solidFill>
                    <a:ea typeface="微软雅黑"/>
                  </a:rPr>
                  <a:t>记忆</a:t>
                </a:r>
                <a:r>
                  <a:rPr lang="zh-TW" altLang="en-US" sz="1600" dirty="0">
                    <a:solidFill>
                      <a:schemeClr val="bg1"/>
                    </a:solidFill>
                    <a:ea typeface="微软雅黑"/>
                  </a:rPr>
                  <a:t>认知，让受众对于该品牌</a:t>
                </a:r>
                <a:r>
                  <a:rPr lang="zh-CN" altLang="en-US" sz="1600" dirty="0">
                    <a:solidFill>
                      <a:schemeClr val="bg1"/>
                    </a:solidFill>
                    <a:ea typeface="微软雅黑"/>
                  </a:rPr>
                  <a:t>和其他某种特定行为或体验产生</a:t>
                </a:r>
                <a:r>
                  <a:rPr lang="zh-TW" altLang="en-US" sz="1600" dirty="0">
                    <a:solidFill>
                      <a:schemeClr val="bg1"/>
                    </a:solidFill>
                    <a:ea typeface="微软雅黑"/>
                  </a:rPr>
                  <a:t>强烈强</a:t>
                </a:r>
                <a:r>
                  <a:rPr lang="zh-CN" altLang="en-US" sz="1600" dirty="0">
                    <a:solidFill>
                      <a:schemeClr val="bg1"/>
                    </a:solidFill>
                    <a:ea typeface="微软雅黑"/>
                  </a:rPr>
                  <a:t>关联</a:t>
                </a:r>
                <a:r>
                  <a:rPr lang="zh-TW" altLang="en-US" sz="1600" dirty="0">
                    <a:solidFill>
                      <a:schemeClr val="bg1"/>
                    </a:solidFill>
                    <a:ea typeface="微软雅黑"/>
                  </a:rPr>
                  <a:t>，</a:t>
                </a:r>
                <a:r>
                  <a:rPr lang="zh-CN" altLang="en-US" sz="1600" dirty="0">
                    <a:solidFill>
                      <a:schemeClr val="bg1"/>
                    </a:solidFill>
                    <a:ea typeface="微软雅黑"/>
                  </a:rPr>
                  <a:t>从而做出选择</a:t>
                </a:r>
                <a:endParaRPr lang="en-US" sz="16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5" name="TextBox 23"/>
              <p:cNvSpPr txBox="1"/>
              <p:nvPr/>
            </p:nvSpPr>
            <p:spPr>
              <a:xfrm>
                <a:off x="5219397" y="4217584"/>
                <a:ext cx="2569712" cy="322865"/>
              </a:xfrm>
              <a:prstGeom prst="rect">
                <a:avLst/>
              </a:prstGeom>
              <a:noFill/>
            </p:spPr>
            <p:txBody>
              <a:bodyPr wrap="none" lIns="121875" tIns="60937" rIns="121875" bIns="60937" rtlCol="0">
                <a:spAutoFit/>
              </a:bodyPr>
              <a:lstStyle/>
              <a:p>
                <a:pPr marL="228502" indent="-228502">
                  <a:buFont typeface="Arial"/>
                  <a:buChar char="•"/>
                </a:pPr>
                <a:r>
                  <a:rPr lang="zh-TW" altLang="en-US" sz="1600" dirty="0">
                    <a:solidFill>
                      <a:schemeClr val="bg1"/>
                    </a:solidFill>
                    <a:ea typeface="微软雅黑"/>
                  </a:rPr>
                  <a:t>王老吉</a:t>
                </a:r>
                <a:r>
                  <a:rPr lang="zh-CN" altLang="en-US" sz="1600" dirty="0">
                    <a:solidFill>
                      <a:schemeClr val="bg1"/>
                    </a:solidFill>
                    <a:ea typeface="微软雅黑"/>
                  </a:rPr>
                  <a:t>：怕上火就喝王老吉</a:t>
                </a:r>
                <a:endParaRPr lang="en-US" sz="16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6" name="组合 15"/>
            <p:cNvGrpSpPr/>
            <p:nvPr/>
          </p:nvGrpSpPr>
          <p:grpSpPr>
            <a:xfrm>
              <a:off x="5991150" y="4047716"/>
              <a:ext cx="3583762" cy="1494977"/>
              <a:chOff x="4980159" y="1405115"/>
              <a:chExt cx="3583762" cy="1494977"/>
            </a:xfrm>
          </p:grpSpPr>
          <p:sp>
            <p:nvSpPr>
              <p:cNvPr id="17" name="TextBox 14"/>
              <p:cNvSpPr txBox="1"/>
              <p:nvPr/>
            </p:nvSpPr>
            <p:spPr>
              <a:xfrm>
                <a:off x="5167990" y="1405115"/>
                <a:ext cx="1067303" cy="363228"/>
              </a:xfrm>
              <a:prstGeom prst="rect">
                <a:avLst/>
              </a:prstGeom>
              <a:noFill/>
            </p:spPr>
            <p:txBody>
              <a:bodyPr wrap="none" lIns="121875" tIns="60937" rIns="121875" bIns="60937" rtlCol="0">
                <a:spAutoFit/>
              </a:bodyPr>
              <a:lstStyle/>
              <a:p>
                <a:r>
                  <a:rPr lang="zh-TW" altLang="en-US" b="1" dirty="0" smtClean="0">
                    <a:solidFill>
                      <a:schemeClr val="bg1"/>
                    </a:solidFill>
                    <a:ea typeface="微软雅黑"/>
                  </a:rPr>
                  <a:t>价值</a:t>
                </a:r>
                <a:r>
                  <a:rPr lang="zh-CN" altLang="en-US" b="1" dirty="0" smtClean="0">
                    <a:solidFill>
                      <a:schemeClr val="bg1"/>
                    </a:solidFill>
                    <a:ea typeface="微软雅黑"/>
                  </a:rPr>
                  <a:t>主张</a:t>
                </a:r>
                <a:endParaRPr lang="en-US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8" name="TextBox 18"/>
              <p:cNvSpPr txBox="1"/>
              <p:nvPr/>
            </p:nvSpPr>
            <p:spPr>
              <a:xfrm>
                <a:off x="5219397" y="1735381"/>
                <a:ext cx="3344524" cy="753406"/>
              </a:xfrm>
              <a:prstGeom prst="rect">
                <a:avLst/>
              </a:prstGeom>
              <a:noFill/>
            </p:spPr>
            <p:txBody>
              <a:bodyPr wrap="square" lIns="121875" tIns="60937" rIns="121875" bIns="60937" rtlCol="0">
                <a:spAutoFit/>
              </a:bodyPr>
              <a:lstStyle/>
              <a:p>
                <a:r>
                  <a:rPr lang="zh-TW" altLang="en-US" sz="1600" dirty="0">
                    <a:solidFill>
                      <a:schemeClr val="bg1"/>
                    </a:solidFill>
                    <a:ea typeface="微软雅黑"/>
                  </a:rPr>
                  <a:t>传达品牌对于受众产生的某种独特价值</a:t>
                </a:r>
                <a:r>
                  <a:rPr lang="zh-CN" altLang="en-US" sz="1600" dirty="0">
                    <a:solidFill>
                      <a:schemeClr val="bg1"/>
                    </a:solidFill>
                    <a:ea typeface="微软雅黑"/>
                  </a:rPr>
                  <a:t>观</a:t>
                </a:r>
                <a:r>
                  <a:rPr lang="zh-TW" altLang="en-US" sz="1600" dirty="0">
                    <a:solidFill>
                      <a:schemeClr val="bg1"/>
                    </a:solidFill>
                    <a:ea typeface="微软雅黑"/>
                  </a:rPr>
                  <a:t>，</a:t>
                </a:r>
                <a:r>
                  <a:rPr lang="zh-CN" altLang="en-US" sz="1600" dirty="0">
                    <a:solidFill>
                      <a:schemeClr val="bg1"/>
                    </a:solidFill>
                    <a:ea typeface="微软雅黑"/>
                  </a:rPr>
                  <a:t>且能通过产品体现在</a:t>
                </a:r>
                <a:r>
                  <a:rPr lang="zh-TW" altLang="en-US" sz="1600" dirty="0">
                    <a:solidFill>
                      <a:schemeClr val="bg1"/>
                    </a:solidFill>
                    <a:ea typeface="微软雅黑"/>
                  </a:rPr>
                  <a:t>受众心中</a:t>
                </a:r>
                <a:r>
                  <a:rPr lang="zh-CN" altLang="en-US" sz="1600" dirty="0">
                    <a:solidFill>
                      <a:schemeClr val="bg1"/>
                    </a:solidFill>
                    <a:ea typeface="微软雅黑"/>
                  </a:rPr>
                  <a:t>形成心理</a:t>
                </a:r>
                <a:r>
                  <a:rPr lang="zh-TW" altLang="en-US" sz="1600" dirty="0">
                    <a:solidFill>
                      <a:schemeClr val="bg1"/>
                    </a:solidFill>
                    <a:ea typeface="微软雅黑"/>
                  </a:rPr>
                  <a:t>认同，产生</a:t>
                </a:r>
                <a:r>
                  <a:rPr lang="zh-CN" altLang="en-US" sz="1600" dirty="0">
                    <a:solidFill>
                      <a:schemeClr val="bg1"/>
                    </a:solidFill>
                    <a:ea typeface="微软雅黑"/>
                  </a:rPr>
                  <a:t>价值</a:t>
                </a:r>
                <a:r>
                  <a:rPr lang="zh-TW" altLang="en-US" sz="1600" dirty="0">
                    <a:solidFill>
                      <a:schemeClr val="bg1"/>
                    </a:solidFill>
                    <a:ea typeface="微软雅黑"/>
                  </a:rPr>
                  <a:t>共鸣</a:t>
                </a:r>
                <a:endParaRPr lang="en-US" sz="16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9" name="TextBox 24"/>
              <p:cNvSpPr txBox="1"/>
              <p:nvPr/>
            </p:nvSpPr>
            <p:spPr>
              <a:xfrm>
                <a:off x="4980159" y="2577227"/>
                <a:ext cx="2136649" cy="322865"/>
              </a:xfrm>
              <a:prstGeom prst="rect">
                <a:avLst/>
              </a:prstGeom>
              <a:noFill/>
            </p:spPr>
            <p:txBody>
              <a:bodyPr wrap="none" lIns="121875" tIns="60937" rIns="121875" bIns="60937" rtlCol="0">
                <a:spAutoFit/>
              </a:bodyPr>
              <a:lstStyle/>
              <a:p>
                <a:pPr marL="571368" lvl="1" indent="-228502">
                  <a:buFont typeface="Arial"/>
                  <a:buChar char="•"/>
                </a:pPr>
                <a:r>
                  <a:rPr lang="en-US" altLang="zh-TW" sz="1600" dirty="0">
                    <a:solidFill>
                      <a:schemeClr val="bg1"/>
                    </a:solidFill>
                    <a:latin typeface="Arial Unicode MS" panose="020B0604020202020204" pitchFamily="34" charset="-122"/>
                    <a:ea typeface="Arial Unicode MS" panose="020B0604020202020204" pitchFamily="34" charset="-122"/>
                    <a:cs typeface="Arial Unicode MS" panose="020B0604020202020204" pitchFamily="34" charset="-122"/>
                  </a:rPr>
                  <a:t>NIKE </a:t>
                </a:r>
                <a:r>
                  <a:rPr lang="zh-CN" altLang="en-US" sz="1600" dirty="0">
                    <a:solidFill>
                      <a:schemeClr val="bg1"/>
                    </a:solidFill>
                    <a:latin typeface="Arial Unicode MS" panose="020B0604020202020204" pitchFamily="34" charset="-122"/>
                    <a:ea typeface="Arial Unicode MS" panose="020B0604020202020204" pitchFamily="34" charset="-122"/>
                    <a:cs typeface="Arial Unicode MS" panose="020B0604020202020204" pitchFamily="34" charset="-122"/>
                  </a:rPr>
                  <a:t>：</a:t>
                </a:r>
                <a:r>
                  <a:rPr lang="en-US" altLang="zh-CN" sz="1600" dirty="0">
                    <a:solidFill>
                      <a:schemeClr val="bg1"/>
                    </a:solidFill>
                    <a:latin typeface="Arial Unicode MS" panose="020B0604020202020204" pitchFamily="34" charset="-122"/>
                    <a:ea typeface="Arial Unicode MS" panose="020B0604020202020204" pitchFamily="34" charset="-122"/>
                    <a:cs typeface="Arial Unicode MS" panose="020B0604020202020204" pitchFamily="34" charset="-122"/>
                  </a:rPr>
                  <a:t>Just do it </a:t>
                </a:r>
                <a:endParaRPr lang="en-US" altLang="zh-TW" sz="1600" dirty="0">
                  <a:solidFill>
                    <a:schemeClr val="bg1"/>
                  </a:solidFill>
                  <a:latin typeface="Arial Unicode MS" panose="020B0604020202020204" pitchFamily="34" charset="-122"/>
                  <a:ea typeface="Arial Unicode MS" panose="020B0604020202020204" pitchFamily="34" charset="-122"/>
                  <a:cs typeface="Arial Unicode MS" panose="020B0604020202020204" pitchFamily="34" charset="-122"/>
                </a:endParaRPr>
              </a:p>
            </p:txBody>
          </p:sp>
        </p:grpSp>
        <p:sp>
          <p:nvSpPr>
            <p:cNvPr id="20" name="TextBox 25"/>
            <p:cNvSpPr txBox="1"/>
            <p:nvPr/>
          </p:nvSpPr>
          <p:spPr>
            <a:xfrm>
              <a:off x="1888095" y="5219828"/>
              <a:ext cx="2076383" cy="322865"/>
            </a:xfrm>
            <a:prstGeom prst="rect">
              <a:avLst/>
            </a:prstGeom>
            <a:noFill/>
          </p:spPr>
          <p:txBody>
            <a:bodyPr wrap="none" lIns="121875" tIns="60937" rIns="121875" bIns="60937" rtlCol="0">
              <a:spAutoFit/>
            </a:bodyPr>
            <a:lstStyle/>
            <a:p>
              <a:pPr marL="228502" indent="-228502">
                <a:buFont typeface="Arial"/>
                <a:buChar char="•"/>
              </a:pPr>
              <a:r>
                <a:rPr lang="zh-TW" altLang="en-US" sz="1600" dirty="0">
                  <a:solidFill>
                    <a:schemeClr val="bg1"/>
                  </a:solidFill>
                  <a:ea typeface="微软雅黑"/>
                </a:rPr>
                <a:t>佳能相机</a:t>
              </a:r>
              <a:r>
                <a:rPr lang="zh-CN" altLang="en-US" sz="1600" dirty="0">
                  <a:solidFill>
                    <a:schemeClr val="bg1"/>
                  </a:solidFill>
                  <a:ea typeface="微软雅黑"/>
                </a:rPr>
                <a:t>： 感动常在</a:t>
              </a:r>
              <a:endParaRPr lang="en-US" altLang="zh-TW" sz="1600" dirty="0">
                <a:solidFill>
                  <a:schemeClr val="bg1"/>
                </a:solidFill>
                <a:ea typeface="微软雅黑"/>
              </a:endParaRPr>
            </a:p>
          </p:txBody>
        </p:sp>
        <p:sp>
          <p:nvSpPr>
            <p:cNvPr id="21" name="TextBox 26"/>
            <p:cNvSpPr txBox="1"/>
            <p:nvPr/>
          </p:nvSpPr>
          <p:spPr>
            <a:xfrm>
              <a:off x="1890745" y="3529850"/>
              <a:ext cx="3183569" cy="322865"/>
            </a:xfrm>
            <a:prstGeom prst="rect">
              <a:avLst/>
            </a:prstGeom>
            <a:noFill/>
          </p:spPr>
          <p:txBody>
            <a:bodyPr wrap="none" lIns="121875" tIns="60937" rIns="121875" bIns="60937" rtlCol="0">
              <a:spAutoFit/>
            </a:bodyPr>
            <a:lstStyle/>
            <a:p>
              <a:pPr marL="228502" indent="-228502">
                <a:buFont typeface="Arial"/>
                <a:buChar char="•"/>
              </a:pPr>
              <a:r>
                <a:rPr lang="en-US" altLang="zh-TW" sz="1600" dirty="0" err="1">
                  <a:solidFill>
                    <a:schemeClr val="bg1"/>
                  </a:solidFill>
                  <a:ea typeface="微软雅黑"/>
                </a:rPr>
                <a:t>Oppo</a:t>
              </a:r>
              <a:r>
                <a:rPr lang="zh-TW" altLang="en-US" sz="1600" dirty="0">
                  <a:solidFill>
                    <a:schemeClr val="bg1"/>
                  </a:solidFill>
                  <a:ea typeface="微软雅黑"/>
                </a:rPr>
                <a:t>手机</a:t>
              </a:r>
              <a:r>
                <a:rPr lang="zh-CN" altLang="en-US" sz="1600" dirty="0">
                  <a:solidFill>
                    <a:schemeClr val="bg1"/>
                  </a:solidFill>
                  <a:ea typeface="微软雅黑"/>
                </a:rPr>
                <a:t>：充电</a:t>
              </a:r>
              <a:r>
                <a:rPr lang="en-US" altLang="zh-CN" sz="1600" dirty="0">
                  <a:solidFill>
                    <a:schemeClr val="bg1"/>
                  </a:solidFill>
                  <a:ea typeface="微软雅黑"/>
                </a:rPr>
                <a:t>5</a:t>
              </a:r>
              <a:r>
                <a:rPr lang="zh-CN" altLang="en-US" sz="1600" dirty="0">
                  <a:solidFill>
                    <a:schemeClr val="bg1"/>
                  </a:solidFill>
                  <a:ea typeface="微软雅黑"/>
                </a:rPr>
                <a:t>分钟，通话</a:t>
              </a:r>
              <a:r>
                <a:rPr lang="en-US" altLang="zh-CN" sz="1600" dirty="0">
                  <a:solidFill>
                    <a:schemeClr val="bg1"/>
                  </a:solidFill>
                  <a:ea typeface="微软雅黑"/>
                </a:rPr>
                <a:t>2</a:t>
              </a:r>
              <a:r>
                <a:rPr lang="zh-CN" altLang="en-US" sz="1600" dirty="0">
                  <a:solidFill>
                    <a:schemeClr val="bg1"/>
                  </a:solidFill>
                  <a:ea typeface="微软雅黑"/>
                </a:rPr>
                <a:t>小时</a:t>
              </a:r>
              <a:endParaRPr lang="en-US" altLang="zh-TW" sz="1600" dirty="0">
                <a:solidFill>
                  <a:schemeClr val="bg1"/>
                </a:solidFill>
                <a:ea typeface="微软雅黑"/>
              </a:endParaRPr>
            </a:p>
          </p:txBody>
        </p:sp>
        <p:sp>
          <p:nvSpPr>
            <p:cNvPr id="22" name="Freeform 5"/>
            <p:cNvSpPr>
              <a:spLocks noChangeAspect="1" noEditPoints="1"/>
            </p:cNvSpPr>
            <p:nvPr/>
          </p:nvSpPr>
          <p:spPr bwMode="auto">
            <a:xfrm>
              <a:off x="1623824" y="2384595"/>
              <a:ext cx="331528" cy="375325"/>
            </a:xfrm>
            <a:custGeom>
              <a:avLst/>
              <a:gdLst/>
              <a:ahLst/>
              <a:cxnLst>
                <a:cxn ang="0">
                  <a:pos x="56" y="16"/>
                </a:cxn>
                <a:cxn ang="0">
                  <a:pos x="38" y="9"/>
                </a:cxn>
                <a:cxn ang="0">
                  <a:pos x="20" y="16"/>
                </a:cxn>
                <a:cxn ang="0">
                  <a:pos x="9" y="27"/>
                </a:cxn>
                <a:cxn ang="0">
                  <a:pos x="17" y="57"/>
                </a:cxn>
                <a:cxn ang="0">
                  <a:pos x="57" y="20"/>
                </a:cxn>
                <a:cxn ang="0">
                  <a:pos x="56" y="16"/>
                </a:cxn>
                <a:cxn ang="0">
                  <a:pos x="22" y="65"/>
                </a:cxn>
                <a:cxn ang="0">
                  <a:pos x="38" y="77"/>
                </a:cxn>
                <a:cxn ang="0">
                  <a:pos x="67" y="27"/>
                </a:cxn>
                <a:cxn ang="0">
                  <a:pos x="64" y="26"/>
                </a:cxn>
                <a:cxn ang="0">
                  <a:pos x="22" y="65"/>
                </a:cxn>
                <a:cxn ang="0">
                  <a:pos x="61" y="9"/>
                </a:cxn>
                <a:cxn ang="0">
                  <a:pos x="38" y="0"/>
                </a:cxn>
                <a:cxn ang="0">
                  <a:pos x="15" y="9"/>
                </a:cxn>
                <a:cxn ang="0">
                  <a:pos x="1" y="22"/>
                </a:cxn>
                <a:cxn ang="0">
                  <a:pos x="38" y="86"/>
                </a:cxn>
                <a:cxn ang="0">
                  <a:pos x="75" y="22"/>
                </a:cxn>
                <a:cxn ang="0">
                  <a:pos x="61" y="9"/>
                </a:cxn>
                <a:cxn ang="0">
                  <a:pos x="39" y="78"/>
                </a:cxn>
                <a:cxn ang="0">
                  <a:pos x="38" y="79"/>
                </a:cxn>
                <a:cxn ang="0">
                  <a:pos x="38" y="78"/>
                </a:cxn>
                <a:cxn ang="0">
                  <a:pos x="8" y="26"/>
                </a:cxn>
                <a:cxn ang="0">
                  <a:pos x="8" y="25"/>
                </a:cxn>
                <a:cxn ang="0">
                  <a:pos x="9" y="25"/>
                </a:cxn>
                <a:cxn ang="0">
                  <a:pos x="9" y="25"/>
                </a:cxn>
                <a:cxn ang="0">
                  <a:pos x="19" y="15"/>
                </a:cxn>
                <a:cxn ang="0">
                  <a:pos x="19" y="14"/>
                </a:cxn>
                <a:cxn ang="0">
                  <a:pos x="20" y="15"/>
                </a:cxn>
                <a:cxn ang="0">
                  <a:pos x="22" y="15"/>
                </a:cxn>
                <a:cxn ang="0">
                  <a:pos x="38" y="8"/>
                </a:cxn>
                <a:cxn ang="0">
                  <a:pos x="38" y="7"/>
                </a:cxn>
                <a:cxn ang="0">
                  <a:pos x="39" y="8"/>
                </a:cxn>
                <a:cxn ang="0">
                  <a:pos x="55" y="15"/>
                </a:cxn>
                <a:cxn ang="0">
                  <a:pos x="57" y="15"/>
                </a:cxn>
                <a:cxn ang="0">
                  <a:pos x="58" y="14"/>
                </a:cxn>
                <a:cxn ang="0">
                  <a:pos x="58" y="15"/>
                </a:cxn>
                <a:cxn ang="0">
                  <a:pos x="67" y="25"/>
                </a:cxn>
                <a:cxn ang="0">
                  <a:pos x="68" y="25"/>
                </a:cxn>
                <a:cxn ang="0">
                  <a:pos x="69" y="25"/>
                </a:cxn>
                <a:cxn ang="0">
                  <a:pos x="69" y="26"/>
                </a:cxn>
                <a:cxn ang="0">
                  <a:pos x="39" y="78"/>
                </a:cxn>
              </a:cxnLst>
              <a:rect l="0" t="0" r="r" b="b"/>
              <a:pathLst>
                <a:path w="76" h="86">
                  <a:moveTo>
                    <a:pt x="56" y="16"/>
                  </a:moveTo>
                  <a:cubicBezTo>
                    <a:pt x="53" y="17"/>
                    <a:pt x="46" y="17"/>
                    <a:pt x="38" y="9"/>
                  </a:cubicBezTo>
                  <a:cubicBezTo>
                    <a:pt x="30" y="17"/>
                    <a:pt x="23" y="17"/>
                    <a:pt x="20" y="16"/>
                  </a:cubicBezTo>
                  <a:cubicBezTo>
                    <a:pt x="20" y="24"/>
                    <a:pt x="14" y="27"/>
                    <a:pt x="9" y="27"/>
                  </a:cubicBezTo>
                  <a:cubicBezTo>
                    <a:pt x="9" y="40"/>
                    <a:pt x="12" y="50"/>
                    <a:pt x="17" y="57"/>
                  </a:cubicBezTo>
                  <a:cubicBezTo>
                    <a:pt x="57" y="20"/>
                    <a:pt x="57" y="20"/>
                    <a:pt x="57" y="20"/>
                  </a:cubicBezTo>
                  <a:cubicBezTo>
                    <a:pt x="56" y="19"/>
                    <a:pt x="56" y="18"/>
                    <a:pt x="56" y="16"/>
                  </a:cubicBezTo>
                  <a:close/>
                  <a:moveTo>
                    <a:pt x="22" y="65"/>
                  </a:moveTo>
                  <a:cubicBezTo>
                    <a:pt x="29" y="73"/>
                    <a:pt x="37" y="76"/>
                    <a:pt x="38" y="77"/>
                  </a:cubicBezTo>
                  <a:cubicBezTo>
                    <a:pt x="41" y="76"/>
                    <a:pt x="67" y="65"/>
                    <a:pt x="67" y="27"/>
                  </a:cubicBezTo>
                  <a:cubicBezTo>
                    <a:pt x="66" y="27"/>
                    <a:pt x="65" y="26"/>
                    <a:pt x="64" y="26"/>
                  </a:cubicBezTo>
                  <a:lnTo>
                    <a:pt x="22" y="65"/>
                  </a:lnTo>
                  <a:close/>
                  <a:moveTo>
                    <a:pt x="61" y="9"/>
                  </a:moveTo>
                  <a:cubicBezTo>
                    <a:pt x="61" y="9"/>
                    <a:pt x="50" y="11"/>
                    <a:pt x="38" y="0"/>
                  </a:cubicBezTo>
                  <a:cubicBezTo>
                    <a:pt x="26" y="11"/>
                    <a:pt x="15" y="9"/>
                    <a:pt x="15" y="9"/>
                  </a:cubicBezTo>
                  <a:cubicBezTo>
                    <a:pt x="15" y="23"/>
                    <a:pt x="1" y="22"/>
                    <a:pt x="1" y="22"/>
                  </a:cubicBezTo>
                  <a:cubicBezTo>
                    <a:pt x="0" y="74"/>
                    <a:pt x="38" y="86"/>
                    <a:pt x="38" y="86"/>
                  </a:cubicBezTo>
                  <a:cubicBezTo>
                    <a:pt x="38" y="86"/>
                    <a:pt x="76" y="74"/>
                    <a:pt x="75" y="22"/>
                  </a:cubicBezTo>
                  <a:cubicBezTo>
                    <a:pt x="75" y="22"/>
                    <a:pt x="62" y="23"/>
                    <a:pt x="61" y="9"/>
                  </a:cubicBezTo>
                  <a:close/>
                  <a:moveTo>
                    <a:pt x="39" y="78"/>
                  </a:moveTo>
                  <a:cubicBezTo>
                    <a:pt x="38" y="79"/>
                    <a:pt x="38" y="79"/>
                    <a:pt x="38" y="79"/>
                  </a:cubicBezTo>
                  <a:cubicBezTo>
                    <a:pt x="38" y="78"/>
                    <a:pt x="38" y="78"/>
                    <a:pt x="38" y="78"/>
                  </a:cubicBezTo>
                  <a:cubicBezTo>
                    <a:pt x="38" y="78"/>
                    <a:pt x="7" y="68"/>
                    <a:pt x="8" y="26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12" y="25"/>
                    <a:pt x="19" y="24"/>
                    <a:pt x="19" y="15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20" y="15"/>
                    <a:pt x="20" y="15"/>
                    <a:pt x="20" y="15"/>
                  </a:cubicBezTo>
                  <a:cubicBezTo>
                    <a:pt x="20" y="15"/>
                    <a:pt x="21" y="15"/>
                    <a:pt x="22" y="15"/>
                  </a:cubicBezTo>
                  <a:cubicBezTo>
                    <a:pt x="25" y="15"/>
                    <a:pt x="31" y="14"/>
                    <a:pt x="38" y="8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39" y="8"/>
                    <a:pt x="39" y="8"/>
                    <a:pt x="39" y="8"/>
                  </a:cubicBezTo>
                  <a:cubicBezTo>
                    <a:pt x="46" y="14"/>
                    <a:pt x="52" y="15"/>
                    <a:pt x="55" y="15"/>
                  </a:cubicBezTo>
                  <a:cubicBezTo>
                    <a:pt x="56" y="15"/>
                    <a:pt x="57" y="15"/>
                    <a:pt x="57" y="15"/>
                  </a:cubicBezTo>
                  <a:cubicBezTo>
                    <a:pt x="58" y="14"/>
                    <a:pt x="58" y="14"/>
                    <a:pt x="58" y="14"/>
                  </a:cubicBezTo>
                  <a:cubicBezTo>
                    <a:pt x="58" y="15"/>
                    <a:pt x="58" y="15"/>
                    <a:pt x="58" y="15"/>
                  </a:cubicBezTo>
                  <a:cubicBezTo>
                    <a:pt x="58" y="24"/>
                    <a:pt x="65" y="25"/>
                    <a:pt x="67" y="25"/>
                  </a:cubicBezTo>
                  <a:cubicBezTo>
                    <a:pt x="68" y="25"/>
                    <a:pt x="68" y="25"/>
                    <a:pt x="68" y="25"/>
                  </a:cubicBezTo>
                  <a:cubicBezTo>
                    <a:pt x="69" y="25"/>
                    <a:pt x="69" y="25"/>
                    <a:pt x="69" y="25"/>
                  </a:cubicBezTo>
                  <a:cubicBezTo>
                    <a:pt x="69" y="26"/>
                    <a:pt x="69" y="26"/>
                    <a:pt x="69" y="26"/>
                  </a:cubicBezTo>
                  <a:cubicBezTo>
                    <a:pt x="70" y="68"/>
                    <a:pt x="39" y="78"/>
                    <a:pt x="39" y="78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875" tIns="60937" rIns="121875" bIns="60937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23" name="Freeform 5"/>
            <p:cNvSpPr>
              <a:spLocks noChangeAspect="1" noEditPoints="1"/>
            </p:cNvSpPr>
            <p:nvPr/>
          </p:nvSpPr>
          <p:spPr bwMode="auto">
            <a:xfrm>
              <a:off x="5789972" y="2420498"/>
              <a:ext cx="351663" cy="355597"/>
            </a:xfrm>
            <a:custGeom>
              <a:avLst/>
              <a:gdLst/>
              <a:ahLst/>
              <a:cxnLst>
                <a:cxn ang="0">
                  <a:pos x="97" y="83"/>
                </a:cxn>
                <a:cxn ang="0">
                  <a:pos x="60" y="46"/>
                </a:cxn>
                <a:cxn ang="0">
                  <a:pos x="60" y="46"/>
                </a:cxn>
                <a:cxn ang="0">
                  <a:pos x="64" y="32"/>
                </a:cxn>
                <a:cxn ang="0">
                  <a:pos x="54" y="9"/>
                </a:cxn>
                <a:cxn ang="0">
                  <a:pos x="32" y="0"/>
                </a:cxn>
                <a:cxn ang="0">
                  <a:pos x="9" y="9"/>
                </a:cxn>
                <a:cxn ang="0">
                  <a:pos x="0" y="32"/>
                </a:cxn>
                <a:cxn ang="0">
                  <a:pos x="9" y="54"/>
                </a:cxn>
                <a:cxn ang="0">
                  <a:pos x="32" y="64"/>
                </a:cxn>
                <a:cxn ang="0">
                  <a:pos x="32" y="64"/>
                </a:cxn>
                <a:cxn ang="0">
                  <a:pos x="46" y="60"/>
                </a:cxn>
                <a:cxn ang="0">
                  <a:pos x="46" y="60"/>
                </a:cxn>
                <a:cxn ang="0">
                  <a:pos x="83" y="97"/>
                </a:cxn>
                <a:cxn ang="0">
                  <a:pos x="95" y="96"/>
                </a:cxn>
                <a:cxn ang="0">
                  <a:pos x="96" y="95"/>
                </a:cxn>
                <a:cxn ang="0">
                  <a:pos x="97" y="83"/>
                </a:cxn>
                <a:cxn ang="0">
                  <a:pos x="32" y="55"/>
                </a:cxn>
                <a:cxn ang="0">
                  <a:pos x="15" y="48"/>
                </a:cxn>
                <a:cxn ang="0">
                  <a:pos x="9" y="32"/>
                </a:cxn>
                <a:cxn ang="0">
                  <a:pos x="15" y="15"/>
                </a:cxn>
                <a:cxn ang="0">
                  <a:pos x="32" y="9"/>
                </a:cxn>
                <a:cxn ang="0">
                  <a:pos x="48" y="15"/>
                </a:cxn>
                <a:cxn ang="0">
                  <a:pos x="55" y="32"/>
                </a:cxn>
                <a:cxn ang="0">
                  <a:pos x="48" y="48"/>
                </a:cxn>
                <a:cxn ang="0">
                  <a:pos x="32" y="55"/>
                </a:cxn>
              </a:cxnLst>
              <a:rect l="0" t="0" r="r" b="b"/>
              <a:pathLst>
                <a:path w="100" h="101">
                  <a:moveTo>
                    <a:pt x="97" y="83"/>
                  </a:moveTo>
                  <a:cubicBezTo>
                    <a:pt x="60" y="46"/>
                    <a:pt x="60" y="46"/>
                    <a:pt x="60" y="46"/>
                  </a:cubicBezTo>
                  <a:cubicBezTo>
                    <a:pt x="60" y="46"/>
                    <a:pt x="60" y="46"/>
                    <a:pt x="60" y="46"/>
                  </a:cubicBezTo>
                  <a:cubicBezTo>
                    <a:pt x="62" y="42"/>
                    <a:pt x="64" y="37"/>
                    <a:pt x="64" y="32"/>
                  </a:cubicBezTo>
                  <a:cubicBezTo>
                    <a:pt x="64" y="24"/>
                    <a:pt x="60" y="15"/>
                    <a:pt x="54" y="9"/>
                  </a:cubicBezTo>
                  <a:cubicBezTo>
                    <a:pt x="48" y="3"/>
                    <a:pt x="40" y="0"/>
                    <a:pt x="32" y="0"/>
                  </a:cubicBezTo>
                  <a:cubicBezTo>
                    <a:pt x="23" y="0"/>
                    <a:pt x="15" y="3"/>
                    <a:pt x="9" y="9"/>
                  </a:cubicBezTo>
                  <a:cubicBezTo>
                    <a:pt x="3" y="15"/>
                    <a:pt x="0" y="24"/>
                    <a:pt x="0" y="32"/>
                  </a:cubicBezTo>
                  <a:cubicBezTo>
                    <a:pt x="0" y="40"/>
                    <a:pt x="3" y="48"/>
                    <a:pt x="9" y="54"/>
                  </a:cubicBezTo>
                  <a:cubicBezTo>
                    <a:pt x="15" y="61"/>
                    <a:pt x="23" y="64"/>
                    <a:pt x="32" y="64"/>
                  </a:cubicBezTo>
                  <a:cubicBezTo>
                    <a:pt x="32" y="64"/>
                    <a:pt x="32" y="64"/>
                    <a:pt x="32" y="64"/>
                  </a:cubicBezTo>
                  <a:cubicBezTo>
                    <a:pt x="36" y="64"/>
                    <a:pt x="41" y="63"/>
                    <a:pt x="46" y="60"/>
                  </a:cubicBezTo>
                  <a:cubicBezTo>
                    <a:pt x="46" y="60"/>
                    <a:pt x="46" y="60"/>
                    <a:pt x="46" y="60"/>
                  </a:cubicBezTo>
                  <a:cubicBezTo>
                    <a:pt x="83" y="97"/>
                    <a:pt x="83" y="97"/>
                    <a:pt x="83" y="97"/>
                  </a:cubicBezTo>
                  <a:cubicBezTo>
                    <a:pt x="86" y="101"/>
                    <a:pt x="91" y="99"/>
                    <a:pt x="95" y="96"/>
                  </a:cubicBezTo>
                  <a:cubicBezTo>
                    <a:pt x="96" y="95"/>
                    <a:pt x="96" y="95"/>
                    <a:pt x="96" y="95"/>
                  </a:cubicBezTo>
                  <a:cubicBezTo>
                    <a:pt x="99" y="91"/>
                    <a:pt x="100" y="86"/>
                    <a:pt x="97" y="83"/>
                  </a:cubicBezTo>
                  <a:close/>
                  <a:moveTo>
                    <a:pt x="32" y="55"/>
                  </a:moveTo>
                  <a:cubicBezTo>
                    <a:pt x="26" y="55"/>
                    <a:pt x="20" y="52"/>
                    <a:pt x="15" y="48"/>
                  </a:cubicBezTo>
                  <a:cubicBezTo>
                    <a:pt x="11" y="43"/>
                    <a:pt x="9" y="38"/>
                    <a:pt x="9" y="32"/>
                  </a:cubicBezTo>
                  <a:cubicBezTo>
                    <a:pt x="9" y="26"/>
                    <a:pt x="11" y="20"/>
                    <a:pt x="15" y="15"/>
                  </a:cubicBezTo>
                  <a:cubicBezTo>
                    <a:pt x="20" y="11"/>
                    <a:pt x="26" y="9"/>
                    <a:pt x="32" y="9"/>
                  </a:cubicBezTo>
                  <a:cubicBezTo>
                    <a:pt x="37" y="9"/>
                    <a:pt x="43" y="11"/>
                    <a:pt x="48" y="15"/>
                  </a:cubicBezTo>
                  <a:cubicBezTo>
                    <a:pt x="52" y="20"/>
                    <a:pt x="55" y="26"/>
                    <a:pt x="55" y="32"/>
                  </a:cubicBezTo>
                  <a:cubicBezTo>
                    <a:pt x="55" y="38"/>
                    <a:pt x="52" y="43"/>
                    <a:pt x="48" y="48"/>
                  </a:cubicBezTo>
                  <a:cubicBezTo>
                    <a:pt x="43" y="52"/>
                    <a:pt x="37" y="55"/>
                    <a:pt x="32" y="55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875" tIns="60937" rIns="121875" bIns="60937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4" name="Freeform 43"/>
            <p:cNvSpPr>
              <a:spLocks noChangeAspect="1" noEditPoints="1"/>
            </p:cNvSpPr>
            <p:nvPr/>
          </p:nvSpPr>
          <p:spPr bwMode="auto">
            <a:xfrm>
              <a:off x="5844475" y="4131146"/>
              <a:ext cx="367843" cy="328465"/>
            </a:xfrm>
            <a:custGeom>
              <a:avLst/>
              <a:gdLst/>
              <a:ahLst/>
              <a:cxnLst>
                <a:cxn ang="0">
                  <a:pos x="81" y="89"/>
                </a:cxn>
                <a:cxn ang="0">
                  <a:pos x="81" y="99"/>
                </a:cxn>
                <a:cxn ang="0">
                  <a:pos x="55" y="99"/>
                </a:cxn>
                <a:cxn ang="0">
                  <a:pos x="29" y="99"/>
                </a:cxn>
                <a:cxn ang="0">
                  <a:pos x="29" y="89"/>
                </a:cxn>
                <a:cxn ang="0">
                  <a:pos x="34" y="86"/>
                </a:cxn>
                <a:cxn ang="0">
                  <a:pos x="55" y="86"/>
                </a:cxn>
                <a:cxn ang="0">
                  <a:pos x="77" y="86"/>
                </a:cxn>
                <a:cxn ang="0">
                  <a:pos x="81" y="89"/>
                </a:cxn>
                <a:cxn ang="0">
                  <a:pos x="77" y="55"/>
                </a:cxn>
                <a:cxn ang="0">
                  <a:pos x="63" y="71"/>
                </a:cxn>
                <a:cxn ang="0">
                  <a:pos x="64" y="78"/>
                </a:cxn>
                <a:cxn ang="0">
                  <a:pos x="69" y="84"/>
                </a:cxn>
                <a:cxn ang="0">
                  <a:pos x="55" y="84"/>
                </a:cxn>
                <a:cxn ang="0">
                  <a:pos x="41" y="84"/>
                </a:cxn>
                <a:cxn ang="0">
                  <a:pos x="46" y="78"/>
                </a:cxn>
                <a:cxn ang="0">
                  <a:pos x="48" y="71"/>
                </a:cxn>
                <a:cxn ang="0">
                  <a:pos x="34" y="55"/>
                </a:cxn>
                <a:cxn ang="0">
                  <a:pos x="0" y="23"/>
                </a:cxn>
                <a:cxn ang="0">
                  <a:pos x="20" y="10"/>
                </a:cxn>
                <a:cxn ang="0">
                  <a:pos x="20" y="0"/>
                </a:cxn>
                <a:cxn ang="0">
                  <a:pos x="55" y="0"/>
                </a:cxn>
                <a:cxn ang="0">
                  <a:pos x="90" y="0"/>
                </a:cxn>
                <a:cxn ang="0">
                  <a:pos x="90" y="10"/>
                </a:cxn>
                <a:cxn ang="0">
                  <a:pos x="110" y="23"/>
                </a:cxn>
                <a:cxn ang="0">
                  <a:pos x="77" y="55"/>
                </a:cxn>
                <a:cxn ang="0">
                  <a:pos x="46" y="65"/>
                </a:cxn>
                <a:cxn ang="0">
                  <a:pos x="29" y="8"/>
                </a:cxn>
                <a:cxn ang="0">
                  <a:pos x="26" y="6"/>
                </a:cxn>
                <a:cxn ang="0">
                  <a:pos x="46" y="65"/>
                </a:cxn>
                <a:cxn ang="0">
                  <a:pos x="6" y="23"/>
                </a:cxn>
                <a:cxn ang="0">
                  <a:pos x="30" y="48"/>
                </a:cxn>
                <a:cxn ang="0">
                  <a:pos x="21" y="16"/>
                </a:cxn>
                <a:cxn ang="0">
                  <a:pos x="6" y="23"/>
                </a:cxn>
                <a:cxn ang="0">
                  <a:pos x="90" y="16"/>
                </a:cxn>
                <a:cxn ang="0">
                  <a:pos x="80" y="48"/>
                </a:cxn>
                <a:cxn ang="0">
                  <a:pos x="104" y="23"/>
                </a:cxn>
                <a:cxn ang="0">
                  <a:pos x="90" y="16"/>
                </a:cxn>
              </a:cxnLst>
              <a:rect l="0" t="0" r="r" b="b"/>
              <a:pathLst>
                <a:path w="111" h="99">
                  <a:moveTo>
                    <a:pt x="81" y="89"/>
                  </a:moveTo>
                  <a:cubicBezTo>
                    <a:pt x="81" y="99"/>
                    <a:pt x="81" y="99"/>
                    <a:pt x="81" y="99"/>
                  </a:cubicBezTo>
                  <a:cubicBezTo>
                    <a:pt x="55" y="99"/>
                    <a:pt x="55" y="99"/>
                    <a:pt x="55" y="99"/>
                  </a:cubicBezTo>
                  <a:cubicBezTo>
                    <a:pt x="29" y="99"/>
                    <a:pt x="29" y="99"/>
                    <a:pt x="29" y="99"/>
                  </a:cubicBezTo>
                  <a:cubicBezTo>
                    <a:pt x="29" y="89"/>
                    <a:pt x="29" y="89"/>
                    <a:pt x="29" y="89"/>
                  </a:cubicBezTo>
                  <a:cubicBezTo>
                    <a:pt x="29" y="89"/>
                    <a:pt x="29" y="86"/>
                    <a:pt x="34" y="86"/>
                  </a:cubicBezTo>
                  <a:cubicBezTo>
                    <a:pt x="38" y="86"/>
                    <a:pt x="55" y="86"/>
                    <a:pt x="55" y="86"/>
                  </a:cubicBezTo>
                  <a:cubicBezTo>
                    <a:pt x="55" y="86"/>
                    <a:pt x="72" y="86"/>
                    <a:pt x="77" y="86"/>
                  </a:cubicBezTo>
                  <a:cubicBezTo>
                    <a:pt x="81" y="86"/>
                    <a:pt x="81" y="89"/>
                    <a:pt x="81" y="89"/>
                  </a:cubicBezTo>
                  <a:close/>
                  <a:moveTo>
                    <a:pt x="77" y="55"/>
                  </a:moveTo>
                  <a:cubicBezTo>
                    <a:pt x="70" y="66"/>
                    <a:pt x="63" y="71"/>
                    <a:pt x="63" y="71"/>
                  </a:cubicBezTo>
                  <a:cubicBezTo>
                    <a:pt x="63" y="71"/>
                    <a:pt x="58" y="75"/>
                    <a:pt x="64" y="78"/>
                  </a:cubicBezTo>
                  <a:cubicBezTo>
                    <a:pt x="71" y="82"/>
                    <a:pt x="69" y="84"/>
                    <a:pt x="69" y="84"/>
                  </a:cubicBezTo>
                  <a:cubicBezTo>
                    <a:pt x="55" y="84"/>
                    <a:pt x="55" y="84"/>
                    <a:pt x="55" y="84"/>
                  </a:cubicBezTo>
                  <a:cubicBezTo>
                    <a:pt x="41" y="84"/>
                    <a:pt x="41" y="84"/>
                    <a:pt x="41" y="84"/>
                  </a:cubicBezTo>
                  <a:cubicBezTo>
                    <a:pt x="41" y="84"/>
                    <a:pt x="39" y="82"/>
                    <a:pt x="46" y="78"/>
                  </a:cubicBezTo>
                  <a:cubicBezTo>
                    <a:pt x="53" y="75"/>
                    <a:pt x="48" y="71"/>
                    <a:pt x="48" y="71"/>
                  </a:cubicBezTo>
                  <a:cubicBezTo>
                    <a:pt x="48" y="71"/>
                    <a:pt x="41" y="66"/>
                    <a:pt x="34" y="55"/>
                  </a:cubicBezTo>
                  <a:cubicBezTo>
                    <a:pt x="16" y="53"/>
                    <a:pt x="0" y="35"/>
                    <a:pt x="0" y="23"/>
                  </a:cubicBezTo>
                  <a:cubicBezTo>
                    <a:pt x="1" y="19"/>
                    <a:pt x="3" y="9"/>
                    <a:pt x="20" y="10"/>
                  </a:cubicBezTo>
                  <a:cubicBezTo>
                    <a:pt x="20" y="7"/>
                    <a:pt x="20" y="3"/>
                    <a:pt x="20" y="0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0" y="3"/>
                    <a:pt x="90" y="7"/>
                    <a:pt x="90" y="10"/>
                  </a:cubicBezTo>
                  <a:cubicBezTo>
                    <a:pt x="107" y="9"/>
                    <a:pt x="110" y="19"/>
                    <a:pt x="110" y="23"/>
                  </a:cubicBezTo>
                  <a:cubicBezTo>
                    <a:pt x="111" y="35"/>
                    <a:pt x="95" y="53"/>
                    <a:pt x="77" y="55"/>
                  </a:cubicBezTo>
                  <a:close/>
                  <a:moveTo>
                    <a:pt x="46" y="65"/>
                  </a:moveTo>
                  <a:cubicBezTo>
                    <a:pt x="26" y="33"/>
                    <a:pt x="29" y="12"/>
                    <a:pt x="29" y="8"/>
                  </a:cubicBezTo>
                  <a:cubicBezTo>
                    <a:pt x="30" y="4"/>
                    <a:pt x="27" y="4"/>
                    <a:pt x="26" y="6"/>
                  </a:cubicBezTo>
                  <a:cubicBezTo>
                    <a:pt x="19" y="30"/>
                    <a:pt x="46" y="65"/>
                    <a:pt x="46" y="65"/>
                  </a:cubicBezTo>
                  <a:close/>
                  <a:moveTo>
                    <a:pt x="6" y="23"/>
                  </a:moveTo>
                  <a:cubicBezTo>
                    <a:pt x="6" y="31"/>
                    <a:pt x="16" y="44"/>
                    <a:pt x="30" y="48"/>
                  </a:cubicBezTo>
                  <a:cubicBezTo>
                    <a:pt x="25" y="40"/>
                    <a:pt x="22" y="29"/>
                    <a:pt x="21" y="16"/>
                  </a:cubicBezTo>
                  <a:cubicBezTo>
                    <a:pt x="14" y="15"/>
                    <a:pt x="7" y="17"/>
                    <a:pt x="6" y="23"/>
                  </a:cubicBezTo>
                  <a:close/>
                  <a:moveTo>
                    <a:pt x="90" y="16"/>
                  </a:moveTo>
                  <a:cubicBezTo>
                    <a:pt x="88" y="29"/>
                    <a:pt x="85" y="40"/>
                    <a:pt x="80" y="48"/>
                  </a:cubicBezTo>
                  <a:cubicBezTo>
                    <a:pt x="94" y="44"/>
                    <a:pt x="104" y="31"/>
                    <a:pt x="104" y="23"/>
                  </a:cubicBezTo>
                  <a:cubicBezTo>
                    <a:pt x="104" y="17"/>
                    <a:pt x="96" y="15"/>
                    <a:pt x="90" y="16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875" tIns="60937" rIns="121875" bIns="60937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5" name="Freeform 17"/>
            <p:cNvSpPr>
              <a:spLocks noChangeAspect="1" noEditPoints="1"/>
            </p:cNvSpPr>
            <p:nvPr/>
          </p:nvSpPr>
          <p:spPr bwMode="auto">
            <a:xfrm>
              <a:off x="1457226" y="4028809"/>
              <a:ext cx="399291" cy="360582"/>
            </a:xfrm>
            <a:custGeom>
              <a:avLst/>
              <a:gdLst/>
              <a:ahLst/>
              <a:cxnLst>
                <a:cxn ang="0">
                  <a:pos x="51" y="55"/>
                </a:cxn>
                <a:cxn ang="0">
                  <a:pos x="37" y="42"/>
                </a:cxn>
                <a:cxn ang="0">
                  <a:pos x="42" y="32"/>
                </a:cxn>
                <a:cxn ang="0">
                  <a:pos x="46" y="25"/>
                </a:cxn>
                <a:cxn ang="0">
                  <a:pos x="44" y="21"/>
                </a:cxn>
                <a:cxn ang="0">
                  <a:pos x="45" y="14"/>
                </a:cxn>
                <a:cxn ang="0">
                  <a:pos x="29" y="0"/>
                </a:cxn>
                <a:cxn ang="0">
                  <a:pos x="12" y="14"/>
                </a:cxn>
                <a:cxn ang="0">
                  <a:pos x="13" y="21"/>
                </a:cxn>
                <a:cxn ang="0">
                  <a:pos x="12" y="25"/>
                </a:cxn>
                <a:cxn ang="0">
                  <a:pos x="16" y="32"/>
                </a:cxn>
                <a:cxn ang="0">
                  <a:pos x="20" y="42"/>
                </a:cxn>
                <a:cxn ang="0">
                  <a:pos x="7" y="55"/>
                </a:cxn>
                <a:cxn ang="0">
                  <a:pos x="0" y="57"/>
                </a:cxn>
                <a:cxn ang="0">
                  <a:pos x="0" y="74"/>
                </a:cxn>
                <a:cxn ang="0">
                  <a:pos x="66" y="74"/>
                </a:cxn>
                <a:cxn ang="0">
                  <a:pos x="66" y="65"/>
                </a:cxn>
                <a:cxn ang="0">
                  <a:pos x="51" y="55"/>
                </a:cxn>
                <a:cxn ang="0">
                  <a:pos x="70" y="33"/>
                </a:cxn>
                <a:cxn ang="0">
                  <a:pos x="70" y="20"/>
                </a:cxn>
                <a:cxn ang="0">
                  <a:pos x="61" y="20"/>
                </a:cxn>
                <a:cxn ang="0">
                  <a:pos x="61" y="33"/>
                </a:cxn>
                <a:cxn ang="0">
                  <a:pos x="49" y="33"/>
                </a:cxn>
                <a:cxn ang="0">
                  <a:pos x="49" y="41"/>
                </a:cxn>
                <a:cxn ang="0">
                  <a:pos x="61" y="41"/>
                </a:cxn>
                <a:cxn ang="0">
                  <a:pos x="61" y="53"/>
                </a:cxn>
                <a:cxn ang="0">
                  <a:pos x="70" y="53"/>
                </a:cxn>
                <a:cxn ang="0">
                  <a:pos x="70" y="41"/>
                </a:cxn>
                <a:cxn ang="0">
                  <a:pos x="82" y="41"/>
                </a:cxn>
                <a:cxn ang="0">
                  <a:pos x="82" y="33"/>
                </a:cxn>
                <a:cxn ang="0">
                  <a:pos x="70" y="33"/>
                </a:cxn>
              </a:cxnLst>
              <a:rect l="0" t="0" r="r" b="b"/>
              <a:pathLst>
                <a:path w="82" h="74">
                  <a:moveTo>
                    <a:pt x="51" y="55"/>
                  </a:moveTo>
                  <a:cubicBezTo>
                    <a:pt x="40" y="51"/>
                    <a:pt x="37" y="48"/>
                    <a:pt x="37" y="42"/>
                  </a:cubicBezTo>
                  <a:cubicBezTo>
                    <a:pt x="37" y="38"/>
                    <a:pt x="40" y="39"/>
                    <a:pt x="42" y="32"/>
                  </a:cubicBezTo>
                  <a:cubicBezTo>
                    <a:pt x="42" y="29"/>
                    <a:pt x="45" y="31"/>
                    <a:pt x="46" y="25"/>
                  </a:cubicBezTo>
                  <a:cubicBezTo>
                    <a:pt x="46" y="22"/>
                    <a:pt x="44" y="21"/>
                    <a:pt x="44" y="21"/>
                  </a:cubicBezTo>
                  <a:cubicBezTo>
                    <a:pt x="44" y="21"/>
                    <a:pt x="45" y="17"/>
                    <a:pt x="45" y="14"/>
                  </a:cubicBezTo>
                  <a:cubicBezTo>
                    <a:pt x="45" y="10"/>
                    <a:pt x="43" y="0"/>
                    <a:pt x="29" y="0"/>
                  </a:cubicBezTo>
                  <a:cubicBezTo>
                    <a:pt x="15" y="0"/>
                    <a:pt x="12" y="10"/>
                    <a:pt x="12" y="14"/>
                  </a:cubicBezTo>
                  <a:cubicBezTo>
                    <a:pt x="13" y="17"/>
                    <a:pt x="13" y="21"/>
                    <a:pt x="13" y="21"/>
                  </a:cubicBezTo>
                  <a:cubicBezTo>
                    <a:pt x="13" y="21"/>
                    <a:pt x="12" y="22"/>
                    <a:pt x="12" y="25"/>
                  </a:cubicBezTo>
                  <a:cubicBezTo>
                    <a:pt x="12" y="31"/>
                    <a:pt x="15" y="29"/>
                    <a:pt x="16" y="32"/>
                  </a:cubicBezTo>
                  <a:cubicBezTo>
                    <a:pt x="17" y="39"/>
                    <a:pt x="20" y="38"/>
                    <a:pt x="20" y="42"/>
                  </a:cubicBezTo>
                  <a:cubicBezTo>
                    <a:pt x="20" y="48"/>
                    <a:pt x="17" y="51"/>
                    <a:pt x="7" y="55"/>
                  </a:cubicBezTo>
                  <a:cubicBezTo>
                    <a:pt x="5" y="55"/>
                    <a:pt x="3" y="56"/>
                    <a:pt x="0" y="57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66" y="74"/>
                    <a:pt x="66" y="74"/>
                    <a:pt x="66" y="74"/>
                  </a:cubicBezTo>
                  <a:cubicBezTo>
                    <a:pt x="66" y="74"/>
                    <a:pt x="66" y="68"/>
                    <a:pt x="66" y="65"/>
                  </a:cubicBezTo>
                  <a:cubicBezTo>
                    <a:pt x="66" y="62"/>
                    <a:pt x="61" y="59"/>
                    <a:pt x="51" y="55"/>
                  </a:cubicBezTo>
                  <a:close/>
                  <a:moveTo>
                    <a:pt x="70" y="33"/>
                  </a:moveTo>
                  <a:cubicBezTo>
                    <a:pt x="70" y="20"/>
                    <a:pt x="70" y="20"/>
                    <a:pt x="70" y="20"/>
                  </a:cubicBezTo>
                  <a:cubicBezTo>
                    <a:pt x="61" y="20"/>
                    <a:pt x="61" y="20"/>
                    <a:pt x="61" y="20"/>
                  </a:cubicBezTo>
                  <a:cubicBezTo>
                    <a:pt x="61" y="33"/>
                    <a:pt x="61" y="33"/>
                    <a:pt x="61" y="33"/>
                  </a:cubicBezTo>
                  <a:cubicBezTo>
                    <a:pt x="49" y="33"/>
                    <a:pt x="49" y="33"/>
                    <a:pt x="49" y="33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61" y="53"/>
                    <a:pt x="61" y="53"/>
                    <a:pt x="61" y="53"/>
                  </a:cubicBezTo>
                  <a:cubicBezTo>
                    <a:pt x="70" y="53"/>
                    <a:pt x="70" y="53"/>
                    <a:pt x="70" y="53"/>
                  </a:cubicBezTo>
                  <a:cubicBezTo>
                    <a:pt x="70" y="41"/>
                    <a:pt x="70" y="41"/>
                    <a:pt x="70" y="41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2" y="33"/>
                    <a:pt x="82" y="33"/>
                    <a:pt x="82" y="33"/>
                  </a:cubicBezTo>
                  <a:lnTo>
                    <a:pt x="70" y="33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875" tIns="60937" rIns="121875" bIns="60937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7" name="文档 26"/>
            <p:cNvSpPr/>
            <p:nvPr/>
          </p:nvSpPr>
          <p:spPr>
            <a:xfrm>
              <a:off x="9136661" y="2229969"/>
              <a:ext cx="994772" cy="435852"/>
            </a:xfrm>
            <a:prstGeom prst="flowChartDocument">
              <a:avLst/>
            </a:prstGeom>
            <a:solidFill>
              <a:srgbClr val="FF3F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200"/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9189668" y="2287450"/>
              <a:ext cx="1011328" cy="2421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1200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思创客原创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87471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646357" y="939963"/>
            <a:ext cx="3684170" cy="370443"/>
          </a:xfrm>
        </p:spPr>
        <p:txBody>
          <a:bodyPr/>
          <a:lstStyle/>
          <a:p>
            <a:r>
              <a:rPr kumimoji="1" lang="zh-CN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好的表达方式可以从这几点入手</a:t>
            </a:r>
            <a:endParaRPr lang="zh-CN" altLang="en-US" dirty="0"/>
          </a:p>
        </p:txBody>
      </p:sp>
      <p:grpSp>
        <p:nvGrpSpPr>
          <p:cNvPr id="2" name="组 1"/>
          <p:cNvGrpSpPr/>
          <p:nvPr/>
        </p:nvGrpSpPr>
        <p:grpSpPr>
          <a:xfrm>
            <a:off x="609781" y="2834579"/>
            <a:ext cx="11105044" cy="3231997"/>
            <a:chOff x="245661" y="2816291"/>
            <a:chExt cx="11105044" cy="3231997"/>
          </a:xfrm>
        </p:grpSpPr>
        <p:sp>
          <p:nvSpPr>
            <p:cNvPr id="5" name="TextBox 4"/>
            <p:cNvSpPr txBox="1"/>
            <p:nvPr/>
          </p:nvSpPr>
          <p:spPr>
            <a:xfrm>
              <a:off x="1107448" y="2816291"/>
              <a:ext cx="904274" cy="992579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r>
                <a:rPr lang="en-US" altLang="zh-CN" sz="6000" dirty="0" smtClean="0">
                  <a:solidFill>
                    <a:srgbClr val="E8314A"/>
                  </a:solidFill>
                  <a:latin typeface="微软雅黑" pitchFamily="34" charset="-122"/>
                  <a:ea typeface="微软雅黑" pitchFamily="34" charset="-122"/>
                </a:rPr>
                <a:t>1</a:t>
              </a:r>
              <a:endParaRPr lang="zh-CN" altLang="en-US" sz="6000" dirty="0">
                <a:solidFill>
                  <a:srgbClr val="E8314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625935" y="2816291"/>
              <a:ext cx="904274" cy="992579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r>
                <a:rPr lang="en-US" altLang="zh-CN" sz="6000" dirty="0" smtClean="0">
                  <a:solidFill>
                    <a:srgbClr val="E8314A"/>
                  </a:solidFill>
                  <a:latin typeface="微软雅黑" pitchFamily="34" charset="-122"/>
                  <a:ea typeface="微软雅黑" pitchFamily="34" charset="-122"/>
                </a:rPr>
                <a:t>2</a:t>
              </a:r>
              <a:endParaRPr lang="zh-CN" altLang="en-US" sz="6000" dirty="0">
                <a:solidFill>
                  <a:srgbClr val="E8314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445935" y="2950348"/>
              <a:ext cx="2506691" cy="700192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r>
                <a:rPr lang="zh-CN" altLang="en-US" sz="4100" dirty="0" smtClean="0">
                  <a:latin typeface="微软雅黑" pitchFamily="34" charset="-122"/>
                  <a:ea typeface="微软雅黑" pitchFamily="34" charset="-122"/>
                </a:rPr>
                <a:t> </a:t>
              </a:r>
              <a:r>
                <a:rPr lang="zh-CN" altLang="en-US" sz="3200" dirty="0" smtClean="0">
                  <a:latin typeface="微软雅黑" pitchFamily="34" charset="-122"/>
                  <a:ea typeface="微软雅黑" pitchFamily="34" charset="-122"/>
                </a:rPr>
                <a:t>够清楚</a:t>
              </a:r>
              <a:endParaRPr lang="zh-CN" altLang="en-US" sz="3200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739653" y="2950348"/>
              <a:ext cx="2881883" cy="700192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r>
                <a:rPr lang="zh-CN" altLang="en-US" sz="4100" dirty="0" smtClean="0">
                  <a:latin typeface="微软雅黑" pitchFamily="34" charset="-122"/>
                  <a:ea typeface="微软雅黑" pitchFamily="34" charset="-122"/>
                </a:rPr>
                <a:t>   </a:t>
              </a:r>
              <a:r>
                <a:rPr lang="zh-CN" altLang="en-US" sz="3200" dirty="0">
                  <a:latin typeface="微软雅黑" pitchFamily="34" charset="-122"/>
                  <a:ea typeface="微软雅黑" pitchFamily="34" charset="-122"/>
                </a:rPr>
                <a:t>有指向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8226909" y="2816291"/>
              <a:ext cx="904274" cy="992579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r>
                <a:rPr lang="en-US" altLang="zh-CN" sz="6000" dirty="0" smtClean="0">
                  <a:solidFill>
                    <a:srgbClr val="E8314A"/>
                  </a:solidFill>
                  <a:latin typeface="微软雅黑" pitchFamily="34" charset="-122"/>
                  <a:ea typeface="微软雅黑" pitchFamily="34" charset="-122"/>
                </a:rPr>
                <a:t>3</a:t>
              </a:r>
              <a:endParaRPr lang="zh-CN" altLang="en-US" sz="6000" dirty="0">
                <a:solidFill>
                  <a:srgbClr val="E8314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538929" y="2950348"/>
              <a:ext cx="2811775" cy="700192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r>
                <a:rPr lang="en-US" altLang="zh-CN" sz="4100" dirty="0" smtClean="0">
                  <a:latin typeface="微软雅黑" pitchFamily="34" charset="-122"/>
                  <a:ea typeface="微软雅黑" pitchFamily="34" charset="-122"/>
                </a:rPr>
                <a:t> </a:t>
              </a:r>
              <a:r>
                <a:rPr lang="zh-CN" altLang="en-US" sz="4100" dirty="0" smtClean="0">
                  <a:latin typeface="微软雅黑" pitchFamily="34" charset="-122"/>
                  <a:ea typeface="微软雅黑" pitchFamily="34" charset="-122"/>
                </a:rPr>
                <a:t> </a:t>
              </a:r>
              <a:r>
                <a:rPr lang="zh-CN" altLang="en-US" sz="3200" dirty="0">
                  <a:latin typeface="微软雅黑" pitchFamily="34" charset="-122"/>
                  <a:ea typeface="微软雅黑" pitchFamily="34" charset="-122"/>
                </a:rPr>
                <a:t>能动人</a:t>
              </a:r>
            </a:p>
          </p:txBody>
        </p:sp>
        <p:cxnSp>
          <p:nvCxnSpPr>
            <p:cNvPr id="11" name="直接连接符 14"/>
            <p:cNvCxnSpPr/>
            <p:nvPr/>
          </p:nvCxnSpPr>
          <p:spPr>
            <a:xfrm>
              <a:off x="1196606" y="3902997"/>
              <a:ext cx="1999878" cy="1306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5"/>
            <p:cNvCxnSpPr/>
            <p:nvPr/>
          </p:nvCxnSpPr>
          <p:spPr>
            <a:xfrm>
              <a:off x="4863896" y="3904303"/>
              <a:ext cx="1999878" cy="1306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6"/>
            <p:cNvCxnSpPr/>
            <p:nvPr/>
          </p:nvCxnSpPr>
          <p:spPr>
            <a:xfrm>
              <a:off x="8102652" y="3882212"/>
              <a:ext cx="1999878" cy="1306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7"/>
            <p:cNvSpPr txBox="1"/>
            <p:nvPr/>
          </p:nvSpPr>
          <p:spPr>
            <a:xfrm>
              <a:off x="1670403" y="4265656"/>
              <a:ext cx="1999878" cy="312751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endParaRPr lang="zh-CN" altLang="en-US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5" name="TextBox 18"/>
            <p:cNvSpPr txBox="1"/>
            <p:nvPr/>
          </p:nvSpPr>
          <p:spPr>
            <a:xfrm>
              <a:off x="7765577" y="4224712"/>
              <a:ext cx="3585128" cy="946413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r>
                <a:rPr lang="en-US" altLang="zh-CN" dirty="0" smtClean="0">
                  <a:latin typeface="微软雅黑" pitchFamily="34" charset="-122"/>
                  <a:ea typeface="微软雅黑" pitchFamily="34" charset="-122"/>
                </a:rPr>
                <a:t>Belong anywhere  - </a:t>
              </a:r>
              <a:r>
                <a:rPr lang="en-US" altLang="zh-CN" dirty="0" err="1" smtClean="0">
                  <a:latin typeface="微软雅黑" pitchFamily="34" charset="-122"/>
                  <a:ea typeface="微软雅黑" pitchFamily="34" charset="-122"/>
                </a:rPr>
                <a:t>airbnb</a:t>
              </a:r>
              <a:endParaRPr lang="en-US" altLang="zh-CN" dirty="0" smtClean="0">
                <a:latin typeface="微软雅黑" pitchFamily="34" charset="-122"/>
                <a:ea typeface="微软雅黑" pitchFamily="34" charset="-122"/>
              </a:endParaRPr>
            </a:p>
            <a:p>
              <a:endParaRPr lang="en-US" altLang="zh-CN" dirty="0" smtClean="0">
                <a:latin typeface="微软雅黑" pitchFamily="34" charset="-122"/>
                <a:ea typeface="微软雅黑" pitchFamily="34" charset="-122"/>
              </a:endParaRPr>
            </a:p>
            <a:p>
              <a:r>
                <a:rPr lang="zh-CN" altLang="en-US" dirty="0" smtClean="0">
                  <a:latin typeface="微软雅黑" pitchFamily="34" charset="-122"/>
                  <a:ea typeface="微软雅黑" pitchFamily="34" charset="-122"/>
                </a:rPr>
                <a:t>信者得爱 爱是唯一 </a:t>
              </a:r>
              <a:r>
                <a:rPr lang="en-US" altLang="zh-CN" dirty="0" smtClean="0">
                  <a:latin typeface="微软雅黑" pitchFamily="34" charset="-122"/>
                  <a:ea typeface="微软雅黑" pitchFamily="34" charset="-122"/>
                </a:rPr>
                <a:t>- </a:t>
              </a:r>
              <a:r>
                <a:rPr lang="en-US" altLang="zh-CN" dirty="0" err="1" smtClean="0">
                  <a:latin typeface="微软雅黑" pitchFamily="34" charset="-122"/>
                  <a:ea typeface="微软雅黑" pitchFamily="34" charset="-122"/>
                </a:rPr>
                <a:t>roseonly</a:t>
              </a:r>
              <a:r>
                <a:rPr lang="en-US" altLang="zh-CN" dirty="0" smtClean="0">
                  <a:latin typeface="微软雅黑" pitchFamily="34" charset="-122"/>
                  <a:ea typeface="微软雅黑" pitchFamily="34" charset="-122"/>
                </a:rPr>
                <a:t> </a:t>
              </a:r>
              <a:endParaRPr lang="zh-CN" altLang="en-US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6" name="TextBox 19"/>
            <p:cNvSpPr txBox="1"/>
            <p:nvPr/>
          </p:nvSpPr>
          <p:spPr>
            <a:xfrm>
              <a:off x="4771616" y="4422031"/>
              <a:ext cx="1999878" cy="312751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r>
                <a:rPr lang="en-US" altLang="zh-CN" dirty="0" smtClean="0">
                  <a:latin typeface="微软雅黑" pitchFamily="34" charset="-122"/>
                  <a:ea typeface="微软雅黑" pitchFamily="34" charset="-122"/>
                </a:rPr>
                <a:t>     </a:t>
              </a:r>
              <a:endParaRPr lang="zh-CN" altLang="en-US" dirty="0" smtClean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7" name="TextBox 18"/>
            <p:cNvSpPr txBox="1"/>
            <p:nvPr/>
          </p:nvSpPr>
          <p:spPr>
            <a:xfrm>
              <a:off x="245661" y="4224712"/>
              <a:ext cx="3870072" cy="1823576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r>
                <a:rPr lang="zh-CN" altLang="en-US" dirty="0" smtClean="0">
                  <a:latin typeface="微软雅黑" pitchFamily="34" charset="-122"/>
                  <a:ea typeface="微软雅黑" pitchFamily="34" charset="-122"/>
                </a:rPr>
                <a:t>让天下没有难做的生意  </a:t>
              </a:r>
              <a:r>
                <a:rPr lang="en-US" altLang="zh-CN" dirty="0" smtClean="0">
                  <a:latin typeface="微软雅黑" pitchFamily="34" charset="-122"/>
                  <a:ea typeface="微软雅黑" pitchFamily="34" charset="-122"/>
                </a:rPr>
                <a:t>-</a:t>
              </a:r>
              <a:r>
                <a:rPr lang="zh-CN" altLang="en-US" dirty="0" smtClean="0">
                  <a:latin typeface="微软雅黑" pitchFamily="34" charset="-122"/>
                  <a:ea typeface="微软雅黑" pitchFamily="34" charset="-122"/>
                </a:rPr>
                <a:t>阿里巴巴</a:t>
              </a:r>
              <a:endParaRPr lang="en-US" altLang="zh-CN" dirty="0" smtClean="0">
                <a:latin typeface="微软雅黑" pitchFamily="34" charset="-122"/>
                <a:ea typeface="微软雅黑" pitchFamily="34" charset="-122"/>
              </a:endParaRPr>
            </a:p>
            <a:p>
              <a:endParaRPr lang="en-US" altLang="zh-CN" dirty="0" smtClean="0">
                <a:latin typeface="微软雅黑" pitchFamily="34" charset="-122"/>
                <a:ea typeface="微软雅黑" pitchFamily="34" charset="-122"/>
              </a:endParaRPr>
            </a:p>
            <a:p>
              <a:r>
                <a:rPr lang="zh-CN" altLang="en-US" dirty="0" smtClean="0">
                  <a:latin typeface="微软雅黑" pitchFamily="34" charset="-122"/>
                  <a:ea typeface="微软雅黑" pitchFamily="34" charset="-122"/>
                </a:rPr>
                <a:t>全世界的好东西  </a:t>
              </a:r>
              <a:r>
                <a:rPr lang="en-US" altLang="zh-CN" dirty="0" smtClean="0">
                  <a:latin typeface="微软雅黑" pitchFamily="34" charset="-122"/>
                  <a:ea typeface="微软雅黑" pitchFamily="34" charset="-122"/>
                </a:rPr>
                <a:t>-  </a:t>
              </a:r>
              <a:r>
                <a:rPr lang="zh-CN" altLang="en-US" dirty="0" smtClean="0">
                  <a:latin typeface="微软雅黑" pitchFamily="34" charset="-122"/>
                  <a:ea typeface="微软雅黑" pitchFamily="34" charset="-122"/>
                </a:rPr>
                <a:t>小红书</a:t>
              </a:r>
              <a:endParaRPr lang="en-US" altLang="zh-CN" dirty="0" smtClean="0">
                <a:latin typeface="微软雅黑" pitchFamily="34" charset="-122"/>
                <a:ea typeface="微软雅黑" pitchFamily="34" charset="-122"/>
              </a:endParaRPr>
            </a:p>
            <a:p>
              <a:endParaRPr lang="en-US" altLang="zh-CN" dirty="0" smtClean="0">
                <a:latin typeface="微软雅黑" pitchFamily="34" charset="-122"/>
                <a:ea typeface="微软雅黑" pitchFamily="34" charset="-122"/>
              </a:endParaRPr>
            </a:p>
            <a:p>
              <a:endParaRPr lang="en-US" altLang="zh-CN" dirty="0" smtClean="0">
                <a:latin typeface="微软雅黑" pitchFamily="34" charset="-122"/>
                <a:ea typeface="微软雅黑" pitchFamily="34" charset="-122"/>
              </a:endParaRPr>
            </a:p>
            <a:p>
              <a:endParaRPr lang="en-US" altLang="zh-CN" dirty="0" smtClean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4290424" y="4224712"/>
              <a:ext cx="3331112" cy="1823576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r>
                <a:rPr lang="zh-CN" altLang="en-US" dirty="0" smtClean="0">
                  <a:latin typeface="微软雅黑" pitchFamily="34" charset="-122"/>
                  <a:ea typeface="微软雅黑" pitchFamily="34" charset="-122"/>
                </a:rPr>
                <a:t>多快好省上京</a:t>
              </a:r>
              <a:r>
                <a:rPr lang="zh-CN" altLang="en-US" dirty="0">
                  <a:latin typeface="微软雅黑" pitchFamily="34" charset="-122"/>
                  <a:ea typeface="微软雅黑" pitchFamily="34" charset="-122"/>
                </a:rPr>
                <a:t>东  </a:t>
              </a:r>
              <a:r>
                <a:rPr lang="en-US" altLang="zh-CN" dirty="0">
                  <a:latin typeface="微软雅黑" pitchFamily="34" charset="-122"/>
                  <a:ea typeface="微软雅黑" pitchFamily="34" charset="-122"/>
                </a:rPr>
                <a:t>-  </a:t>
              </a:r>
              <a:r>
                <a:rPr lang="zh-CN" altLang="en-US" dirty="0" smtClean="0">
                  <a:latin typeface="微软雅黑" pitchFamily="34" charset="-122"/>
                  <a:ea typeface="微软雅黑" pitchFamily="34" charset="-122"/>
                </a:rPr>
                <a:t>京东</a:t>
              </a:r>
              <a:endParaRPr lang="en-US" altLang="zh-CN" dirty="0" smtClean="0">
                <a:latin typeface="微软雅黑" pitchFamily="34" charset="-122"/>
                <a:ea typeface="微软雅黑" pitchFamily="34" charset="-122"/>
              </a:endParaRPr>
            </a:p>
            <a:p>
              <a:endParaRPr lang="en-US" altLang="zh-CN" dirty="0" smtClean="0">
                <a:latin typeface="微软雅黑" pitchFamily="34" charset="-122"/>
                <a:ea typeface="微软雅黑" pitchFamily="34" charset="-122"/>
              </a:endParaRPr>
            </a:p>
            <a:p>
              <a:r>
                <a:rPr lang="zh-CN" altLang="en-US" dirty="0" smtClean="0">
                  <a:latin typeface="微软雅黑" pitchFamily="34" charset="-122"/>
                  <a:ea typeface="微软雅黑" pitchFamily="34" charset="-122"/>
                </a:rPr>
                <a:t>怕上火，喝王老吉  </a:t>
              </a:r>
              <a:r>
                <a:rPr lang="en-US" altLang="zh-CN" dirty="0" smtClean="0">
                  <a:latin typeface="微软雅黑" pitchFamily="34" charset="-122"/>
                  <a:ea typeface="微软雅黑" pitchFamily="34" charset="-122"/>
                </a:rPr>
                <a:t>-  </a:t>
              </a:r>
              <a:r>
                <a:rPr lang="zh-CN" altLang="en-US" dirty="0" smtClean="0">
                  <a:latin typeface="微软雅黑" pitchFamily="34" charset="-122"/>
                  <a:ea typeface="微软雅黑" pitchFamily="34" charset="-122"/>
                </a:rPr>
                <a:t>王老吉</a:t>
              </a:r>
            </a:p>
            <a:p>
              <a:endParaRPr lang="en-US" altLang="zh-CN" dirty="0" smtClean="0">
                <a:latin typeface="微软雅黑" pitchFamily="34" charset="-122"/>
                <a:ea typeface="微软雅黑" pitchFamily="34" charset="-122"/>
              </a:endParaRPr>
            </a:p>
            <a:p>
              <a:endParaRPr lang="en-US" altLang="zh-CN" dirty="0" smtClean="0">
                <a:latin typeface="微软雅黑" pitchFamily="34" charset="-122"/>
                <a:ea typeface="微软雅黑" pitchFamily="34" charset="-122"/>
              </a:endParaRPr>
            </a:p>
            <a:p>
              <a:endParaRPr lang="en-US" altLang="zh-CN" dirty="0" smtClean="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21" name="圆角矩形 20"/>
          <p:cNvSpPr/>
          <p:nvPr/>
        </p:nvSpPr>
        <p:spPr>
          <a:xfrm>
            <a:off x="13900663" y="1317324"/>
            <a:ext cx="2860155" cy="1915774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新加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59808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4" name="AutoShape 4" descr="http://img2.donews.com/2015/0828/46836787.jpg"/>
          <p:cNvSpPr>
            <a:spLocks noChangeAspect="1" noChangeArrowheads="1"/>
          </p:cNvSpPr>
          <p:nvPr/>
        </p:nvSpPr>
        <p:spPr bwMode="auto">
          <a:xfrm>
            <a:off x="207460" y="-439413"/>
            <a:ext cx="406453" cy="406276"/>
          </a:xfrm>
          <a:prstGeom prst="rect">
            <a:avLst/>
          </a:prstGeom>
          <a:noFill/>
        </p:spPr>
        <p:txBody>
          <a:bodyPr vert="horz" wrap="square" lIns="121896" tIns="60949" rIns="121896" bIns="60949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0492" name="AutoShape 12" descr="http://img1.imgtn.bdimg.com/it/u=2271849258,358547053&amp;fm=21&amp;gp=0.jpg"/>
          <p:cNvSpPr>
            <a:spLocks noChangeAspect="1" noChangeArrowheads="1"/>
          </p:cNvSpPr>
          <p:nvPr/>
        </p:nvSpPr>
        <p:spPr bwMode="auto">
          <a:xfrm>
            <a:off x="207460" y="-439413"/>
            <a:ext cx="406453" cy="406276"/>
          </a:xfrm>
          <a:prstGeom prst="rect">
            <a:avLst/>
          </a:prstGeom>
          <a:noFill/>
        </p:spPr>
        <p:txBody>
          <a:bodyPr vert="horz" wrap="square" lIns="121896" tIns="60949" rIns="121896" bIns="60949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0494" name="AutoShape 14" descr="http://img1.imgtn.bdimg.com/it/u=2271849258,358547053&amp;fm=21&amp;gp=0.jpg"/>
          <p:cNvSpPr>
            <a:spLocks noChangeAspect="1" noChangeArrowheads="1"/>
          </p:cNvSpPr>
          <p:nvPr/>
        </p:nvSpPr>
        <p:spPr bwMode="auto">
          <a:xfrm>
            <a:off x="207460" y="-439413"/>
            <a:ext cx="406453" cy="406276"/>
          </a:xfrm>
          <a:prstGeom prst="rect">
            <a:avLst/>
          </a:prstGeom>
          <a:noFill/>
        </p:spPr>
        <p:txBody>
          <a:bodyPr vert="horz" wrap="square" lIns="121896" tIns="60949" rIns="121896" bIns="60949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0498" name="AutoShape 18" descr="http://pic.qiantucdn.com/58pic/18/14/32/27Z58PICgfi_1024.jpg"/>
          <p:cNvSpPr>
            <a:spLocks noChangeAspect="1" noChangeArrowheads="1"/>
          </p:cNvSpPr>
          <p:nvPr/>
        </p:nvSpPr>
        <p:spPr bwMode="auto">
          <a:xfrm>
            <a:off x="84679" y="-428833"/>
            <a:ext cx="406453" cy="406275"/>
          </a:xfrm>
          <a:prstGeom prst="rect">
            <a:avLst/>
          </a:prstGeom>
          <a:noFill/>
        </p:spPr>
        <p:txBody>
          <a:bodyPr vert="horz" wrap="square" lIns="121896" tIns="60949" rIns="121896" bIns="60949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0500" name="AutoShape 20" descr="http://pic.qiantucdn.com/58pic/18/14/32/27Z58PICgfi_1024.jpg"/>
          <p:cNvSpPr>
            <a:spLocks noChangeAspect="1" noChangeArrowheads="1"/>
          </p:cNvSpPr>
          <p:nvPr/>
        </p:nvSpPr>
        <p:spPr bwMode="auto">
          <a:xfrm>
            <a:off x="84679" y="-428833"/>
            <a:ext cx="406453" cy="406275"/>
          </a:xfrm>
          <a:prstGeom prst="rect">
            <a:avLst/>
          </a:prstGeom>
          <a:noFill/>
        </p:spPr>
        <p:txBody>
          <a:bodyPr vert="horz" wrap="square" lIns="121896" tIns="60949" rIns="121896" bIns="60949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0510" name="AutoShape 30" descr="http://img1.imgtn.bdimg.com/it/u=4148100888,2504452289&amp;fm=21&amp;gp=0.jpg"/>
          <p:cNvSpPr>
            <a:spLocks noChangeAspect="1" noChangeArrowheads="1"/>
          </p:cNvSpPr>
          <p:nvPr/>
        </p:nvSpPr>
        <p:spPr bwMode="auto">
          <a:xfrm>
            <a:off x="207460" y="-439413"/>
            <a:ext cx="406453" cy="406276"/>
          </a:xfrm>
          <a:prstGeom prst="rect">
            <a:avLst/>
          </a:prstGeom>
          <a:noFill/>
        </p:spPr>
        <p:txBody>
          <a:bodyPr vert="horz" wrap="square" lIns="121896" tIns="60949" rIns="121896" bIns="60949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0520" name="AutoShape 40" descr="http://file.digitaling.com/eImg/uimages/20160505/1462426151220569.jpg"/>
          <p:cNvSpPr>
            <a:spLocks noChangeAspect="1" noChangeArrowheads="1"/>
          </p:cNvSpPr>
          <p:nvPr/>
        </p:nvSpPr>
        <p:spPr bwMode="auto">
          <a:xfrm>
            <a:off x="207460" y="-439413"/>
            <a:ext cx="406453" cy="406276"/>
          </a:xfrm>
          <a:prstGeom prst="rect">
            <a:avLst/>
          </a:prstGeom>
          <a:noFill/>
        </p:spPr>
        <p:txBody>
          <a:bodyPr vert="horz" wrap="square" lIns="121896" tIns="60949" rIns="121896" bIns="60949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0522" name="AutoShape 42" descr="http://file.digitaling.com/eImg/uimages/20160505/1462426151220569.jpg"/>
          <p:cNvSpPr>
            <a:spLocks noChangeAspect="1" noChangeArrowheads="1"/>
          </p:cNvSpPr>
          <p:nvPr/>
        </p:nvSpPr>
        <p:spPr bwMode="auto">
          <a:xfrm>
            <a:off x="84679" y="-428833"/>
            <a:ext cx="406453" cy="406275"/>
          </a:xfrm>
          <a:prstGeom prst="rect">
            <a:avLst/>
          </a:prstGeom>
          <a:noFill/>
        </p:spPr>
        <p:txBody>
          <a:bodyPr vert="horz" wrap="square" lIns="121896" tIns="60949" rIns="121896" bIns="60949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0524" name="AutoShape 44" descr="http://file.digitaling.com/eImg/uimages/20160505/1462426151220569.jpg"/>
          <p:cNvSpPr>
            <a:spLocks noChangeAspect="1" noChangeArrowheads="1"/>
          </p:cNvSpPr>
          <p:nvPr/>
        </p:nvSpPr>
        <p:spPr bwMode="auto">
          <a:xfrm>
            <a:off x="207460" y="-439413"/>
            <a:ext cx="406453" cy="406276"/>
          </a:xfrm>
          <a:prstGeom prst="rect">
            <a:avLst/>
          </a:prstGeom>
          <a:noFill/>
        </p:spPr>
        <p:txBody>
          <a:bodyPr vert="horz" wrap="square" lIns="121896" tIns="60949" rIns="121896" bIns="60949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0526" name="AutoShape 46" descr="http://file.digitaling.com/eImg/uimages/20160505/1462426151220569.jpg"/>
          <p:cNvSpPr>
            <a:spLocks noChangeAspect="1" noChangeArrowheads="1"/>
          </p:cNvSpPr>
          <p:nvPr/>
        </p:nvSpPr>
        <p:spPr bwMode="auto">
          <a:xfrm>
            <a:off x="207460" y="-439413"/>
            <a:ext cx="406453" cy="406276"/>
          </a:xfrm>
          <a:prstGeom prst="rect">
            <a:avLst/>
          </a:prstGeom>
          <a:noFill/>
        </p:spPr>
        <p:txBody>
          <a:bodyPr vert="horz" wrap="square" lIns="121896" tIns="60949" rIns="121896" bIns="60949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0528" name="AutoShape 48" descr="http://file.digitaling.com/eImg/uimages/20160505/1462426151220569.jpg"/>
          <p:cNvSpPr>
            <a:spLocks noChangeAspect="1" noChangeArrowheads="1"/>
          </p:cNvSpPr>
          <p:nvPr/>
        </p:nvSpPr>
        <p:spPr bwMode="auto">
          <a:xfrm>
            <a:off x="207460" y="-439413"/>
            <a:ext cx="406453" cy="406276"/>
          </a:xfrm>
          <a:prstGeom prst="rect">
            <a:avLst/>
          </a:prstGeom>
          <a:noFill/>
        </p:spPr>
        <p:txBody>
          <a:bodyPr vert="horz" wrap="square" lIns="121896" tIns="60949" rIns="121896" bIns="60949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0530" name="AutoShape 50" descr="http://file.digitaling.com/eImg/uimages/20160505/1462426151220569.jpg"/>
          <p:cNvSpPr>
            <a:spLocks noChangeAspect="1" noChangeArrowheads="1"/>
          </p:cNvSpPr>
          <p:nvPr/>
        </p:nvSpPr>
        <p:spPr bwMode="auto">
          <a:xfrm>
            <a:off x="207460" y="-439413"/>
            <a:ext cx="406453" cy="406276"/>
          </a:xfrm>
          <a:prstGeom prst="rect">
            <a:avLst/>
          </a:prstGeom>
          <a:noFill/>
        </p:spPr>
        <p:txBody>
          <a:bodyPr vert="horz" wrap="square" lIns="121896" tIns="60949" rIns="121896" bIns="60949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0532" name="AutoShape 52" descr="http://file.digitaling.com/eImg/uimages/20160505/1462426151220569.jpg"/>
          <p:cNvSpPr>
            <a:spLocks noChangeAspect="1" noChangeArrowheads="1"/>
          </p:cNvSpPr>
          <p:nvPr/>
        </p:nvSpPr>
        <p:spPr bwMode="auto">
          <a:xfrm>
            <a:off x="207460" y="-439413"/>
            <a:ext cx="406453" cy="406276"/>
          </a:xfrm>
          <a:prstGeom prst="rect">
            <a:avLst/>
          </a:prstGeom>
          <a:noFill/>
        </p:spPr>
        <p:txBody>
          <a:bodyPr vert="horz" wrap="square" lIns="121896" tIns="60949" rIns="121896" bIns="60949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0534" name="AutoShape 54" descr="http://file.digitaling.com/eImg/uimages/20160505/1462426151220569.jpg"/>
          <p:cNvSpPr>
            <a:spLocks noChangeAspect="1" noChangeArrowheads="1"/>
          </p:cNvSpPr>
          <p:nvPr/>
        </p:nvSpPr>
        <p:spPr bwMode="auto">
          <a:xfrm>
            <a:off x="207460" y="-439413"/>
            <a:ext cx="406453" cy="406276"/>
          </a:xfrm>
          <a:prstGeom prst="rect">
            <a:avLst/>
          </a:prstGeom>
          <a:noFill/>
        </p:spPr>
        <p:txBody>
          <a:bodyPr vert="horz" wrap="square" lIns="121896" tIns="60949" rIns="121896" bIns="60949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0536" name="AutoShape 56" descr="http://img2.imgtn.bdimg.com/it/u=2125826838,3106241880&amp;fm=21&amp;gp=0.jpg"/>
          <p:cNvSpPr>
            <a:spLocks noChangeAspect="1" noChangeArrowheads="1"/>
          </p:cNvSpPr>
          <p:nvPr/>
        </p:nvSpPr>
        <p:spPr bwMode="auto">
          <a:xfrm>
            <a:off x="207460" y="-439413"/>
            <a:ext cx="406453" cy="406276"/>
          </a:xfrm>
          <a:prstGeom prst="rect">
            <a:avLst/>
          </a:prstGeom>
          <a:noFill/>
        </p:spPr>
        <p:txBody>
          <a:bodyPr vert="horz" wrap="square" lIns="121896" tIns="60949" rIns="121896" bIns="60949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8" name="TextBox 37"/>
          <p:cNvSpPr txBox="1"/>
          <p:nvPr/>
        </p:nvSpPr>
        <p:spPr>
          <a:xfrm>
            <a:off x="-346432" y="1924786"/>
            <a:ext cx="328144" cy="456428"/>
          </a:xfrm>
          <a:prstGeom prst="rect">
            <a:avLst/>
          </a:prstGeom>
          <a:noFill/>
        </p:spPr>
        <p:txBody>
          <a:bodyPr wrap="none" lIns="162453" tIns="81227" rIns="162453" bIns="81227" rtlCol="0">
            <a:spAutoFit/>
          </a:bodyPr>
          <a:lstStyle/>
          <a:p>
            <a:endParaRPr lang="en-US" dirty="0">
              <a:latin typeface="微软雅黑"/>
            </a:endParaRPr>
          </a:p>
        </p:txBody>
      </p:sp>
      <p:sp>
        <p:nvSpPr>
          <p:cNvPr id="20538" name="AutoShape 58" descr="http://file.digitaling.com/eImg/uimages/20160505/1462426151220569.jpg"/>
          <p:cNvSpPr>
            <a:spLocks noChangeAspect="1" noChangeArrowheads="1"/>
          </p:cNvSpPr>
          <p:nvPr/>
        </p:nvSpPr>
        <p:spPr bwMode="auto">
          <a:xfrm>
            <a:off x="207460" y="-439413"/>
            <a:ext cx="406453" cy="406276"/>
          </a:xfrm>
          <a:prstGeom prst="rect">
            <a:avLst/>
          </a:prstGeom>
          <a:noFill/>
        </p:spPr>
        <p:txBody>
          <a:bodyPr vert="horz" wrap="square" lIns="121896" tIns="60949" rIns="121896" bIns="60949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0540" name="AutoShape 60" descr="http://file.digitaling.com/eImg/uimages/20160505/1462426151220569.jpg"/>
          <p:cNvSpPr>
            <a:spLocks noChangeAspect="1" noChangeArrowheads="1"/>
          </p:cNvSpPr>
          <p:nvPr/>
        </p:nvSpPr>
        <p:spPr bwMode="auto">
          <a:xfrm>
            <a:off x="207460" y="-439413"/>
            <a:ext cx="406453" cy="406276"/>
          </a:xfrm>
          <a:prstGeom prst="rect">
            <a:avLst/>
          </a:prstGeom>
          <a:noFill/>
        </p:spPr>
        <p:txBody>
          <a:bodyPr vert="horz" wrap="square" lIns="121896" tIns="60949" rIns="121896" bIns="60949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0544" name="AutoShape 64" descr="http://img5.imgtn.bdimg.com/it/u=2915371494,983367635&amp;fm=21&amp;gp=0.jpg"/>
          <p:cNvSpPr>
            <a:spLocks noChangeAspect="1" noChangeArrowheads="1"/>
          </p:cNvSpPr>
          <p:nvPr/>
        </p:nvSpPr>
        <p:spPr bwMode="auto">
          <a:xfrm>
            <a:off x="207460" y="-439413"/>
            <a:ext cx="406453" cy="406276"/>
          </a:xfrm>
          <a:prstGeom prst="rect">
            <a:avLst/>
          </a:prstGeom>
          <a:noFill/>
        </p:spPr>
        <p:txBody>
          <a:bodyPr vert="horz" wrap="square" lIns="121896" tIns="60949" rIns="121896" bIns="60949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0546" name="AutoShape 66" descr="http://img5.imgtn.bdimg.com/it/u=2915371494,983367635&amp;fm=21&amp;gp=0.jpg"/>
          <p:cNvSpPr>
            <a:spLocks noChangeAspect="1" noChangeArrowheads="1"/>
          </p:cNvSpPr>
          <p:nvPr/>
        </p:nvSpPr>
        <p:spPr bwMode="auto">
          <a:xfrm>
            <a:off x="207460" y="-439413"/>
            <a:ext cx="406453" cy="406276"/>
          </a:xfrm>
          <a:prstGeom prst="rect">
            <a:avLst/>
          </a:prstGeom>
          <a:noFill/>
        </p:spPr>
        <p:txBody>
          <a:bodyPr vert="horz" wrap="square" lIns="121896" tIns="60949" rIns="121896" bIns="60949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0548" name="AutoShape 68" descr="http://img2.imgtn.bdimg.com/it/u=3144301862,1380710692&amp;fm=21&amp;gp=0.jpg"/>
          <p:cNvSpPr>
            <a:spLocks noChangeAspect="1" noChangeArrowheads="1"/>
          </p:cNvSpPr>
          <p:nvPr/>
        </p:nvSpPr>
        <p:spPr bwMode="auto">
          <a:xfrm>
            <a:off x="207460" y="-439413"/>
            <a:ext cx="406453" cy="406276"/>
          </a:xfrm>
          <a:prstGeom prst="rect">
            <a:avLst/>
          </a:prstGeom>
          <a:noFill/>
        </p:spPr>
        <p:txBody>
          <a:bodyPr vert="horz" wrap="square" lIns="121896" tIns="60949" rIns="121896" bIns="60949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0550" name="AutoShape 70" descr="http://pic.pedaily.cn/resource/201303/201303131049490.png"/>
          <p:cNvSpPr>
            <a:spLocks noChangeAspect="1" noChangeArrowheads="1"/>
          </p:cNvSpPr>
          <p:nvPr/>
        </p:nvSpPr>
        <p:spPr bwMode="auto">
          <a:xfrm>
            <a:off x="207460" y="-439413"/>
            <a:ext cx="406453" cy="406276"/>
          </a:xfrm>
          <a:prstGeom prst="rect">
            <a:avLst/>
          </a:prstGeom>
          <a:noFill/>
        </p:spPr>
        <p:txBody>
          <a:bodyPr vert="horz" wrap="square" lIns="121896" tIns="60949" rIns="121896" bIns="60949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0552" name="AutoShape 72" descr="http://pic.pedaily.cn/resource/201303/201303131049490.png"/>
          <p:cNvSpPr>
            <a:spLocks noChangeAspect="1" noChangeArrowheads="1"/>
          </p:cNvSpPr>
          <p:nvPr/>
        </p:nvSpPr>
        <p:spPr bwMode="auto">
          <a:xfrm>
            <a:off x="84679" y="-428833"/>
            <a:ext cx="406453" cy="406275"/>
          </a:xfrm>
          <a:prstGeom prst="rect">
            <a:avLst/>
          </a:prstGeom>
          <a:noFill/>
        </p:spPr>
        <p:txBody>
          <a:bodyPr vert="horz" wrap="square" lIns="121896" tIns="60949" rIns="121896" bIns="60949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0554" name="AutoShape 74" descr="http://pic.pedaily.cn/resource/201303/201303131049490.png"/>
          <p:cNvSpPr>
            <a:spLocks noChangeAspect="1" noChangeArrowheads="1"/>
          </p:cNvSpPr>
          <p:nvPr/>
        </p:nvSpPr>
        <p:spPr bwMode="auto">
          <a:xfrm>
            <a:off x="207460" y="-439413"/>
            <a:ext cx="406453" cy="406276"/>
          </a:xfrm>
          <a:prstGeom prst="rect">
            <a:avLst/>
          </a:prstGeom>
          <a:noFill/>
        </p:spPr>
        <p:txBody>
          <a:bodyPr vert="horz" wrap="square" lIns="121896" tIns="60949" rIns="121896" bIns="60949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0560" name="AutoShape 80" descr="http://pic95.nipic.com/file/20160408/21936706_110451088001_2.jpg"/>
          <p:cNvSpPr>
            <a:spLocks noChangeAspect="1" noChangeArrowheads="1"/>
          </p:cNvSpPr>
          <p:nvPr/>
        </p:nvSpPr>
        <p:spPr bwMode="auto">
          <a:xfrm>
            <a:off x="207460" y="-439413"/>
            <a:ext cx="406453" cy="406276"/>
          </a:xfrm>
          <a:prstGeom prst="rect">
            <a:avLst/>
          </a:prstGeom>
          <a:noFill/>
        </p:spPr>
        <p:txBody>
          <a:bodyPr vert="horz" wrap="square" lIns="121896" tIns="60949" rIns="121896" bIns="60949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0562" name="AutoShape 82" descr="http://pic94.nipic.com/file/20160409/21208007_144852924000_2.jpg"/>
          <p:cNvSpPr>
            <a:spLocks noChangeAspect="1" noChangeArrowheads="1"/>
          </p:cNvSpPr>
          <p:nvPr/>
        </p:nvSpPr>
        <p:spPr bwMode="auto">
          <a:xfrm>
            <a:off x="207460" y="-439413"/>
            <a:ext cx="406453" cy="406276"/>
          </a:xfrm>
          <a:prstGeom prst="rect">
            <a:avLst/>
          </a:prstGeom>
          <a:noFill/>
        </p:spPr>
        <p:txBody>
          <a:bodyPr vert="horz" wrap="square" lIns="121896" tIns="60949" rIns="121896" bIns="60949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0564" name="AutoShape 84" descr="http://pic94.nipic.com/file/20160409/21208007_144852924000_2.jpg"/>
          <p:cNvSpPr>
            <a:spLocks noChangeAspect="1" noChangeArrowheads="1"/>
          </p:cNvSpPr>
          <p:nvPr/>
        </p:nvSpPr>
        <p:spPr bwMode="auto">
          <a:xfrm>
            <a:off x="207460" y="-439413"/>
            <a:ext cx="406453" cy="406276"/>
          </a:xfrm>
          <a:prstGeom prst="rect">
            <a:avLst/>
          </a:prstGeom>
          <a:noFill/>
        </p:spPr>
        <p:txBody>
          <a:bodyPr vert="horz" wrap="square" lIns="121896" tIns="60949" rIns="121896" bIns="60949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0568" name="AutoShape 88" descr="http://file.digitaling.com/eImg/uimages/20160505/1462426151220569.jpg"/>
          <p:cNvSpPr>
            <a:spLocks noChangeAspect="1" noChangeArrowheads="1"/>
          </p:cNvSpPr>
          <p:nvPr/>
        </p:nvSpPr>
        <p:spPr bwMode="auto">
          <a:xfrm>
            <a:off x="207460" y="-192556"/>
            <a:ext cx="406453" cy="406276"/>
          </a:xfrm>
          <a:prstGeom prst="rect">
            <a:avLst/>
          </a:prstGeom>
          <a:noFill/>
        </p:spPr>
        <p:txBody>
          <a:bodyPr vert="horz" wrap="square" lIns="121896" tIns="60949" rIns="121896" bIns="60949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0570" name="AutoShape 90" descr="http://file.digitaling.com/eImg/uimages/20160505/1462426151220569.jpg"/>
          <p:cNvSpPr>
            <a:spLocks noChangeAspect="1" noChangeArrowheads="1"/>
          </p:cNvSpPr>
          <p:nvPr/>
        </p:nvSpPr>
        <p:spPr bwMode="auto">
          <a:xfrm>
            <a:off x="207460" y="-192556"/>
            <a:ext cx="406453" cy="406276"/>
          </a:xfrm>
          <a:prstGeom prst="rect">
            <a:avLst/>
          </a:prstGeom>
          <a:noFill/>
        </p:spPr>
        <p:txBody>
          <a:bodyPr vert="horz" wrap="square" lIns="121896" tIns="60949" rIns="121896" bIns="60949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0572" name="AutoShape 92" descr="http://file.digitaling.com/eImg/uimages/20160505/1462426151220569.jpg"/>
          <p:cNvSpPr>
            <a:spLocks noChangeAspect="1" noChangeArrowheads="1"/>
          </p:cNvSpPr>
          <p:nvPr/>
        </p:nvSpPr>
        <p:spPr bwMode="auto">
          <a:xfrm>
            <a:off x="207460" y="-192556"/>
            <a:ext cx="406453" cy="406276"/>
          </a:xfrm>
          <a:prstGeom prst="rect">
            <a:avLst/>
          </a:prstGeom>
          <a:noFill/>
        </p:spPr>
        <p:txBody>
          <a:bodyPr vert="horz" wrap="square" lIns="121896" tIns="60949" rIns="121896" bIns="60949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0574" name="AutoShape 94" descr="http://n.sinaimg.cn/transform/20150623/pEsq-fxehfqi8227989.jpg"/>
          <p:cNvSpPr>
            <a:spLocks noChangeAspect="1" noChangeArrowheads="1"/>
          </p:cNvSpPr>
          <p:nvPr/>
        </p:nvSpPr>
        <p:spPr bwMode="auto">
          <a:xfrm>
            <a:off x="84679" y="-181976"/>
            <a:ext cx="406453" cy="406275"/>
          </a:xfrm>
          <a:prstGeom prst="rect">
            <a:avLst/>
          </a:prstGeom>
          <a:noFill/>
        </p:spPr>
        <p:txBody>
          <a:bodyPr vert="horz" wrap="square" lIns="121896" tIns="60949" rIns="121896" bIns="60949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0578" name="AutoShape 98" descr="http://img3.imgtn.bdimg.com/it/u=3773655926,1440945845&amp;fm=21&amp;gp=0.jpg"/>
          <p:cNvSpPr>
            <a:spLocks noChangeAspect="1" noChangeArrowheads="1"/>
          </p:cNvSpPr>
          <p:nvPr/>
        </p:nvSpPr>
        <p:spPr bwMode="auto">
          <a:xfrm>
            <a:off x="207460" y="-192556"/>
            <a:ext cx="406453" cy="406276"/>
          </a:xfrm>
          <a:prstGeom prst="rect">
            <a:avLst/>
          </a:prstGeom>
          <a:noFill/>
        </p:spPr>
        <p:txBody>
          <a:bodyPr vert="horz" wrap="square" lIns="121896" tIns="60949" rIns="121896" bIns="60949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0580" name="AutoShape 100" descr="http://img3.imgtn.bdimg.com/it/u=3773655926,1440945845&amp;fm=21&amp;gp=0.jpg"/>
          <p:cNvSpPr>
            <a:spLocks noChangeAspect="1" noChangeArrowheads="1"/>
          </p:cNvSpPr>
          <p:nvPr/>
        </p:nvSpPr>
        <p:spPr bwMode="auto">
          <a:xfrm>
            <a:off x="207460" y="-192556"/>
            <a:ext cx="406453" cy="406276"/>
          </a:xfrm>
          <a:prstGeom prst="rect">
            <a:avLst/>
          </a:prstGeom>
          <a:noFill/>
        </p:spPr>
        <p:txBody>
          <a:bodyPr vert="horz" wrap="square" lIns="121896" tIns="60949" rIns="121896" bIns="60949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0592" name="AutoShape 112" descr="http://pic4.nipic.com/20090930/1991572_104716002476_2.jpg"/>
          <p:cNvSpPr>
            <a:spLocks noChangeAspect="1" noChangeArrowheads="1"/>
          </p:cNvSpPr>
          <p:nvPr/>
        </p:nvSpPr>
        <p:spPr bwMode="auto">
          <a:xfrm>
            <a:off x="84679" y="-181976"/>
            <a:ext cx="406453" cy="406275"/>
          </a:xfrm>
          <a:prstGeom prst="rect">
            <a:avLst/>
          </a:prstGeom>
          <a:noFill/>
        </p:spPr>
        <p:txBody>
          <a:bodyPr vert="horz" wrap="square" lIns="121896" tIns="60949" rIns="121896" bIns="60949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42" name="图片 4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399" y="2365625"/>
            <a:ext cx="4911069" cy="3303811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6654806" y="3305284"/>
            <a:ext cx="2999503" cy="451266"/>
          </a:xfrm>
          <a:prstGeom prst="rect">
            <a:avLst/>
          </a:prstGeom>
          <a:noFill/>
        </p:spPr>
        <p:txBody>
          <a:bodyPr wrap="none" lIns="121896" tIns="60949" rIns="121896" bIns="60949" rtlCol="0">
            <a:spAutoFit/>
          </a:bodyPr>
          <a:lstStyle/>
          <a:p>
            <a:r>
              <a:rPr kumimoji="1" lang="zh-CN" altLang="en-US" sz="2100" b="1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充电</a:t>
            </a:r>
            <a:r>
              <a:rPr kumimoji="1" lang="en-US" altLang="zh-CN" sz="2100" b="1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5</a:t>
            </a:r>
            <a:r>
              <a:rPr kumimoji="1" lang="zh-CN" altLang="en-US" sz="2100" b="1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分钟   通话</a:t>
            </a:r>
            <a:r>
              <a:rPr kumimoji="1" lang="en-US" altLang="zh-CN" sz="2100" b="1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2</a:t>
            </a:r>
            <a:r>
              <a:rPr kumimoji="1" lang="zh-CN" altLang="en-US" sz="2100" b="1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小时</a:t>
            </a:r>
          </a:p>
        </p:txBody>
      </p:sp>
      <p:sp>
        <p:nvSpPr>
          <p:cNvPr id="44" name="文本框 43"/>
          <p:cNvSpPr txBox="1"/>
          <p:nvPr/>
        </p:nvSpPr>
        <p:spPr>
          <a:xfrm>
            <a:off x="6634140" y="2689922"/>
            <a:ext cx="1712658" cy="615363"/>
          </a:xfrm>
          <a:prstGeom prst="rect">
            <a:avLst/>
          </a:prstGeom>
          <a:noFill/>
        </p:spPr>
        <p:txBody>
          <a:bodyPr wrap="none" lIns="121896" tIns="60949" rIns="121896" bIns="60949" rtlCol="0">
            <a:spAutoFit/>
          </a:bodyPr>
          <a:lstStyle/>
          <a:p>
            <a:r>
              <a:rPr kumimoji="1" lang="en-US" altLang="zh-CN" sz="24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OPPO</a:t>
            </a:r>
            <a:r>
              <a:rPr kumimoji="1" lang="en-US" altLang="zh-CN" sz="21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kumimoji="1" lang="en-US" altLang="zh-CN" sz="3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R9</a:t>
            </a:r>
            <a:endParaRPr kumimoji="1" lang="zh-CN" altLang="en-US" sz="3200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7010969" y="5712748"/>
            <a:ext cx="3733577" cy="5941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6" tIns="60949" rIns="121896" bIns="60949" rtlCol="0" anchor="ctr"/>
          <a:lstStyle/>
          <a:p>
            <a:pPr algn="ctr"/>
            <a:r>
              <a:rPr lang="zh-CN" altLang="en-US" sz="1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乐纯：每一口都像在舔</a:t>
            </a:r>
            <a:r>
              <a:rPr lang="zh-CN" altLang="en-US" sz="16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盖儿</a:t>
            </a:r>
            <a:endParaRPr lang="en-US" altLang="zh-CN" sz="1600" b="1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6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6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6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杯高品质酸奶作做出一杯乐纯）</a:t>
            </a:r>
            <a:endParaRPr lang="zh-CN" altLang="en-US" sz="16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1257538" y="5701861"/>
            <a:ext cx="4224792" cy="5941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6" tIns="60949" rIns="121896" bIns="60949" rtlCol="0" anchor="ctr"/>
          <a:lstStyle/>
          <a:p>
            <a:pPr algn="ctr"/>
            <a:r>
              <a:rPr lang="en-US" altLang="zh-CN" sz="1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OPPO</a:t>
            </a:r>
            <a:r>
              <a:rPr lang="zh-CN" altLang="en-US" sz="1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：充电</a:t>
            </a:r>
            <a:r>
              <a:rPr lang="en-US" altLang="zh-CN" sz="1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1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分钟，通话</a:t>
            </a:r>
            <a:r>
              <a:rPr lang="en-US" altLang="zh-CN" sz="1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小时</a:t>
            </a:r>
          </a:p>
        </p:txBody>
      </p:sp>
      <p:grpSp>
        <p:nvGrpSpPr>
          <p:cNvPr id="3" name="组 2"/>
          <p:cNvGrpSpPr/>
          <p:nvPr/>
        </p:nvGrpSpPr>
        <p:grpSpPr>
          <a:xfrm>
            <a:off x="5022600" y="1471230"/>
            <a:ext cx="2162910" cy="606069"/>
            <a:chOff x="0" y="1192251"/>
            <a:chExt cx="1621971" cy="454692"/>
          </a:xfrm>
        </p:grpSpPr>
        <p:sp>
          <p:nvSpPr>
            <p:cNvPr id="45" name="Rectangle 6"/>
            <p:cNvSpPr/>
            <p:nvPr/>
          </p:nvSpPr>
          <p:spPr>
            <a:xfrm>
              <a:off x="0" y="1192251"/>
              <a:ext cx="1621971" cy="454692"/>
            </a:xfrm>
            <a:prstGeom prst="rect">
              <a:avLst/>
            </a:prstGeom>
            <a:solidFill>
              <a:srgbClr val="E8314A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21875" tIns="60937" rIns="121875" bIns="60937" rtlCol="0" anchor="ctr"/>
            <a:lstStyle/>
            <a:p>
              <a:pPr algn="ctr"/>
              <a:endParaRPr lang="en-US"/>
            </a:p>
          </p:txBody>
        </p:sp>
        <p:sp>
          <p:nvSpPr>
            <p:cNvPr id="49" name="TextBox 12"/>
            <p:cNvSpPr txBox="1"/>
            <p:nvPr/>
          </p:nvSpPr>
          <p:spPr>
            <a:xfrm>
              <a:off x="580360" y="1266277"/>
              <a:ext cx="915448" cy="311685"/>
            </a:xfrm>
            <a:prstGeom prst="rect">
              <a:avLst/>
            </a:prstGeom>
            <a:noFill/>
          </p:spPr>
          <p:txBody>
            <a:bodyPr wrap="none" lIns="121875" tIns="60937" rIns="121875" bIns="60937" rtlCol="0">
              <a:spAutoFit/>
            </a:bodyPr>
            <a:lstStyle/>
            <a:p>
              <a:r>
                <a:rPr lang="zh-TW" altLang="en-US" b="1" dirty="0" smtClean="0">
                  <a:solidFill>
                    <a:schemeClr val="bg1"/>
                  </a:solidFill>
                  <a:ea typeface="微软雅黑"/>
                </a:rPr>
                <a:t>事实</a:t>
              </a:r>
              <a:r>
                <a:rPr lang="zh-CN" altLang="en-US" b="1" dirty="0" smtClean="0">
                  <a:solidFill>
                    <a:schemeClr val="bg1"/>
                  </a:solidFill>
                  <a:ea typeface="微软雅黑"/>
                </a:rPr>
                <a:t>主张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50" name="Freeform 5"/>
            <p:cNvSpPr>
              <a:spLocks noChangeAspect="1" noEditPoints="1"/>
            </p:cNvSpPr>
            <p:nvPr/>
          </p:nvSpPr>
          <p:spPr bwMode="auto">
            <a:xfrm>
              <a:off x="223307" y="1250667"/>
              <a:ext cx="331528" cy="375325"/>
            </a:xfrm>
            <a:custGeom>
              <a:avLst/>
              <a:gdLst/>
              <a:ahLst/>
              <a:cxnLst>
                <a:cxn ang="0">
                  <a:pos x="56" y="16"/>
                </a:cxn>
                <a:cxn ang="0">
                  <a:pos x="38" y="9"/>
                </a:cxn>
                <a:cxn ang="0">
                  <a:pos x="20" y="16"/>
                </a:cxn>
                <a:cxn ang="0">
                  <a:pos x="9" y="27"/>
                </a:cxn>
                <a:cxn ang="0">
                  <a:pos x="17" y="57"/>
                </a:cxn>
                <a:cxn ang="0">
                  <a:pos x="57" y="20"/>
                </a:cxn>
                <a:cxn ang="0">
                  <a:pos x="56" y="16"/>
                </a:cxn>
                <a:cxn ang="0">
                  <a:pos x="22" y="65"/>
                </a:cxn>
                <a:cxn ang="0">
                  <a:pos x="38" y="77"/>
                </a:cxn>
                <a:cxn ang="0">
                  <a:pos x="67" y="27"/>
                </a:cxn>
                <a:cxn ang="0">
                  <a:pos x="64" y="26"/>
                </a:cxn>
                <a:cxn ang="0">
                  <a:pos x="22" y="65"/>
                </a:cxn>
                <a:cxn ang="0">
                  <a:pos x="61" y="9"/>
                </a:cxn>
                <a:cxn ang="0">
                  <a:pos x="38" y="0"/>
                </a:cxn>
                <a:cxn ang="0">
                  <a:pos x="15" y="9"/>
                </a:cxn>
                <a:cxn ang="0">
                  <a:pos x="1" y="22"/>
                </a:cxn>
                <a:cxn ang="0">
                  <a:pos x="38" y="86"/>
                </a:cxn>
                <a:cxn ang="0">
                  <a:pos x="75" y="22"/>
                </a:cxn>
                <a:cxn ang="0">
                  <a:pos x="61" y="9"/>
                </a:cxn>
                <a:cxn ang="0">
                  <a:pos x="39" y="78"/>
                </a:cxn>
                <a:cxn ang="0">
                  <a:pos x="38" y="79"/>
                </a:cxn>
                <a:cxn ang="0">
                  <a:pos x="38" y="78"/>
                </a:cxn>
                <a:cxn ang="0">
                  <a:pos x="8" y="26"/>
                </a:cxn>
                <a:cxn ang="0">
                  <a:pos x="8" y="25"/>
                </a:cxn>
                <a:cxn ang="0">
                  <a:pos x="9" y="25"/>
                </a:cxn>
                <a:cxn ang="0">
                  <a:pos x="9" y="25"/>
                </a:cxn>
                <a:cxn ang="0">
                  <a:pos x="19" y="15"/>
                </a:cxn>
                <a:cxn ang="0">
                  <a:pos x="19" y="14"/>
                </a:cxn>
                <a:cxn ang="0">
                  <a:pos x="20" y="15"/>
                </a:cxn>
                <a:cxn ang="0">
                  <a:pos x="22" y="15"/>
                </a:cxn>
                <a:cxn ang="0">
                  <a:pos x="38" y="8"/>
                </a:cxn>
                <a:cxn ang="0">
                  <a:pos x="38" y="7"/>
                </a:cxn>
                <a:cxn ang="0">
                  <a:pos x="39" y="8"/>
                </a:cxn>
                <a:cxn ang="0">
                  <a:pos x="55" y="15"/>
                </a:cxn>
                <a:cxn ang="0">
                  <a:pos x="57" y="15"/>
                </a:cxn>
                <a:cxn ang="0">
                  <a:pos x="58" y="14"/>
                </a:cxn>
                <a:cxn ang="0">
                  <a:pos x="58" y="15"/>
                </a:cxn>
                <a:cxn ang="0">
                  <a:pos x="67" y="25"/>
                </a:cxn>
                <a:cxn ang="0">
                  <a:pos x="68" y="25"/>
                </a:cxn>
                <a:cxn ang="0">
                  <a:pos x="69" y="25"/>
                </a:cxn>
                <a:cxn ang="0">
                  <a:pos x="69" y="26"/>
                </a:cxn>
                <a:cxn ang="0">
                  <a:pos x="39" y="78"/>
                </a:cxn>
              </a:cxnLst>
              <a:rect l="0" t="0" r="r" b="b"/>
              <a:pathLst>
                <a:path w="76" h="86">
                  <a:moveTo>
                    <a:pt x="56" y="16"/>
                  </a:moveTo>
                  <a:cubicBezTo>
                    <a:pt x="53" y="17"/>
                    <a:pt x="46" y="17"/>
                    <a:pt x="38" y="9"/>
                  </a:cubicBezTo>
                  <a:cubicBezTo>
                    <a:pt x="30" y="17"/>
                    <a:pt x="23" y="17"/>
                    <a:pt x="20" y="16"/>
                  </a:cubicBezTo>
                  <a:cubicBezTo>
                    <a:pt x="20" y="24"/>
                    <a:pt x="14" y="27"/>
                    <a:pt x="9" y="27"/>
                  </a:cubicBezTo>
                  <a:cubicBezTo>
                    <a:pt x="9" y="40"/>
                    <a:pt x="12" y="50"/>
                    <a:pt x="17" y="57"/>
                  </a:cubicBezTo>
                  <a:cubicBezTo>
                    <a:pt x="57" y="20"/>
                    <a:pt x="57" y="20"/>
                    <a:pt x="57" y="20"/>
                  </a:cubicBezTo>
                  <a:cubicBezTo>
                    <a:pt x="56" y="19"/>
                    <a:pt x="56" y="18"/>
                    <a:pt x="56" y="16"/>
                  </a:cubicBezTo>
                  <a:close/>
                  <a:moveTo>
                    <a:pt x="22" y="65"/>
                  </a:moveTo>
                  <a:cubicBezTo>
                    <a:pt x="29" y="73"/>
                    <a:pt x="37" y="76"/>
                    <a:pt x="38" y="77"/>
                  </a:cubicBezTo>
                  <a:cubicBezTo>
                    <a:pt x="41" y="76"/>
                    <a:pt x="67" y="65"/>
                    <a:pt x="67" y="27"/>
                  </a:cubicBezTo>
                  <a:cubicBezTo>
                    <a:pt x="66" y="27"/>
                    <a:pt x="65" y="26"/>
                    <a:pt x="64" y="26"/>
                  </a:cubicBezTo>
                  <a:lnTo>
                    <a:pt x="22" y="65"/>
                  </a:lnTo>
                  <a:close/>
                  <a:moveTo>
                    <a:pt x="61" y="9"/>
                  </a:moveTo>
                  <a:cubicBezTo>
                    <a:pt x="61" y="9"/>
                    <a:pt x="50" y="11"/>
                    <a:pt x="38" y="0"/>
                  </a:cubicBezTo>
                  <a:cubicBezTo>
                    <a:pt x="26" y="11"/>
                    <a:pt x="15" y="9"/>
                    <a:pt x="15" y="9"/>
                  </a:cubicBezTo>
                  <a:cubicBezTo>
                    <a:pt x="15" y="23"/>
                    <a:pt x="1" y="22"/>
                    <a:pt x="1" y="22"/>
                  </a:cubicBezTo>
                  <a:cubicBezTo>
                    <a:pt x="0" y="74"/>
                    <a:pt x="38" y="86"/>
                    <a:pt x="38" y="86"/>
                  </a:cubicBezTo>
                  <a:cubicBezTo>
                    <a:pt x="38" y="86"/>
                    <a:pt x="76" y="74"/>
                    <a:pt x="75" y="22"/>
                  </a:cubicBezTo>
                  <a:cubicBezTo>
                    <a:pt x="75" y="22"/>
                    <a:pt x="62" y="23"/>
                    <a:pt x="61" y="9"/>
                  </a:cubicBezTo>
                  <a:close/>
                  <a:moveTo>
                    <a:pt x="39" y="78"/>
                  </a:moveTo>
                  <a:cubicBezTo>
                    <a:pt x="38" y="79"/>
                    <a:pt x="38" y="79"/>
                    <a:pt x="38" y="79"/>
                  </a:cubicBezTo>
                  <a:cubicBezTo>
                    <a:pt x="38" y="78"/>
                    <a:pt x="38" y="78"/>
                    <a:pt x="38" y="78"/>
                  </a:cubicBezTo>
                  <a:cubicBezTo>
                    <a:pt x="38" y="78"/>
                    <a:pt x="7" y="68"/>
                    <a:pt x="8" y="26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12" y="25"/>
                    <a:pt x="19" y="24"/>
                    <a:pt x="19" y="15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20" y="15"/>
                    <a:pt x="20" y="15"/>
                    <a:pt x="20" y="15"/>
                  </a:cubicBezTo>
                  <a:cubicBezTo>
                    <a:pt x="20" y="15"/>
                    <a:pt x="21" y="15"/>
                    <a:pt x="22" y="15"/>
                  </a:cubicBezTo>
                  <a:cubicBezTo>
                    <a:pt x="25" y="15"/>
                    <a:pt x="31" y="14"/>
                    <a:pt x="38" y="8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39" y="8"/>
                    <a:pt x="39" y="8"/>
                    <a:pt x="39" y="8"/>
                  </a:cubicBezTo>
                  <a:cubicBezTo>
                    <a:pt x="46" y="14"/>
                    <a:pt x="52" y="15"/>
                    <a:pt x="55" y="15"/>
                  </a:cubicBezTo>
                  <a:cubicBezTo>
                    <a:pt x="56" y="15"/>
                    <a:pt x="57" y="15"/>
                    <a:pt x="57" y="15"/>
                  </a:cubicBezTo>
                  <a:cubicBezTo>
                    <a:pt x="58" y="14"/>
                    <a:pt x="58" y="14"/>
                    <a:pt x="58" y="14"/>
                  </a:cubicBezTo>
                  <a:cubicBezTo>
                    <a:pt x="58" y="15"/>
                    <a:pt x="58" y="15"/>
                    <a:pt x="58" y="15"/>
                  </a:cubicBezTo>
                  <a:cubicBezTo>
                    <a:pt x="58" y="24"/>
                    <a:pt x="65" y="25"/>
                    <a:pt x="67" y="25"/>
                  </a:cubicBezTo>
                  <a:cubicBezTo>
                    <a:pt x="68" y="25"/>
                    <a:pt x="68" y="25"/>
                    <a:pt x="68" y="25"/>
                  </a:cubicBezTo>
                  <a:cubicBezTo>
                    <a:pt x="69" y="25"/>
                    <a:pt x="69" y="25"/>
                    <a:pt x="69" y="25"/>
                  </a:cubicBezTo>
                  <a:cubicBezTo>
                    <a:pt x="69" y="26"/>
                    <a:pt x="69" y="26"/>
                    <a:pt x="69" y="26"/>
                  </a:cubicBezTo>
                  <a:cubicBezTo>
                    <a:pt x="70" y="68"/>
                    <a:pt x="39" y="78"/>
                    <a:pt x="39" y="78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875" tIns="60937" rIns="121875" bIns="60937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chemeClr val="bg1"/>
                </a:solidFill>
              </a:endParaRPr>
            </a:p>
          </p:txBody>
        </p:sp>
      </p:grp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4"/>
          <a:srcRect b="4903"/>
          <a:stretch/>
        </p:blipFill>
        <p:spPr>
          <a:xfrm>
            <a:off x="6309469" y="2365622"/>
            <a:ext cx="5136574" cy="3304800"/>
          </a:xfrm>
          <a:prstGeom prst="rect">
            <a:avLst/>
          </a:prstGeom>
        </p:spPr>
      </p:pic>
      <p:sp>
        <p:nvSpPr>
          <p:cNvPr id="51" name="标题 2"/>
          <p:cNvSpPr>
            <a:spLocks noGrp="1"/>
          </p:cNvSpPr>
          <p:nvPr>
            <p:ph type="title"/>
          </p:nvPr>
        </p:nvSpPr>
        <p:spPr>
          <a:xfrm>
            <a:off x="646356" y="939973"/>
            <a:ext cx="1119343" cy="370420"/>
          </a:xfrm>
          <a:noFill/>
          <a:ln>
            <a:noFill/>
          </a:ln>
        </p:spPr>
        <p:txBody>
          <a:bodyPr wrap="none" lIns="46259" tIns="46259" rIns="46259" bIns="46259" anchor="ctr">
            <a:spAutoFit/>
          </a:bodyPr>
          <a:lstStyle/>
          <a:p>
            <a:pPr defTabSz="913997"/>
            <a:r>
              <a:rPr lang="zh-CN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  <a:cs typeface="Helvetica Light" charset="0"/>
              </a:rPr>
              <a:t>事实</a:t>
            </a:r>
            <a:r>
              <a:rPr lang="zh-CN" altLang="en-US" sz="2000" b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  <a:cs typeface="Helvetica Light" charset="0"/>
              </a:rPr>
              <a:t>主张</a:t>
            </a:r>
            <a:endParaRPr lang="zh-CN" altLang="en-US" sz="2000" b="1" dirty="0">
              <a:solidFill>
                <a:prstClr val="black">
                  <a:lumMod val="65000"/>
                  <a:lumOff val="35000"/>
                </a:prstClr>
              </a:solidFill>
              <a:latin typeface="微软雅黑" pitchFamily="34" charset="-122"/>
              <a:ea typeface="微软雅黑" pitchFamily="34" charset="-122"/>
              <a:cs typeface="Helvetica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8707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三角形 3"/>
          <p:cNvSpPr/>
          <p:nvPr/>
        </p:nvSpPr>
        <p:spPr>
          <a:xfrm>
            <a:off x="1810456" y="4202843"/>
            <a:ext cx="3347827" cy="2653044"/>
          </a:xfrm>
          <a:prstGeom prst="triangle">
            <a:avLst>
              <a:gd name="adj" fmla="val 21967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12" tIns="45705" rIns="91412" bIns="45705" rtlCol="0" anchor="ctr"/>
          <a:lstStyle/>
          <a:p>
            <a:pPr algn="ctr" defTabSz="913997"/>
            <a:endParaRPr kumimoji="1" lang="zh-CN" altLang="en-US" sz="240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平行四边形 4"/>
          <p:cNvSpPr/>
          <p:nvPr/>
        </p:nvSpPr>
        <p:spPr>
          <a:xfrm>
            <a:off x="3472" y="3"/>
            <a:ext cx="3613972" cy="6855885"/>
          </a:xfrm>
          <a:prstGeom prst="parallelogram">
            <a:avLst>
              <a:gd name="adj" fmla="val 48643"/>
            </a:avLst>
          </a:prstGeom>
          <a:solidFill>
            <a:srgbClr val="E8314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12" tIns="45705" rIns="91412" bIns="45705" rtlCol="0" anchor="ctr"/>
          <a:lstStyle/>
          <a:p>
            <a:pPr algn="ctr" defTabSz="913997"/>
            <a:endParaRPr kumimoji="1" lang="zh-CN" altLang="en-US" sz="240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409711" y="2009701"/>
            <a:ext cx="1254493" cy="430755"/>
          </a:xfrm>
          <a:prstGeom prst="rect">
            <a:avLst/>
          </a:prstGeom>
          <a:noFill/>
        </p:spPr>
        <p:txBody>
          <a:bodyPr vert="horz" lIns="121822" tIns="60911" rIns="121822" bIns="60911" rtlCol="0">
            <a:normAutofit/>
          </a:bodyPr>
          <a:lstStyle>
            <a:lvl1pPr marL="342900" lvl="0" indent="-342900">
              <a:lnSpc>
                <a:spcPts val="1800"/>
              </a:lnSpc>
              <a:spcBef>
                <a:spcPct val="20000"/>
              </a:spcBef>
              <a:buClr>
                <a:srgbClr val="E8314A"/>
              </a:buClr>
              <a:buFont typeface="Wingdings" pitchFamily="2" charset="2"/>
              <a:buChar char="n"/>
              <a:defRPr sz="16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/>
                <a:ea typeface="微软雅黑"/>
              </a:defRPr>
            </a:lvl1pPr>
            <a:lvl2pPr marL="537845" indent="-182245">
              <a:lnSpc>
                <a:spcPts val="1800"/>
              </a:lnSpc>
              <a:spcBef>
                <a:spcPct val="20000"/>
              </a:spcBef>
              <a:buClr>
                <a:srgbClr val="E8314A"/>
              </a:buClr>
              <a:buFont typeface="Calibri" pitchFamily="34" charset="0"/>
              <a:buChar char="−"/>
              <a:defRPr sz="1400">
                <a:latin typeface="微软雅黑"/>
                <a:ea typeface="微软雅黑"/>
              </a:defRPr>
            </a:lvl2pPr>
            <a:lvl3pPr marL="1143000" indent="-228600">
              <a:spcBef>
                <a:spcPct val="20000"/>
              </a:spcBef>
              <a:buFont typeface="Arial"/>
              <a:buChar char="•"/>
              <a:defRPr sz="1200">
                <a:latin typeface="微软雅黑"/>
              </a:defRPr>
            </a:lvl3pPr>
            <a:lvl4pPr marL="1599565" indent="-228600">
              <a:spcBef>
                <a:spcPct val="20000"/>
              </a:spcBef>
              <a:buFont typeface="Arial"/>
              <a:buChar char="–"/>
              <a:defRPr sz="1100">
                <a:latin typeface="微软雅黑"/>
              </a:defRPr>
            </a:lvl4pPr>
            <a:lvl5pPr marL="2056765" indent="-228600">
              <a:spcBef>
                <a:spcPct val="20000"/>
              </a:spcBef>
              <a:buFont typeface="Arial"/>
              <a:buChar char="»"/>
              <a:defRPr sz="1100">
                <a:latin typeface="微软雅黑"/>
              </a:defRPr>
            </a:lvl5pPr>
            <a:lvl6pPr marL="2513965" indent="-228600">
              <a:spcBef>
                <a:spcPct val="20000"/>
              </a:spcBef>
              <a:buFont typeface="Arial"/>
              <a:buChar char="•"/>
              <a:defRPr sz="2000"/>
            </a:lvl6pPr>
            <a:lvl7pPr marL="2971165" indent="-228600">
              <a:spcBef>
                <a:spcPct val="20000"/>
              </a:spcBef>
              <a:buFont typeface="Arial"/>
              <a:buChar char="•"/>
              <a:defRPr sz="2000"/>
            </a:lvl7pPr>
            <a:lvl8pPr marL="3428365" indent="-228600">
              <a:spcBef>
                <a:spcPct val="20000"/>
              </a:spcBef>
              <a:buFont typeface="Arial"/>
              <a:buChar char="•"/>
              <a:defRPr sz="2000"/>
            </a:lvl8pPr>
            <a:lvl9pPr marL="3885565" indent="-228600">
              <a:spcBef>
                <a:spcPct val="20000"/>
              </a:spcBef>
              <a:buFont typeface="Arial"/>
              <a:buChar char="•"/>
              <a:defRPr sz="2000"/>
            </a:lvl9pPr>
          </a:lstStyle>
          <a:p>
            <a:pPr marL="0" indent="0" defTabSz="913997">
              <a:buNone/>
            </a:pPr>
            <a:r>
              <a:rPr lang="zh-CN" altLang="en-US" sz="3200" dirty="0">
                <a:solidFill>
                  <a:srgbClr val="E9314A"/>
                </a:solidFill>
                <a:latin typeface="微软雅黑" pitchFamily="34" charset="-122"/>
                <a:ea typeface="微软雅黑" pitchFamily="34" charset="-122"/>
              </a:rPr>
              <a:t>目录</a:t>
            </a:r>
          </a:p>
        </p:txBody>
      </p:sp>
      <p:pic>
        <p:nvPicPr>
          <p:cNvPr id="7" name="Picture 3" descr="C:\Users\Administrator\Desktop\未标题-1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68944" y="2"/>
            <a:ext cx="1535497" cy="1535697"/>
          </a:xfrm>
          <a:prstGeom prst="rect">
            <a:avLst/>
          </a:prstGeom>
          <a:noFill/>
        </p:spPr>
      </p:pic>
      <p:sp>
        <p:nvSpPr>
          <p:cNvPr id="9" name="文本框 8"/>
          <p:cNvSpPr txBox="1"/>
          <p:nvPr/>
        </p:nvSpPr>
        <p:spPr>
          <a:xfrm>
            <a:off x="4409709" y="2695147"/>
            <a:ext cx="6736512" cy="3406108"/>
          </a:xfrm>
          <a:prstGeom prst="rect">
            <a:avLst/>
          </a:prstGeom>
        </p:spPr>
        <p:txBody>
          <a:bodyPr lIns="91412" tIns="45705" rIns="91412" bIns="45705"/>
          <a:lstStyle>
            <a:defPPr>
              <a:defRPr lang="zh-CN"/>
            </a:defPPr>
            <a:lvl1pPr marL="171496" indent="-171496" defTabSz="685983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33" b="1">
                <a:solidFill>
                  <a:schemeClr val="tx1">
                    <a:lumMod val="50000"/>
                    <a:lumOff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marL="514487" indent="-171496" defTabSz="685983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2pPr>
            <a:lvl3pPr marL="857479" indent="-171496" defTabSz="685983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/>
            </a:lvl3pPr>
            <a:lvl4pPr marL="1200470" indent="-171496" defTabSz="685983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4pPr>
            <a:lvl5pPr marL="1543461" indent="-171496" defTabSz="685983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5pPr>
            <a:lvl6pPr marL="1886453" indent="-171496" defTabSz="685983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6pPr>
            <a:lvl7pPr marL="2229444" indent="-171496" defTabSz="685983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7pPr>
            <a:lvl8pPr marL="2572436" indent="-171496" defTabSz="685983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8pPr>
            <a:lvl9pPr marL="2915427" indent="-171496" defTabSz="685983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9pPr>
          </a:lstStyle>
          <a:p>
            <a:r>
              <a:rPr lang="zh-CN" altLang="en-US" sz="2400" dirty="0">
                <a:solidFill>
                  <a:prstClr val="black">
                    <a:lumMod val="50000"/>
                    <a:lumOff val="50000"/>
                  </a:prstClr>
                </a:solidFill>
              </a:rPr>
              <a:t> 品牌</a:t>
            </a:r>
            <a:r>
              <a:rPr lang="zh-CN" altLang="en-US" sz="2400" dirty="0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战略的</a:t>
            </a:r>
            <a:r>
              <a:rPr lang="zh-CN" altLang="en-US" sz="2400" dirty="0">
                <a:solidFill>
                  <a:prstClr val="black">
                    <a:lumMod val="50000"/>
                    <a:lumOff val="50000"/>
                  </a:prstClr>
                </a:solidFill>
              </a:rPr>
              <a:t>意义所在</a:t>
            </a:r>
            <a:endParaRPr lang="en-US" altLang="zh-CN" sz="2400" dirty="0">
              <a:solidFill>
                <a:prstClr val="black">
                  <a:lumMod val="50000"/>
                  <a:lumOff val="50000"/>
                </a:prstClr>
              </a:solidFill>
            </a:endParaRPr>
          </a:p>
          <a:p>
            <a:endParaRPr lang="en-US" altLang="zh-CN" sz="2400" dirty="0">
              <a:solidFill>
                <a:prstClr val="black">
                  <a:lumMod val="50000"/>
                  <a:lumOff val="50000"/>
                </a:prstClr>
              </a:solidFill>
            </a:endParaRPr>
          </a:p>
          <a:p>
            <a:r>
              <a:rPr lang="zh-CN" altLang="en-US" sz="2400" dirty="0">
                <a:solidFill>
                  <a:prstClr val="black">
                    <a:lumMod val="50000"/>
                    <a:lumOff val="50000"/>
                  </a:prstClr>
                </a:solidFill>
              </a:rPr>
              <a:t> 如何通过品牌画布锁定品牌战略机会点</a:t>
            </a:r>
            <a:endParaRPr lang="en-US" altLang="zh-CN" sz="2400" dirty="0">
              <a:solidFill>
                <a:prstClr val="black">
                  <a:lumMod val="50000"/>
                  <a:lumOff val="50000"/>
                </a:prstClr>
              </a:solidFill>
            </a:endParaRPr>
          </a:p>
          <a:p>
            <a:endParaRPr lang="en-US" altLang="zh-CN" sz="2400" dirty="0">
              <a:solidFill>
                <a:prstClr val="black">
                  <a:lumMod val="50000"/>
                  <a:lumOff val="50000"/>
                </a:prstClr>
              </a:solidFill>
            </a:endParaRPr>
          </a:p>
          <a:p>
            <a:r>
              <a:rPr lang="zh-CN" altLang="en-US" sz="2400" dirty="0">
                <a:solidFill>
                  <a:prstClr val="black">
                    <a:lumMod val="50000"/>
                    <a:lumOff val="50000"/>
                  </a:prstClr>
                </a:solidFill>
              </a:rPr>
              <a:t>如何用品牌定位解决用户对品牌的“模糊认知”</a:t>
            </a:r>
          </a:p>
          <a:p>
            <a:endParaRPr lang="en-US" altLang="zh-CN" sz="2400" dirty="0">
              <a:solidFill>
                <a:prstClr val="black">
                  <a:lumMod val="50000"/>
                  <a:lumOff val="50000"/>
                </a:prstClr>
              </a:solidFill>
            </a:endParaRPr>
          </a:p>
          <a:p>
            <a:r>
              <a:rPr lang="zh-CN" altLang="en-US" sz="2400" dirty="0">
                <a:solidFill>
                  <a:prstClr val="black">
                    <a:lumMod val="50000"/>
                    <a:lumOff val="50000"/>
                  </a:prstClr>
                </a:solidFill>
              </a:rPr>
              <a:t>如何选择合适的人格模型让用户对品牌上瘾</a:t>
            </a:r>
            <a:endParaRPr lang="en-US" altLang="zh-CN" sz="2400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5029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6356" y="939959"/>
            <a:ext cx="2914737" cy="370451"/>
          </a:xfrm>
          <a:noFill/>
          <a:ln>
            <a:noFill/>
          </a:ln>
        </p:spPr>
        <p:txBody>
          <a:bodyPr wrap="none" lIns="46259" tIns="46259" rIns="46259" bIns="46259" anchor="ctr">
            <a:spAutoFit/>
          </a:bodyPr>
          <a:lstStyle/>
          <a:p>
            <a:pPr defTabSz="913997"/>
            <a:r>
              <a:rPr lang="zh-CN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  <a:cs typeface="Helvetica Light" charset="0"/>
              </a:rPr>
              <a:t>事实定位适合的品牌组织</a:t>
            </a:r>
          </a:p>
        </p:txBody>
      </p:sp>
      <p:grpSp>
        <p:nvGrpSpPr>
          <p:cNvPr id="10" name="组 9"/>
          <p:cNvGrpSpPr/>
          <p:nvPr/>
        </p:nvGrpSpPr>
        <p:grpSpPr>
          <a:xfrm>
            <a:off x="5033807" y="1797281"/>
            <a:ext cx="2162910" cy="606069"/>
            <a:chOff x="0" y="1192251"/>
            <a:chExt cx="1621971" cy="454692"/>
          </a:xfrm>
        </p:grpSpPr>
        <p:sp>
          <p:nvSpPr>
            <p:cNvPr id="11" name="Rectangle 6"/>
            <p:cNvSpPr/>
            <p:nvPr/>
          </p:nvSpPr>
          <p:spPr>
            <a:xfrm>
              <a:off x="0" y="1192251"/>
              <a:ext cx="1621971" cy="454692"/>
            </a:xfrm>
            <a:prstGeom prst="rect">
              <a:avLst/>
            </a:prstGeom>
            <a:solidFill>
              <a:srgbClr val="E8314A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21875" tIns="60937" rIns="121875" bIns="60937"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580360" y="1266277"/>
              <a:ext cx="915448" cy="311685"/>
            </a:xfrm>
            <a:prstGeom prst="rect">
              <a:avLst/>
            </a:prstGeom>
            <a:noFill/>
          </p:spPr>
          <p:txBody>
            <a:bodyPr wrap="none" lIns="121875" tIns="60937" rIns="121875" bIns="60937" rtlCol="0">
              <a:spAutoFit/>
            </a:bodyPr>
            <a:lstStyle/>
            <a:p>
              <a:r>
                <a:rPr lang="zh-TW" altLang="en-US" b="1" dirty="0" smtClean="0">
                  <a:solidFill>
                    <a:schemeClr val="bg1"/>
                  </a:solidFill>
                  <a:ea typeface="微软雅黑"/>
                </a:rPr>
                <a:t>事实</a:t>
              </a:r>
              <a:r>
                <a:rPr lang="zh-CN" altLang="en-US" b="1" dirty="0" smtClean="0">
                  <a:solidFill>
                    <a:schemeClr val="bg1"/>
                  </a:solidFill>
                  <a:ea typeface="微软雅黑"/>
                </a:rPr>
                <a:t>主张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13" name="Freeform 5"/>
            <p:cNvSpPr>
              <a:spLocks noChangeAspect="1" noEditPoints="1"/>
            </p:cNvSpPr>
            <p:nvPr/>
          </p:nvSpPr>
          <p:spPr bwMode="auto">
            <a:xfrm>
              <a:off x="223307" y="1250667"/>
              <a:ext cx="331528" cy="375325"/>
            </a:xfrm>
            <a:custGeom>
              <a:avLst/>
              <a:gdLst/>
              <a:ahLst/>
              <a:cxnLst>
                <a:cxn ang="0">
                  <a:pos x="56" y="16"/>
                </a:cxn>
                <a:cxn ang="0">
                  <a:pos x="38" y="9"/>
                </a:cxn>
                <a:cxn ang="0">
                  <a:pos x="20" y="16"/>
                </a:cxn>
                <a:cxn ang="0">
                  <a:pos x="9" y="27"/>
                </a:cxn>
                <a:cxn ang="0">
                  <a:pos x="17" y="57"/>
                </a:cxn>
                <a:cxn ang="0">
                  <a:pos x="57" y="20"/>
                </a:cxn>
                <a:cxn ang="0">
                  <a:pos x="56" y="16"/>
                </a:cxn>
                <a:cxn ang="0">
                  <a:pos x="22" y="65"/>
                </a:cxn>
                <a:cxn ang="0">
                  <a:pos x="38" y="77"/>
                </a:cxn>
                <a:cxn ang="0">
                  <a:pos x="67" y="27"/>
                </a:cxn>
                <a:cxn ang="0">
                  <a:pos x="64" y="26"/>
                </a:cxn>
                <a:cxn ang="0">
                  <a:pos x="22" y="65"/>
                </a:cxn>
                <a:cxn ang="0">
                  <a:pos x="61" y="9"/>
                </a:cxn>
                <a:cxn ang="0">
                  <a:pos x="38" y="0"/>
                </a:cxn>
                <a:cxn ang="0">
                  <a:pos x="15" y="9"/>
                </a:cxn>
                <a:cxn ang="0">
                  <a:pos x="1" y="22"/>
                </a:cxn>
                <a:cxn ang="0">
                  <a:pos x="38" y="86"/>
                </a:cxn>
                <a:cxn ang="0">
                  <a:pos x="75" y="22"/>
                </a:cxn>
                <a:cxn ang="0">
                  <a:pos x="61" y="9"/>
                </a:cxn>
                <a:cxn ang="0">
                  <a:pos x="39" y="78"/>
                </a:cxn>
                <a:cxn ang="0">
                  <a:pos x="38" y="79"/>
                </a:cxn>
                <a:cxn ang="0">
                  <a:pos x="38" y="78"/>
                </a:cxn>
                <a:cxn ang="0">
                  <a:pos x="8" y="26"/>
                </a:cxn>
                <a:cxn ang="0">
                  <a:pos x="8" y="25"/>
                </a:cxn>
                <a:cxn ang="0">
                  <a:pos x="9" y="25"/>
                </a:cxn>
                <a:cxn ang="0">
                  <a:pos x="9" y="25"/>
                </a:cxn>
                <a:cxn ang="0">
                  <a:pos x="19" y="15"/>
                </a:cxn>
                <a:cxn ang="0">
                  <a:pos x="19" y="14"/>
                </a:cxn>
                <a:cxn ang="0">
                  <a:pos x="20" y="15"/>
                </a:cxn>
                <a:cxn ang="0">
                  <a:pos x="22" y="15"/>
                </a:cxn>
                <a:cxn ang="0">
                  <a:pos x="38" y="8"/>
                </a:cxn>
                <a:cxn ang="0">
                  <a:pos x="38" y="7"/>
                </a:cxn>
                <a:cxn ang="0">
                  <a:pos x="39" y="8"/>
                </a:cxn>
                <a:cxn ang="0">
                  <a:pos x="55" y="15"/>
                </a:cxn>
                <a:cxn ang="0">
                  <a:pos x="57" y="15"/>
                </a:cxn>
                <a:cxn ang="0">
                  <a:pos x="58" y="14"/>
                </a:cxn>
                <a:cxn ang="0">
                  <a:pos x="58" y="15"/>
                </a:cxn>
                <a:cxn ang="0">
                  <a:pos x="67" y="25"/>
                </a:cxn>
                <a:cxn ang="0">
                  <a:pos x="68" y="25"/>
                </a:cxn>
                <a:cxn ang="0">
                  <a:pos x="69" y="25"/>
                </a:cxn>
                <a:cxn ang="0">
                  <a:pos x="69" y="26"/>
                </a:cxn>
                <a:cxn ang="0">
                  <a:pos x="39" y="78"/>
                </a:cxn>
              </a:cxnLst>
              <a:rect l="0" t="0" r="r" b="b"/>
              <a:pathLst>
                <a:path w="76" h="86">
                  <a:moveTo>
                    <a:pt x="56" y="16"/>
                  </a:moveTo>
                  <a:cubicBezTo>
                    <a:pt x="53" y="17"/>
                    <a:pt x="46" y="17"/>
                    <a:pt x="38" y="9"/>
                  </a:cubicBezTo>
                  <a:cubicBezTo>
                    <a:pt x="30" y="17"/>
                    <a:pt x="23" y="17"/>
                    <a:pt x="20" y="16"/>
                  </a:cubicBezTo>
                  <a:cubicBezTo>
                    <a:pt x="20" y="24"/>
                    <a:pt x="14" y="27"/>
                    <a:pt x="9" y="27"/>
                  </a:cubicBezTo>
                  <a:cubicBezTo>
                    <a:pt x="9" y="40"/>
                    <a:pt x="12" y="50"/>
                    <a:pt x="17" y="57"/>
                  </a:cubicBezTo>
                  <a:cubicBezTo>
                    <a:pt x="57" y="20"/>
                    <a:pt x="57" y="20"/>
                    <a:pt x="57" y="20"/>
                  </a:cubicBezTo>
                  <a:cubicBezTo>
                    <a:pt x="56" y="19"/>
                    <a:pt x="56" y="18"/>
                    <a:pt x="56" y="16"/>
                  </a:cubicBezTo>
                  <a:close/>
                  <a:moveTo>
                    <a:pt x="22" y="65"/>
                  </a:moveTo>
                  <a:cubicBezTo>
                    <a:pt x="29" y="73"/>
                    <a:pt x="37" y="76"/>
                    <a:pt x="38" y="77"/>
                  </a:cubicBezTo>
                  <a:cubicBezTo>
                    <a:pt x="41" y="76"/>
                    <a:pt x="67" y="65"/>
                    <a:pt x="67" y="27"/>
                  </a:cubicBezTo>
                  <a:cubicBezTo>
                    <a:pt x="66" y="27"/>
                    <a:pt x="65" y="26"/>
                    <a:pt x="64" y="26"/>
                  </a:cubicBezTo>
                  <a:lnTo>
                    <a:pt x="22" y="65"/>
                  </a:lnTo>
                  <a:close/>
                  <a:moveTo>
                    <a:pt x="61" y="9"/>
                  </a:moveTo>
                  <a:cubicBezTo>
                    <a:pt x="61" y="9"/>
                    <a:pt x="50" y="11"/>
                    <a:pt x="38" y="0"/>
                  </a:cubicBezTo>
                  <a:cubicBezTo>
                    <a:pt x="26" y="11"/>
                    <a:pt x="15" y="9"/>
                    <a:pt x="15" y="9"/>
                  </a:cubicBezTo>
                  <a:cubicBezTo>
                    <a:pt x="15" y="23"/>
                    <a:pt x="1" y="22"/>
                    <a:pt x="1" y="22"/>
                  </a:cubicBezTo>
                  <a:cubicBezTo>
                    <a:pt x="0" y="74"/>
                    <a:pt x="38" y="86"/>
                    <a:pt x="38" y="86"/>
                  </a:cubicBezTo>
                  <a:cubicBezTo>
                    <a:pt x="38" y="86"/>
                    <a:pt x="76" y="74"/>
                    <a:pt x="75" y="22"/>
                  </a:cubicBezTo>
                  <a:cubicBezTo>
                    <a:pt x="75" y="22"/>
                    <a:pt x="62" y="23"/>
                    <a:pt x="61" y="9"/>
                  </a:cubicBezTo>
                  <a:close/>
                  <a:moveTo>
                    <a:pt x="39" y="78"/>
                  </a:moveTo>
                  <a:cubicBezTo>
                    <a:pt x="38" y="79"/>
                    <a:pt x="38" y="79"/>
                    <a:pt x="38" y="79"/>
                  </a:cubicBezTo>
                  <a:cubicBezTo>
                    <a:pt x="38" y="78"/>
                    <a:pt x="38" y="78"/>
                    <a:pt x="38" y="78"/>
                  </a:cubicBezTo>
                  <a:cubicBezTo>
                    <a:pt x="38" y="78"/>
                    <a:pt x="7" y="68"/>
                    <a:pt x="8" y="26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12" y="25"/>
                    <a:pt x="19" y="24"/>
                    <a:pt x="19" y="15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20" y="15"/>
                    <a:pt x="20" y="15"/>
                    <a:pt x="20" y="15"/>
                  </a:cubicBezTo>
                  <a:cubicBezTo>
                    <a:pt x="20" y="15"/>
                    <a:pt x="21" y="15"/>
                    <a:pt x="22" y="15"/>
                  </a:cubicBezTo>
                  <a:cubicBezTo>
                    <a:pt x="25" y="15"/>
                    <a:pt x="31" y="14"/>
                    <a:pt x="38" y="8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39" y="8"/>
                    <a:pt x="39" y="8"/>
                    <a:pt x="39" y="8"/>
                  </a:cubicBezTo>
                  <a:cubicBezTo>
                    <a:pt x="46" y="14"/>
                    <a:pt x="52" y="15"/>
                    <a:pt x="55" y="15"/>
                  </a:cubicBezTo>
                  <a:cubicBezTo>
                    <a:pt x="56" y="15"/>
                    <a:pt x="57" y="15"/>
                    <a:pt x="57" y="15"/>
                  </a:cubicBezTo>
                  <a:cubicBezTo>
                    <a:pt x="58" y="14"/>
                    <a:pt x="58" y="14"/>
                    <a:pt x="58" y="14"/>
                  </a:cubicBezTo>
                  <a:cubicBezTo>
                    <a:pt x="58" y="15"/>
                    <a:pt x="58" y="15"/>
                    <a:pt x="58" y="15"/>
                  </a:cubicBezTo>
                  <a:cubicBezTo>
                    <a:pt x="58" y="24"/>
                    <a:pt x="65" y="25"/>
                    <a:pt x="67" y="25"/>
                  </a:cubicBezTo>
                  <a:cubicBezTo>
                    <a:pt x="68" y="25"/>
                    <a:pt x="68" y="25"/>
                    <a:pt x="68" y="25"/>
                  </a:cubicBezTo>
                  <a:cubicBezTo>
                    <a:pt x="69" y="25"/>
                    <a:pt x="69" y="25"/>
                    <a:pt x="69" y="25"/>
                  </a:cubicBezTo>
                  <a:cubicBezTo>
                    <a:pt x="69" y="26"/>
                    <a:pt x="69" y="26"/>
                    <a:pt x="69" y="26"/>
                  </a:cubicBezTo>
                  <a:cubicBezTo>
                    <a:pt x="70" y="68"/>
                    <a:pt x="39" y="78"/>
                    <a:pt x="39" y="78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875" tIns="60937" rIns="121875" bIns="60937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chemeClr val="bg1"/>
                </a:solidFill>
              </a:endParaRPr>
            </a:p>
          </p:txBody>
        </p:sp>
      </p:grpSp>
      <p:sp>
        <p:nvSpPr>
          <p:cNvPr id="4" name="矩形 3"/>
          <p:cNvSpPr/>
          <p:nvPr/>
        </p:nvSpPr>
        <p:spPr>
          <a:xfrm>
            <a:off x="1272874" y="3934394"/>
            <a:ext cx="2900830" cy="1292252"/>
          </a:xfrm>
          <a:prstGeom prst="rect">
            <a:avLst/>
          </a:prstGeom>
        </p:spPr>
        <p:txBody>
          <a:bodyPr wrap="square" lIns="121896" tIns="60949" rIns="121896" bIns="60949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  </a:t>
            </a:r>
            <a:r>
              <a:rPr lang="zh-CN" altLang="en-US" sz="1600" dirty="0">
                <a:latin typeface="Microsoft YaHei" charset="-122"/>
                <a:ea typeface="Microsoft YaHei" charset="-122"/>
                <a:cs typeface="Microsoft YaHei" charset="-122"/>
              </a:rPr>
              <a:t>科技，医疗，金融需要硬实力或可信度的组织，或有真实优势的快消品类</a:t>
            </a:r>
            <a:endParaRPr lang="en-US" altLang="zh-CN" sz="16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631523" y="4077260"/>
            <a:ext cx="861863" cy="492280"/>
          </a:xfrm>
          <a:prstGeom prst="rect">
            <a:avLst/>
          </a:prstGeom>
        </p:spPr>
        <p:txBody>
          <a:bodyPr wrap="none" lIns="121896" tIns="60949" rIns="121896" bIns="60949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latin typeface="Microsoft YaHei" charset="-122"/>
                <a:ea typeface="Microsoft YaHei" charset="-122"/>
                <a:cs typeface="Microsoft YaHei" charset="-122"/>
              </a:rPr>
              <a:t>起步期</a:t>
            </a:r>
            <a:endParaRPr lang="en-US" altLang="zh-CN" sz="16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1236126" y="3472374"/>
            <a:ext cx="2974326" cy="2039092"/>
          </a:xfrm>
          <a:prstGeom prst="rect">
            <a:avLst/>
          </a:prstGeom>
          <a:noFill/>
          <a:ln w="28575">
            <a:solidFill>
              <a:srgbClr val="E8314A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6" tIns="60949" rIns="121896" bIns="60949" rtlCol="0" anchor="ctr"/>
          <a:lstStyle/>
          <a:p>
            <a:pPr algn="ctr"/>
            <a:endParaRPr kumimoji="1" lang="zh-CN" altLang="en-US" sz="1500"/>
          </a:p>
        </p:txBody>
      </p:sp>
      <p:sp>
        <p:nvSpPr>
          <p:cNvPr id="16" name="圆角矩形 15"/>
          <p:cNvSpPr/>
          <p:nvPr/>
        </p:nvSpPr>
        <p:spPr>
          <a:xfrm>
            <a:off x="1421763" y="3036675"/>
            <a:ext cx="2575561" cy="750306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5" rIns="91431" bIns="45715" rtlCol="0" anchor="ctr"/>
          <a:lstStyle/>
          <a:p>
            <a:pPr algn="ctr"/>
            <a:endParaRPr kumimoji="1" lang="zh-CN" altLang="en-US" sz="1500"/>
          </a:p>
        </p:txBody>
      </p:sp>
      <p:sp>
        <p:nvSpPr>
          <p:cNvPr id="18" name="矩形 17"/>
          <p:cNvSpPr/>
          <p:nvPr/>
        </p:nvSpPr>
        <p:spPr>
          <a:xfrm>
            <a:off x="2273846" y="3227559"/>
            <a:ext cx="1159274" cy="384711"/>
          </a:xfrm>
          <a:prstGeom prst="rect">
            <a:avLst/>
          </a:prstGeom>
        </p:spPr>
        <p:txBody>
          <a:bodyPr wrap="none" lIns="91431" tIns="45715" rIns="91431" bIns="45715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所处行业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grpSp>
        <p:nvGrpSpPr>
          <p:cNvPr id="21" name="组 20"/>
          <p:cNvGrpSpPr/>
          <p:nvPr/>
        </p:nvGrpSpPr>
        <p:grpSpPr>
          <a:xfrm>
            <a:off x="1698413" y="3167882"/>
            <a:ext cx="478804" cy="478594"/>
            <a:chOff x="1183543" y="2304245"/>
            <a:chExt cx="482252" cy="482252"/>
          </a:xfrm>
        </p:grpSpPr>
        <p:pic>
          <p:nvPicPr>
            <p:cNvPr id="19" name="图片 1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65409" y="2382017"/>
              <a:ext cx="362220" cy="362220"/>
            </a:xfrm>
            <a:prstGeom prst="rect">
              <a:avLst/>
            </a:prstGeom>
          </p:spPr>
        </p:pic>
        <p:sp>
          <p:nvSpPr>
            <p:cNvPr id="20" name="椭圆 19"/>
            <p:cNvSpPr/>
            <p:nvPr/>
          </p:nvSpPr>
          <p:spPr>
            <a:xfrm>
              <a:off x="1183543" y="2304245"/>
              <a:ext cx="482252" cy="482252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</p:grpSp>
      <p:sp>
        <p:nvSpPr>
          <p:cNvPr id="23" name="矩形 22"/>
          <p:cNvSpPr/>
          <p:nvPr/>
        </p:nvSpPr>
        <p:spPr>
          <a:xfrm>
            <a:off x="4641846" y="3472374"/>
            <a:ext cx="2974326" cy="2039092"/>
          </a:xfrm>
          <a:prstGeom prst="rect">
            <a:avLst/>
          </a:prstGeom>
          <a:noFill/>
          <a:ln w="28575">
            <a:solidFill>
              <a:srgbClr val="E8314A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6" tIns="60949" rIns="121896" bIns="60949" rtlCol="0" anchor="ctr"/>
          <a:lstStyle/>
          <a:p>
            <a:pPr algn="ctr"/>
            <a:endParaRPr kumimoji="1" lang="zh-CN" altLang="en-US" sz="1500"/>
          </a:p>
        </p:txBody>
      </p:sp>
      <p:sp>
        <p:nvSpPr>
          <p:cNvPr id="25" name="圆角矩形 24"/>
          <p:cNvSpPr/>
          <p:nvPr/>
        </p:nvSpPr>
        <p:spPr>
          <a:xfrm>
            <a:off x="4827483" y="3036675"/>
            <a:ext cx="2575561" cy="750306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5" rIns="91431" bIns="45715" rtlCol="0" anchor="ctr"/>
          <a:lstStyle/>
          <a:p>
            <a:pPr algn="ctr"/>
            <a:endParaRPr kumimoji="1" lang="zh-CN" altLang="en-US" sz="1500"/>
          </a:p>
        </p:txBody>
      </p:sp>
      <p:sp>
        <p:nvSpPr>
          <p:cNvPr id="26" name="矩形 25"/>
          <p:cNvSpPr/>
          <p:nvPr/>
        </p:nvSpPr>
        <p:spPr>
          <a:xfrm>
            <a:off x="5679566" y="3227559"/>
            <a:ext cx="1159274" cy="384711"/>
          </a:xfrm>
          <a:prstGeom prst="rect">
            <a:avLst/>
          </a:prstGeom>
        </p:spPr>
        <p:txBody>
          <a:bodyPr wrap="none" lIns="91431" tIns="45715" rIns="91431" bIns="45715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所处阶段</a:t>
            </a:r>
          </a:p>
        </p:txBody>
      </p:sp>
      <p:sp>
        <p:nvSpPr>
          <p:cNvPr id="29" name="椭圆 28"/>
          <p:cNvSpPr/>
          <p:nvPr/>
        </p:nvSpPr>
        <p:spPr>
          <a:xfrm>
            <a:off x="5104133" y="3167882"/>
            <a:ext cx="478804" cy="478594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5" rIns="91431" bIns="45715"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7187" y="3199487"/>
            <a:ext cx="383635" cy="383467"/>
          </a:xfrm>
          <a:prstGeom prst="rect">
            <a:avLst/>
          </a:prstGeom>
        </p:spPr>
      </p:pic>
      <p:sp>
        <p:nvSpPr>
          <p:cNvPr id="31" name="矩形 30"/>
          <p:cNvSpPr/>
          <p:nvPr/>
        </p:nvSpPr>
        <p:spPr>
          <a:xfrm>
            <a:off x="8040448" y="3472374"/>
            <a:ext cx="2974326" cy="2039092"/>
          </a:xfrm>
          <a:prstGeom prst="rect">
            <a:avLst/>
          </a:prstGeom>
          <a:noFill/>
          <a:ln w="28575">
            <a:solidFill>
              <a:srgbClr val="E8314A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6" tIns="60949" rIns="121896" bIns="60949" rtlCol="0" anchor="ctr"/>
          <a:lstStyle/>
          <a:p>
            <a:pPr algn="ctr"/>
            <a:endParaRPr kumimoji="1" lang="zh-CN" altLang="en-US" sz="1500"/>
          </a:p>
        </p:txBody>
      </p:sp>
      <p:sp>
        <p:nvSpPr>
          <p:cNvPr id="33" name="圆角矩形 32"/>
          <p:cNvSpPr/>
          <p:nvPr/>
        </p:nvSpPr>
        <p:spPr>
          <a:xfrm>
            <a:off x="8226085" y="3036675"/>
            <a:ext cx="2575561" cy="750306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5" rIns="91431" bIns="45715" rtlCol="0" anchor="ctr"/>
          <a:lstStyle/>
          <a:p>
            <a:pPr algn="ctr"/>
            <a:endParaRPr kumimoji="1" lang="zh-CN" altLang="en-US" sz="1500"/>
          </a:p>
        </p:txBody>
      </p:sp>
      <p:sp>
        <p:nvSpPr>
          <p:cNvPr id="34" name="矩形 33"/>
          <p:cNvSpPr/>
          <p:nvPr/>
        </p:nvSpPr>
        <p:spPr>
          <a:xfrm>
            <a:off x="9078168" y="3227559"/>
            <a:ext cx="1159274" cy="384711"/>
          </a:xfrm>
          <a:prstGeom prst="rect">
            <a:avLst/>
          </a:prstGeom>
        </p:spPr>
        <p:txBody>
          <a:bodyPr wrap="none" lIns="91431" tIns="45715" rIns="91431" bIns="45715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对比环境</a:t>
            </a:r>
          </a:p>
        </p:txBody>
      </p:sp>
      <p:sp>
        <p:nvSpPr>
          <p:cNvPr id="35" name="椭圆 34"/>
          <p:cNvSpPr/>
          <p:nvPr/>
        </p:nvSpPr>
        <p:spPr>
          <a:xfrm>
            <a:off x="8502735" y="3167882"/>
            <a:ext cx="478804" cy="478594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5" rIns="91431" bIns="45715"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36" name="图片 3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9351" y="3262749"/>
            <a:ext cx="288986" cy="288859"/>
          </a:xfrm>
          <a:prstGeom prst="rect">
            <a:avLst/>
          </a:prstGeom>
        </p:spPr>
      </p:pic>
      <p:sp>
        <p:nvSpPr>
          <p:cNvPr id="37" name="矩形 36"/>
          <p:cNvSpPr/>
          <p:nvPr/>
        </p:nvSpPr>
        <p:spPr>
          <a:xfrm>
            <a:off x="8399323" y="4005688"/>
            <a:ext cx="2402321" cy="861498"/>
          </a:xfrm>
          <a:prstGeom prst="rect">
            <a:avLst/>
          </a:prstGeom>
        </p:spPr>
        <p:txBody>
          <a:bodyPr wrap="square" lIns="121896" tIns="60949" rIns="121896" bIns="60949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latin typeface="Microsoft YaHei" charset="-122"/>
                <a:ea typeface="Microsoft YaHei" charset="-122"/>
                <a:cs typeface="Microsoft YaHei" charset="-122"/>
              </a:rPr>
              <a:t>市场处于教育阶段，面对消费者产品</a:t>
            </a:r>
            <a:r>
              <a:rPr lang="zh-CN" altLang="zh-CN" sz="1600" dirty="0">
                <a:latin typeface="Microsoft YaHei" charset="-122"/>
                <a:ea typeface="Microsoft YaHei" charset="-122"/>
                <a:cs typeface="Microsoft YaHei" charset="-122"/>
              </a:rPr>
              <a:t>&amp;</a:t>
            </a:r>
            <a:r>
              <a:rPr lang="zh-CN" altLang="en-US" sz="1600" dirty="0">
                <a:latin typeface="Microsoft YaHei" charset="-122"/>
                <a:ea typeface="Microsoft YaHei" charset="-122"/>
                <a:cs typeface="Microsoft YaHei" charset="-122"/>
              </a:rPr>
              <a:t>服务少</a:t>
            </a:r>
            <a:endParaRPr lang="en-US" altLang="zh-CN" sz="16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42636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6356" y="939959"/>
            <a:ext cx="3684178" cy="370451"/>
          </a:xfrm>
          <a:noFill/>
          <a:ln>
            <a:noFill/>
          </a:ln>
        </p:spPr>
        <p:txBody>
          <a:bodyPr wrap="none" lIns="46259" tIns="46259" rIns="46259" bIns="46259" anchor="ctr">
            <a:spAutoFit/>
          </a:bodyPr>
          <a:lstStyle/>
          <a:p>
            <a:pPr defTabSz="913997"/>
            <a:r>
              <a:rPr lang="zh-CN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  <a:cs typeface="Helvetica Light" charset="0"/>
              </a:rPr>
              <a:t>如何确认事实定位适合这家公司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159942" y="1371771"/>
            <a:ext cx="8977318" cy="875836"/>
          </a:xfrm>
        </p:spPr>
        <p:txBody>
          <a:bodyPr lIns="121896" tIns="60949" rIns="121896" bIns="60949" anchor="ctr"/>
          <a:lstStyle/>
          <a:p>
            <a:pPr marL="0" indent="0" algn="ctr">
              <a:buNone/>
            </a:pPr>
            <a:r>
              <a:rPr lang="zh-CN" altLang="en-US" sz="1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分析要素</a:t>
            </a:r>
            <a:endParaRPr lang="en-US" altLang="zh-CN" sz="19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60675" y="2983941"/>
            <a:ext cx="2417727" cy="676899"/>
          </a:xfrm>
          <a:prstGeom prst="rect">
            <a:avLst/>
          </a:prstGeom>
          <a:noFill/>
        </p:spPr>
        <p:txBody>
          <a:bodyPr wrap="square" lIns="121896" tIns="60949" rIns="121896" bIns="60949">
            <a:spAutoFit/>
          </a:bodyPr>
          <a:lstStyle/>
          <a:p>
            <a:pPr eaLnBrk="1" hangingPunct="1">
              <a:defRPr/>
            </a:pPr>
            <a:r>
              <a:rPr kumimoji="1" lang="zh-CN" altLang="en-US" sz="2100" b="1" dirty="0">
                <a:solidFill>
                  <a:srgbClr val="E8314A"/>
                </a:solidFill>
                <a:latin typeface="Microsoft YaHei" charset="0"/>
                <a:ea typeface="Microsoft YaHei" charset="0"/>
                <a:cs typeface="Microsoft YaHei" charset="0"/>
              </a:rPr>
              <a:t>行业环境</a:t>
            </a:r>
          </a:p>
          <a:p>
            <a:pPr eaLnBrk="1" hangingPunct="1">
              <a:defRPr/>
            </a:pPr>
            <a:r>
              <a:rPr kumimoji="1" lang="en-US" altLang="zh-CN" sz="1500" b="1" dirty="0">
                <a:solidFill>
                  <a:srgbClr val="E8314A"/>
                </a:solidFill>
                <a:latin typeface="Microsoft YaHei" charset="0"/>
                <a:ea typeface="Microsoft YaHei" charset="0"/>
                <a:cs typeface="Microsoft YaHei" charset="0"/>
              </a:rPr>
              <a:t>Industry</a:t>
            </a:r>
            <a:r>
              <a:rPr kumimoji="1" lang="zh-CN" altLang="en-US" sz="1500" b="1" dirty="0">
                <a:solidFill>
                  <a:srgbClr val="E8314A"/>
                </a:solidFill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kumimoji="1" lang="en-US" altLang="zh-CN" sz="1500" b="1" dirty="0">
                <a:solidFill>
                  <a:srgbClr val="E8314A"/>
                </a:solidFill>
                <a:latin typeface="Microsoft YaHei" charset="0"/>
                <a:ea typeface="Microsoft YaHei" charset="0"/>
                <a:cs typeface="Microsoft YaHei" charset="0"/>
              </a:rPr>
              <a:t>Environment</a:t>
            </a:r>
            <a:endParaRPr kumimoji="1" lang="zh-CN" altLang="en-US" sz="1500" b="1" dirty="0">
              <a:solidFill>
                <a:srgbClr val="E8314A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960675" y="4198173"/>
            <a:ext cx="3481864" cy="630920"/>
          </a:xfrm>
          <a:prstGeom prst="rect">
            <a:avLst/>
          </a:prstGeom>
          <a:noFill/>
        </p:spPr>
        <p:txBody>
          <a:bodyPr wrap="square" lIns="121896" tIns="60949" rIns="121896" bIns="60949">
            <a:spAutoFit/>
          </a:bodyPr>
          <a:lstStyle>
            <a:defPPr>
              <a:defRPr lang="zh-CN"/>
            </a:defPPr>
            <a:lvl1pPr>
              <a:defRPr kumimoji="1" sz="1200" b="1">
                <a:solidFill>
                  <a:srgbClr val="E8314A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r>
              <a:rPr lang="zh-CN" altLang="en-US" sz="2100" dirty="0"/>
              <a:t>组织资源</a:t>
            </a:r>
          </a:p>
          <a:p>
            <a:r>
              <a:rPr lang="en-US" altLang="zh-CN" dirty="0"/>
              <a:t>Organization Resources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3885516" y="3067356"/>
            <a:ext cx="6068304" cy="510064"/>
          </a:xfrm>
          <a:prstGeom prst="rect">
            <a:avLst/>
          </a:prstGeom>
          <a:noFill/>
        </p:spPr>
        <p:txBody>
          <a:bodyPr wrap="none" lIns="121896" tIns="60949" rIns="121896" bIns="60949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latin typeface="Microsoft YaHei" charset="-122"/>
                <a:ea typeface="Microsoft YaHei" charset="-122"/>
                <a:cs typeface="Microsoft YaHei" charset="-122"/>
              </a:rPr>
              <a:t>市场处于何种阶段，是否有多个竞争对手？是否具有先发优势？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960675" y="5366438"/>
            <a:ext cx="2146452" cy="697411"/>
          </a:xfrm>
          <a:prstGeom prst="rect">
            <a:avLst/>
          </a:prstGeom>
          <a:noFill/>
        </p:spPr>
        <p:txBody>
          <a:bodyPr wrap="square" lIns="121896" tIns="60949" rIns="121896" bIns="60949">
            <a:spAutoFit/>
          </a:bodyPr>
          <a:lstStyle/>
          <a:p>
            <a:pPr eaLnBrk="1" hangingPunct="1">
              <a:defRPr/>
            </a:pPr>
            <a:r>
              <a:rPr kumimoji="1" lang="zh-CN" altLang="en-US" sz="2100" b="1" dirty="0">
                <a:solidFill>
                  <a:srgbClr val="E8314A"/>
                </a:solidFill>
                <a:latin typeface="Microsoft YaHei" charset="0"/>
                <a:ea typeface="Microsoft YaHei" charset="0"/>
                <a:cs typeface="Microsoft YaHei" charset="0"/>
              </a:rPr>
              <a:t>产品／服务</a:t>
            </a:r>
          </a:p>
          <a:p>
            <a:pPr>
              <a:defRPr/>
            </a:pPr>
            <a:r>
              <a:rPr kumimoji="1" lang="en-US" altLang="zh-CN" sz="1600" b="1" dirty="0">
                <a:solidFill>
                  <a:srgbClr val="E8314A"/>
                </a:solidFill>
                <a:latin typeface="Microsoft YaHei" charset="0"/>
                <a:ea typeface="Microsoft YaHei" charset="0"/>
                <a:cs typeface="Microsoft YaHei" charset="0"/>
              </a:rPr>
              <a:t>Product/ Service</a:t>
            </a:r>
            <a:endParaRPr kumimoji="1" lang="zh-CN" altLang="en-US" sz="1600" b="1" dirty="0">
              <a:solidFill>
                <a:srgbClr val="E8314A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011640" y="4289160"/>
            <a:ext cx="4350451" cy="492280"/>
          </a:xfrm>
          <a:prstGeom prst="rect">
            <a:avLst/>
          </a:prstGeom>
          <a:noFill/>
        </p:spPr>
        <p:txBody>
          <a:bodyPr wrap="none" lIns="121896" tIns="60949" rIns="121896" bIns="60949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latin typeface="Microsoft YaHei" charset="-122"/>
                <a:ea typeface="Microsoft YaHei" charset="-122"/>
                <a:cs typeface="Microsoft YaHei" charset="-122"/>
              </a:rPr>
              <a:t>科研能力是否足够强大？上市速度是否迅速？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4011640" y="5490665"/>
            <a:ext cx="4555663" cy="492280"/>
          </a:xfrm>
          <a:prstGeom prst="rect">
            <a:avLst/>
          </a:prstGeom>
          <a:noFill/>
        </p:spPr>
        <p:txBody>
          <a:bodyPr wrap="none" lIns="121896" tIns="60949" rIns="121896" bIns="60949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latin typeface="Microsoft YaHei" charset="-122"/>
                <a:ea typeface="Microsoft YaHei" charset="-122"/>
                <a:cs typeface="Microsoft YaHei" charset="-122"/>
              </a:rPr>
              <a:t>是否是行业唯一？是否建立难以被超越的壁垒？</a:t>
            </a:r>
          </a:p>
        </p:txBody>
      </p:sp>
      <p:grpSp>
        <p:nvGrpSpPr>
          <p:cNvPr id="14" name="组 13"/>
          <p:cNvGrpSpPr/>
          <p:nvPr/>
        </p:nvGrpSpPr>
        <p:grpSpPr>
          <a:xfrm>
            <a:off x="2" y="1469915"/>
            <a:ext cx="2162910" cy="606069"/>
            <a:chOff x="0" y="1192251"/>
            <a:chExt cx="1621971" cy="454692"/>
          </a:xfrm>
        </p:grpSpPr>
        <p:sp>
          <p:nvSpPr>
            <p:cNvPr id="15" name="Rectangle 6"/>
            <p:cNvSpPr/>
            <p:nvPr/>
          </p:nvSpPr>
          <p:spPr>
            <a:xfrm>
              <a:off x="0" y="1192251"/>
              <a:ext cx="1621971" cy="454692"/>
            </a:xfrm>
            <a:prstGeom prst="rect">
              <a:avLst/>
            </a:prstGeom>
            <a:solidFill>
              <a:srgbClr val="E8314A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21875" tIns="60937" rIns="121875" bIns="60937"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2"/>
            <p:cNvSpPr txBox="1"/>
            <p:nvPr/>
          </p:nvSpPr>
          <p:spPr>
            <a:xfrm>
              <a:off x="580360" y="1266277"/>
              <a:ext cx="915448" cy="311685"/>
            </a:xfrm>
            <a:prstGeom prst="rect">
              <a:avLst/>
            </a:prstGeom>
            <a:noFill/>
          </p:spPr>
          <p:txBody>
            <a:bodyPr wrap="none" lIns="121875" tIns="60937" rIns="121875" bIns="60937" rtlCol="0">
              <a:spAutoFit/>
            </a:bodyPr>
            <a:lstStyle/>
            <a:p>
              <a:r>
                <a:rPr lang="zh-TW" altLang="en-US" b="1" dirty="0" smtClean="0">
                  <a:solidFill>
                    <a:schemeClr val="bg1"/>
                  </a:solidFill>
                  <a:ea typeface="微软雅黑"/>
                </a:rPr>
                <a:t>事实</a:t>
              </a:r>
              <a:r>
                <a:rPr lang="zh-CN" altLang="en-US" b="1" dirty="0" smtClean="0">
                  <a:solidFill>
                    <a:schemeClr val="bg1"/>
                  </a:solidFill>
                  <a:ea typeface="微软雅黑"/>
                </a:rPr>
                <a:t>主张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17" name="Freeform 5"/>
            <p:cNvSpPr>
              <a:spLocks noChangeAspect="1" noEditPoints="1"/>
            </p:cNvSpPr>
            <p:nvPr/>
          </p:nvSpPr>
          <p:spPr bwMode="auto">
            <a:xfrm>
              <a:off x="223307" y="1250667"/>
              <a:ext cx="331528" cy="375325"/>
            </a:xfrm>
            <a:custGeom>
              <a:avLst/>
              <a:gdLst/>
              <a:ahLst/>
              <a:cxnLst>
                <a:cxn ang="0">
                  <a:pos x="56" y="16"/>
                </a:cxn>
                <a:cxn ang="0">
                  <a:pos x="38" y="9"/>
                </a:cxn>
                <a:cxn ang="0">
                  <a:pos x="20" y="16"/>
                </a:cxn>
                <a:cxn ang="0">
                  <a:pos x="9" y="27"/>
                </a:cxn>
                <a:cxn ang="0">
                  <a:pos x="17" y="57"/>
                </a:cxn>
                <a:cxn ang="0">
                  <a:pos x="57" y="20"/>
                </a:cxn>
                <a:cxn ang="0">
                  <a:pos x="56" y="16"/>
                </a:cxn>
                <a:cxn ang="0">
                  <a:pos x="22" y="65"/>
                </a:cxn>
                <a:cxn ang="0">
                  <a:pos x="38" y="77"/>
                </a:cxn>
                <a:cxn ang="0">
                  <a:pos x="67" y="27"/>
                </a:cxn>
                <a:cxn ang="0">
                  <a:pos x="64" y="26"/>
                </a:cxn>
                <a:cxn ang="0">
                  <a:pos x="22" y="65"/>
                </a:cxn>
                <a:cxn ang="0">
                  <a:pos x="61" y="9"/>
                </a:cxn>
                <a:cxn ang="0">
                  <a:pos x="38" y="0"/>
                </a:cxn>
                <a:cxn ang="0">
                  <a:pos x="15" y="9"/>
                </a:cxn>
                <a:cxn ang="0">
                  <a:pos x="1" y="22"/>
                </a:cxn>
                <a:cxn ang="0">
                  <a:pos x="38" y="86"/>
                </a:cxn>
                <a:cxn ang="0">
                  <a:pos x="75" y="22"/>
                </a:cxn>
                <a:cxn ang="0">
                  <a:pos x="61" y="9"/>
                </a:cxn>
                <a:cxn ang="0">
                  <a:pos x="39" y="78"/>
                </a:cxn>
                <a:cxn ang="0">
                  <a:pos x="38" y="79"/>
                </a:cxn>
                <a:cxn ang="0">
                  <a:pos x="38" y="78"/>
                </a:cxn>
                <a:cxn ang="0">
                  <a:pos x="8" y="26"/>
                </a:cxn>
                <a:cxn ang="0">
                  <a:pos x="8" y="25"/>
                </a:cxn>
                <a:cxn ang="0">
                  <a:pos x="9" y="25"/>
                </a:cxn>
                <a:cxn ang="0">
                  <a:pos x="9" y="25"/>
                </a:cxn>
                <a:cxn ang="0">
                  <a:pos x="19" y="15"/>
                </a:cxn>
                <a:cxn ang="0">
                  <a:pos x="19" y="14"/>
                </a:cxn>
                <a:cxn ang="0">
                  <a:pos x="20" y="15"/>
                </a:cxn>
                <a:cxn ang="0">
                  <a:pos x="22" y="15"/>
                </a:cxn>
                <a:cxn ang="0">
                  <a:pos x="38" y="8"/>
                </a:cxn>
                <a:cxn ang="0">
                  <a:pos x="38" y="7"/>
                </a:cxn>
                <a:cxn ang="0">
                  <a:pos x="39" y="8"/>
                </a:cxn>
                <a:cxn ang="0">
                  <a:pos x="55" y="15"/>
                </a:cxn>
                <a:cxn ang="0">
                  <a:pos x="57" y="15"/>
                </a:cxn>
                <a:cxn ang="0">
                  <a:pos x="58" y="14"/>
                </a:cxn>
                <a:cxn ang="0">
                  <a:pos x="58" y="15"/>
                </a:cxn>
                <a:cxn ang="0">
                  <a:pos x="67" y="25"/>
                </a:cxn>
                <a:cxn ang="0">
                  <a:pos x="68" y="25"/>
                </a:cxn>
                <a:cxn ang="0">
                  <a:pos x="69" y="25"/>
                </a:cxn>
                <a:cxn ang="0">
                  <a:pos x="69" y="26"/>
                </a:cxn>
                <a:cxn ang="0">
                  <a:pos x="39" y="78"/>
                </a:cxn>
              </a:cxnLst>
              <a:rect l="0" t="0" r="r" b="b"/>
              <a:pathLst>
                <a:path w="76" h="86">
                  <a:moveTo>
                    <a:pt x="56" y="16"/>
                  </a:moveTo>
                  <a:cubicBezTo>
                    <a:pt x="53" y="17"/>
                    <a:pt x="46" y="17"/>
                    <a:pt x="38" y="9"/>
                  </a:cubicBezTo>
                  <a:cubicBezTo>
                    <a:pt x="30" y="17"/>
                    <a:pt x="23" y="17"/>
                    <a:pt x="20" y="16"/>
                  </a:cubicBezTo>
                  <a:cubicBezTo>
                    <a:pt x="20" y="24"/>
                    <a:pt x="14" y="27"/>
                    <a:pt x="9" y="27"/>
                  </a:cubicBezTo>
                  <a:cubicBezTo>
                    <a:pt x="9" y="40"/>
                    <a:pt x="12" y="50"/>
                    <a:pt x="17" y="57"/>
                  </a:cubicBezTo>
                  <a:cubicBezTo>
                    <a:pt x="57" y="20"/>
                    <a:pt x="57" y="20"/>
                    <a:pt x="57" y="20"/>
                  </a:cubicBezTo>
                  <a:cubicBezTo>
                    <a:pt x="56" y="19"/>
                    <a:pt x="56" y="18"/>
                    <a:pt x="56" y="16"/>
                  </a:cubicBezTo>
                  <a:close/>
                  <a:moveTo>
                    <a:pt x="22" y="65"/>
                  </a:moveTo>
                  <a:cubicBezTo>
                    <a:pt x="29" y="73"/>
                    <a:pt x="37" y="76"/>
                    <a:pt x="38" y="77"/>
                  </a:cubicBezTo>
                  <a:cubicBezTo>
                    <a:pt x="41" y="76"/>
                    <a:pt x="67" y="65"/>
                    <a:pt x="67" y="27"/>
                  </a:cubicBezTo>
                  <a:cubicBezTo>
                    <a:pt x="66" y="27"/>
                    <a:pt x="65" y="26"/>
                    <a:pt x="64" y="26"/>
                  </a:cubicBezTo>
                  <a:lnTo>
                    <a:pt x="22" y="65"/>
                  </a:lnTo>
                  <a:close/>
                  <a:moveTo>
                    <a:pt x="61" y="9"/>
                  </a:moveTo>
                  <a:cubicBezTo>
                    <a:pt x="61" y="9"/>
                    <a:pt x="50" y="11"/>
                    <a:pt x="38" y="0"/>
                  </a:cubicBezTo>
                  <a:cubicBezTo>
                    <a:pt x="26" y="11"/>
                    <a:pt x="15" y="9"/>
                    <a:pt x="15" y="9"/>
                  </a:cubicBezTo>
                  <a:cubicBezTo>
                    <a:pt x="15" y="23"/>
                    <a:pt x="1" y="22"/>
                    <a:pt x="1" y="22"/>
                  </a:cubicBezTo>
                  <a:cubicBezTo>
                    <a:pt x="0" y="74"/>
                    <a:pt x="38" y="86"/>
                    <a:pt x="38" y="86"/>
                  </a:cubicBezTo>
                  <a:cubicBezTo>
                    <a:pt x="38" y="86"/>
                    <a:pt x="76" y="74"/>
                    <a:pt x="75" y="22"/>
                  </a:cubicBezTo>
                  <a:cubicBezTo>
                    <a:pt x="75" y="22"/>
                    <a:pt x="62" y="23"/>
                    <a:pt x="61" y="9"/>
                  </a:cubicBezTo>
                  <a:close/>
                  <a:moveTo>
                    <a:pt x="39" y="78"/>
                  </a:moveTo>
                  <a:cubicBezTo>
                    <a:pt x="38" y="79"/>
                    <a:pt x="38" y="79"/>
                    <a:pt x="38" y="79"/>
                  </a:cubicBezTo>
                  <a:cubicBezTo>
                    <a:pt x="38" y="78"/>
                    <a:pt x="38" y="78"/>
                    <a:pt x="38" y="78"/>
                  </a:cubicBezTo>
                  <a:cubicBezTo>
                    <a:pt x="38" y="78"/>
                    <a:pt x="7" y="68"/>
                    <a:pt x="8" y="26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12" y="25"/>
                    <a:pt x="19" y="24"/>
                    <a:pt x="19" y="15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20" y="15"/>
                    <a:pt x="20" y="15"/>
                    <a:pt x="20" y="15"/>
                  </a:cubicBezTo>
                  <a:cubicBezTo>
                    <a:pt x="20" y="15"/>
                    <a:pt x="21" y="15"/>
                    <a:pt x="22" y="15"/>
                  </a:cubicBezTo>
                  <a:cubicBezTo>
                    <a:pt x="25" y="15"/>
                    <a:pt x="31" y="14"/>
                    <a:pt x="38" y="8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39" y="8"/>
                    <a:pt x="39" y="8"/>
                    <a:pt x="39" y="8"/>
                  </a:cubicBezTo>
                  <a:cubicBezTo>
                    <a:pt x="46" y="14"/>
                    <a:pt x="52" y="15"/>
                    <a:pt x="55" y="15"/>
                  </a:cubicBezTo>
                  <a:cubicBezTo>
                    <a:pt x="56" y="15"/>
                    <a:pt x="57" y="15"/>
                    <a:pt x="57" y="15"/>
                  </a:cubicBezTo>
                  <a:cubicBezTo>
                    <a:pt x="58" y="14"/>
                    <a:pt x="58" y="14"/>
                    <a:pt x="58" y="14"/>
                  </a:cubicBezTo>
                  <a:cubicBezTo>
                    <a:pt x="58" y="15"/>
                    <a:pt x="58" y="15"/>
                    <a:pt x="58" y="15"/>
                  </a:cubicBezTo>
                  <a:cubicBezTo>
                    <a:pt x="58" y="24"/>
                    <a:pt x="65" y="25"/>
                    <a:pt x="67" y="25"/>
                  </a:cubicBezTo>
                  <a:cubicBezTo>
                    <a:pt x="68" y="25"/>
                    <a:pt x="68" y="25"/>
                    <a:pt x="68" y="25"/>
                  </a:cubicBezTo>
                  <a:cubicBezTo>
                    <a:pt x="69" y="25"/>
                    <a:pt x="69" y="25"/>
                    <a:pt x="69" y="25"/>
                  </a:cubicBezTo>
                  <a:cubicBezTo>
                    <a:pt x="69" y="26"/>
                    <a:pt x="69" y="26"/>
                    <a:pt x="69" y="26"/>
                  </a:cubicBezTo>
                  <a:cubicBezTo>
                    <a:pt x="70" y="68"/>
                    <a:pt x="39" y="78"/>
                    <a:pt x="39" y="78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875" tIns="60937" rIns="121875" bIns="60937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chemeClr val="bg1"/>
                </a:solidFill>
              </a:endParaRPr>
            </a:p>
          </p:txBody>
        </p:sp>
      </p:grpSp>
      <p:sp>
        <p:nvSpPr>
          <p:cNvPr id="18" name="矩形 17"/>
          <p:cNvSpPr/>
          <p:nvPr/>
        </p:nvSpPr>
        <p:spPr>
          <a:xfrm>
            <a:off x="3547240" y="2774734"/>
            <a:ext cx="7747292" cy="3355947"/>
          </a:xfrm>
          <a:prstGeom prst="rect">
            <a:avLst/>
          </a:prstGeom>
          <a:noFill/>
          <a:ln w="28575">
            <a:solidFill>
              <a:srgbClr val="E8314A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6" tIns="60949" rIns="121896" bIns="60949" rtlCol="0" anchor="ctr"/>
          <a:lstStyle/>
          <a:p>
            <a:pPr algn="ctr"/>
            <a:endParaRPr kumimoji="1" lang="zh-CN" altLang="en-US" sz="1500"/>
          </a:p>
        </p:txBody>
      </p:sp>
    </p:spTree>
    <p:extLst>
      <p:ext uri="{BB962C8B-B14F-4D97-AF65-F5344CB8AC3E}">
        <p14:creationId xmlns:p14="http://schemas.microsoft.com/office/powerpoint/2010/main" val="2504921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209" y="2397062"/>
            <a:ext cx="5068631" cy="33048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8714" y="2397062"/>
            <a:ext cx="4836271" cy="3304800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1546736" y="5707603"/>
            <a:ext cx="3733577" cy="5941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6" tIns="60949" rIns="121896" bIns="60949" rtlCol="0" anchor="ctr"/>
          <a:lstStyle/>
          <a:p>
            <a:pPr algn="ctr"/>
            <a:r>
              <a:rPr lang="zh-CN" altLang="en-US" sz="1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大姨吗：和你一起在乎你</a:t>
            </a:r>
          </a:p>
        </p:txBody>
      </p:sp>
      <p:sp>
        <p:nvSpPr>
          <p:cNvPr id="10" name="矩形 9"/>
          <p:cNvSpPr/>
          <p:nvPr/>
        </p:nvSpPr>
        <p:spPr>
          <a:xfrm>
            <a:off x="7978667" y="5701861"/>
            <a:ext cx="2036361" cy="5941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6" tIns="60949" rIns="121896" bIns="60949" rtlCol="0" anchor="ctr"/>
          <a:lstStyle/>
          <a:p>
            <a:pPr algn="ctr"/>
            <a:r>
              <a:rPr lang="zh-CN" altLang="en-US" sz="1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佳能：感动常在</a:t>
            </a:r>
          </a:p>
        </p:txBody>
      </p:sp>
      <p:grpSp>
        <p:nvGrpSpPr>
          <p:cNvPr id="5" name="组 4"/>
          <p:cNvGrpSpPr/>
          <p:nvPr/>
        </p:nvGrpSpPr>
        <p:grpSpPr>
          <a:xfrm>
            <a:off x="5022600" y="1461122"/>
            <a:ext cx="2162910" cy="606069"/>
            <a:chOff x="3766458" y="942414"/>
            <a:chExt cx="1621971" cy="454692"/>
          </a:xfrm>
        </p:grpSpPr>
        <p:grpSp>
          <p:nvGrpSpPr>
            <p:cNvPr id="13" name="组 12"/>
            <p:cNvGrpSpPr/>
            <p:nvPr/>
          </p:nvGrpSpPr>
          <p:grpSpPr>
            <a:xfrm>
              <a:off x="3766458" y="942414"/>
              <a:ext cx="1621971" cy="454692"/>
              <a:chOff x="0" y="1192251"/>
              <a:chExt cx="1621971" cy="454692"/>
            </a:xfrm>
          </p:grpSpPr>
          <p:sp>
            <p:nvSpPr>
              <p:cNvPr id="15" name="Rectangle 6"/>
              <p:cNvSpPr/>
              <p:nvPr/>
            </p:nvSpPr>
            <p:spPr>
              <a:xfrm>
                <a:off x="0" y="1192251"/>
                <a:ext cx="1621971" cy="454692"/>
              </a:xfrm>
              <a:prstGeom prst="rect">
                <a:avLst/>
              </a:prstGeom>
              <a:solidFill>
                <a:srgbClr val="E8314A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121875" tIns="60937" rIns="121875" bIns="60937"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TextBox 12"/>
              <p:cNvSpPr txBox="1"/>
              <p:nvPr/>
            </p:nvSpPr>
            <p:spPr>
              <a:xfrm>
                <a:off x="570888" y="1281152"/>
                <a:ext cx="915448" cy="311685"/>
              </a:xfrm>
              <a:prstGeom prst="rect">
                <a:avLst/>
              </a:prstGeom>
              <a:noFill/>
            </p:spPr>
            <p:txBody>
              <a:bodyPr wrap="none" lIns="121875" tIns="60937" rIns="121875" bIns="60937" rtlCol="0">
                <a:spAutoFit/>
              </a:bodyPr>
              <a:lstStyle/>
              <a:p>
                <a:r>
                  <a:rPr lang="zh-CN" altLang="en-US" b="1" dirty="0" smtClean="0">
                    <a:solidFill>
                      <a:schemeClr val="bg1"/>
                    </a:solidFill>
                    <a:ea typeface="微软雅黑"/>
                  </a:rPr>
                  <a:t>情感主张</a:t>
                </a:r>
                <a:endParaRPr lang="en-US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6" name="Freeform 17"/>
            <p:cNvSpPr>
              <a:spLocks noChangeAspect="1" noEditPoints="1"/>
            </p:cNvSpPr>
            <p:nvPr/>
          </p:nvSpPr>
          <p:spPr bwMode="auto">
            <a:xfrm>
              <a:off x="3990838" y="979778"/>
              <a:ext cx="399291" cy="360582"/>
            </a:xfrm>
            <a:custGeom>
              <a:avLst/>
              <a:gdLst/>
              <a:ahLst/>
              <a:cxnLst>
                <a:cxn ang="0">
                  <a:pos x="51" y="55"/>
                </a:cxn>
                <a:cxn ang="0">
                  <a:pos x="37" y="42"/>
                </a:cxn>
                <a:cxn ang="0">
                  <a:pos x="42" y="32"/>
                </a:cxn>
                <a:cxn ang="0">
                  <a:pos x="46" y="25"/>
                </a:cxn>
                <a:cxn ang="0">
                  <a:pos x="44" y="21"/>
                </a:cxn>
                <a:cxn ang="0">
                  <a:pos x="45" y="14"/>
                </a:cxn>
                <a:cxn ang="0">
                  <a:pos x="29" y="0"/>
                </a:cxn>
                <a:cxn ang="0">
                  <a:pos x="12" y="14"/>
                </a:cxn>
                <a:cxn ang="0">
                  <a:pos x="13" y="21"/>
                </a:cxn>
                <a:cxn ang="0">
                  <a:pos x="12" y="25"/>
                </a:cxn>
                <a:cxn ang="0">
                  <a:pos x="16" y="32"/>
                </a:cxn>
                <a:cxn ang="0">
                  <a:pos x="20" y="42"/>
                </a:cxn>
                <a:cxn ang="0">
                  <a:pos x="7" y="55"/>
                </a:cxn>
                <a:cxn ang="0">
                  <a:pos x="0" y="57"/>
                </a:cxn>
                <a:cxn ang="0">
                  <a:pos x="0" y="74"/>
                </a:cxn>
                <a:cxn ang="0">
                  <a:pos x="66" y="74"/>
                </a:cxn>
                <a:cxn ang="0">
                  <a:pos x="66" y="65"/>
                </a:cxn>
                <a:cxn ang="0">
                  <a:pos x="51" y="55"/>
                </a:cxn>
                <a:cxn ang="0">
                  <a:pos x="70" y="33"/>
                </a:cxn>
                <a:cxn ang="0">
                  <a:pos x="70" y="20"/>
                </a:cxn>
                <a:cxn ang="0">
                  <a:pos x="61" y="20"/>
                </a:cxn>
                <a:cxn ang="0">
                  <a:pos x="61" y="33"/>
                </a:cxn>
                <a:cxn ang="0">
                  <a:pos x="49" y="33"/>
                </a:cxn>
                <a:cxn ang="0">
                  <a:pos x="49" y="41"/>
                </a:cxn>
                <a:cxn ang="0">
                  <a:pos x="61" y="41"/>
                </a:cxn>
                <a:cxn ang="0">
                  <a:pos x="61" y="53"/>
                </a:cxn>
                <a:cxn ang="0">
                  <a:pos x="70" y="53"/>
                </a:cxn>
                <a:cxn ang="0">
                  <a:pos x="70" y="41"/>
                </a:cxn>
                <a:cxn ang="0">
                  <a:pos x="82" y="41"/>
                </a:cxn>
                <a:cxn ang="0">
                  <a:pos x="82" y="33"/>
                </a:cxn>
                <a:cxn ang="0">
                  <a:pos x="70" y="33"/>
                </a:cxn>
              </a:cxnLst>
              <a:rect l="0" t="0" r="r" b="b"/>
              <a:pathLst>
                <a:path w="82" h="74">
                  <a:moveTo>
                    <a:pt x="51" y="55"/>
                  </a:moveTo>
                  <a:cubicBezTo>
                    <a:pt x="40" y="51"/>
                    <a:pt x="37" y="48"/>
                    <a:pt x="37" y="42"/>
                  </a:cubicBezTo>
                  <a:cubicBezTo>
                    <a:pt x="37" y="38"/>
                    <a:pt x="40" y="39"/>
                    <a:pt x="42" y="32"/>
                  </a:cubicBezTo>
                  <a:cubicBezTo>
                    <a:pt x="42" y="29"/>
                    <a:pt x="45" y="31"/>
                    <a:pt x="46" y="25"/>
                  </a:cubicBezTo>
                  <a:cubicBezTo>
                    <a:pt x="46" y="22"/>
                    <a:pt x="44" y="21"/>
                    <a:pt x="44" y="21"/>
                  </a:cubicBezTo>
                  <a:cubicBezTo>
                    <a:pt x="44" y="21"/>
                    <a:pt x="45" y="17"/>
                    <a:pt x="45" y="14"/>
                  </a:cubicBezTo>
                  <a:cubicBezTo>
                    <a:pt x="45" y="10"/>
                    <a:pt x="43" y="0"/>
                    <a:pt x="29" y="0"/>
                  </a:cubicBezTo>
                  <a:cubicBezTo>
                    <a:pt x="15" y="0"/>
                    <a:pt x="12" y="10"/>
                    <a:pt x="12" y="14"/>
                  </a:cubicBezTo>
                  <a:cubicBezTo>
                    <a:pt x="13" y="17"/>
                    <a:pt x="13" y="21"/>
                    <a:pt x="13" y="21"/>
                  </a:cubicBezTo>
                  <a:cubicBezTo>
                    <a:pt x="13" y="21"/>
                    <a:pt x="12" y="22"/>
                    <a:pt x="12" y="25"/>
                  </a:cubicBezTo>
                  <a:cubicBezTo>
                    <a:pt x="12" y="31"/>
                    <a:pt x="15" y="29"/>
                    <a:pt x="16" y="32"/>
                  </a:cubicBezTo>
                  <a:cubicBezTo>
                    <a:pt x="17" y="39"/>
                    <a:pt x="20" y="38"/>
                    <a:pt x="20" y="42"/>
                  </a:cubicBezTo>
                  <a:cubicBezTo>
                    <a:pt x="20" y="48"/>
                    <a:pt x="17" y="51"/>
                    <a:pt x="7" y="55"/>
                  </a:cubicBezTo>
                  <a:cubicBezTo>
                    <a:pt x="5" y="55"/>
                    <a:pt x="3" y="56"/>
                    <a:pt x="0" y="57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66" y="74"/>
                    <a:pt x="66" y="74"/>
                    <a:pt x="66" y="74"/>
                  </a:cubicBezTo>
                  <a:cubicBezTo>
                    <a:pt x="66" y="74"/>
                    <a:pt x="66" y="68"/>
                    <a:pt x="66" y="65"/>
                  </a:cubicBezTo>
                  <a:cubicBezTo>
                    <a:pt x="66" y="62"/>
                    <a:pt x="61" y="59"/>
                    <a:pt x="51" y="55"/>
                  </a:cubicBezTo>
                  <a:close/>
                  <a:moveTo>
                    <a:pt x="70" y="33"/>
                  </a:moveTo>
                  <a:cubicBezTo>
                    <a:pt x="70" y="20"/>
                    <a:pt x="70" y="20"/>
                    <a:pt x="70" y="20"/>
                  </a:cubicBezTo>
                  <a:cubicBezTo>
                    <a:pt x="61" y="20"/>
                    <a:pt x="61" y="20"/>
                    <a:pt x="61" y="20"/>
                  </a:cubicBezTo>
                  <a:cubicBezTo>
                    <a:pt x="61" y="33"/>
                    <a:pt x="61" y="33"/>
                    <a:pt x="61" y="33"/>
                  </a:cubicBezTo>
                  <a:cubicBezTo>
                    <a:pt x="49" y="33"/>
                    <a:pt x="49" y="33"/>
                    <a:pt x="49" y="33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61" y="53"/>
                    <a:pt x="61" y="53"/>
                    <a:pt x="61" y="53"/>
                  </a:cubicBezTo>
                  <a:cubicBezTo>
                    <a:pt x="70" y="53"/>
                    <a:pt x="70" y="53"/>
                    <a:pt x="70" y="53"/>
                  </a:cubicBezTo>
                  <a:cubicBezTo>
                    <a:pt x="70" y="41"/>
                    <a:pt x="70" y="41"/>
                    <a:pt x="70" y="41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2" y="33"/>
                    <a:pt x="82" y="33"/>
                    <a:pt x="82" y="33"/>
                  </a:cubicBezTo>
                  <a:lnTo>
                    <a:pt x="70" y="33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875" tIns="60937" rIns="121875" bIns="60937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18" name="标题 2"/>
          <p:cNvSpPr>
            <a:spLocks noGrp="1"/>
          </p:cNvSpPr>
          <p:nvPr>
            <p:ph type="title"/>
          </p:nvPr>
        </p:nvSpPr>
        <p:spPr>
          <a:xfrm>
            <a:off x="646356" y="939973"/>
            <a:ext cx="1119343" cy="370420"/>
          </a:xfrm>
          <a:noFill/>
          <a:ln>
            <a:noFill/>
          </a:ln>
        </p:spPr>
        <p:txBody>
          <a:bodyPr wrap="none" lIns="46259" tIns="46259" rIns="46259" bIns="46259" anchor="ctr">
            <a:spAutoFit/>
          </a:bodyPr>
          <a:lstStyle/>
          <a:p>
            <a:pPr defTabSz="913997"/>
            <a:r>
              <a:rPr lang="zh-CN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  <a:cs typeface="Helvetica Light" charset="0"/>
              </a:rPr>
              <a:t>情感</a:t>
            </a:r>
            <a:r>
              <a:rPr lang="zh-CN" altLang="en-US" sz="2000" b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  <a:cs typeface="Helvetica Light" charset="0"/>
              </a:rPr>
              <a:t>主张</a:t>
            </a:r>
            <a:endParaRPr lang="zh-CN" altLang="en-US" sz="2000" b="1" dirty="0">
              <a:solidFill>
                <a:prstClr val="black">
                  <a:lumMod val="65000"/>
                  <a:lumOff val="35000"/>
                </a:prstClr>
              </a:solidFill>
              <a:latin typeface="微软雅黑" pitchFamily="34" charset="-122"/>
              <a:ea typeface="微软雅黑" pitchFamily="34" charset="-122"/>
              <a:cs typeface="Helvetica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8317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6356" y="939974"/>
            <a:ext cx="2914707" cy="370420"/>
          </a:xfrm>
          <a:noFill/>
          <a:ln>
            <a:noFill/>
          </a:ln>
        </p:spPr>
        <p:txBody>
          <a:bodyPr wrap="none" lIns="46259" tIns="46259" rIns="46259" bIns="46259" anchor="ctr">
            <a:spAutoFit/>
          </a:bodyPr>
          <a:lstStyle/>
          <a:p>
            <a:pPr defTabSz="913997"/>
            <a:r>
              <a:rPr lang="zh-CN" altLang="en-US" sz="2000" b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  <a:cs typeface="Helvetica Light" charset="0"/>
              </a:rPr>
              <a:t>情感主张适合</a:t>
            </a:r>
            <a:r>
              <a:rPr lang="zh-CN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  <a:cs typeface="Helvetica Light" charset="0"/>
              </a:rPr>
              <a:t>的品牌组织</a:t>
            </a:r>
          </a:p>
        </p:txBody>
      </p:sp>
      <p:sp>
        <p:nvSpPr>
          <p:cNvPr id="5" name="TextBox 13"/>
          <p:cNvSpPr txBox="1"/>
          <p:nvPr/>
        </p:nvSpPr>
        <p:spPr>
          <a:xfrm>
            <a:off x="6827761" y="515949"/>
            <a:ext cx="1302735" cy="456440"/>
          </a:xfrm>
          <a:prstGeom prst="rect">
            <a:avLst/>
          </a:prstGeom>
          <a:noFill/>
        </p:spPr>
        <p:txBody>
          <a:bodyPr wrap="none" lIns="162468" tIns="81233" rIns="162468" bIns="81233" rtlCol="0">
            <a:spAutoFit/>
          </a:bodyPr>
          <a:lstStyle/>
          <a:p>
            <a:r>
              <a:rPr lang="zh-TW" altLang="en-US" b="1" dirty="0" smtClean="0">
                <a:solidFill>
                  <a:schemeClr val="bg1"/>
                </a:solidFill>
                <a:ea typeface="微软雅黑"/>
              </a:rPr>
              <a:t>情感</a:t>
            </a:r>
            <a:r>
              <a:rPr lang="zh-CN" altLang="en-US" b="1" dirty="0" smtClean="0">
                <a:solidFill>
                  <a:schemeClr val="bg1"/>
                </a:solidFill>
                <a:ea typeface="微软雅黑"/>
              </a:rPr>
              <a:t>主张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Freeform 17"/>
          <p:cNvSpPr>
            <a:spLocks noChangeAspect="1" noEditPoints="1"/>
          </p:cNvSpPr>
          <p:nvPr/>
        </p:nvSpPr>
        <p:spPr bwMode="auto">
          <a:xfrm>
            <a:off x="6228511" y="450149"/>
            <a:ext cx="532457" cy="480628"/>
          </a:xfrm>
          <a:custGeom>
            <a:avLst/>
            <a:gdLst/>
            <a:ahLst/>
            <a:cxnLst>
              <a:cxn ang="0">
                <a:pos x="51" y="55"/>
              </a:cxn>
              <a:cxn ang="0">
                <a:pos x="37" y="42"/>
              </a:cxn>
              <a:cxn ang="0">
                <a:pos x="42" y="32"/>
              </a:cxn>
              <a:cxn ang="0">
                <a:pos x="46" y="25"/>
              </a:cxn>
              <a:cxn ang="0">
                <a:pos x="44" y="21"/>
              </a:cxn>
              <a:cxn ang="0">
                <a:pos x="45" y="14"/>
              </a:cxn>
              <a:cxn ang="0">
                <a:pos x="29" y="0"/>
              </a:cxn>
              <a:cxn ang="0">
                <a:pos x="12" y="14"/>
              </a:cxn>
              <a:cxn ang="0">
                <a:pos x="13" y="21"/>
              </a:cxn>
              <a:cxn ang="0">
                <a:pos x="12" y="25"/>
              </a:cxn>
              <a:cxn ang="0">
                <a:pos x="16" y="32"/>
              </a:cxn>
              <a:cxn ang="0">
                <a:pos x="20" y="42"/>
              </a:cxn>
              <a:cxn ang="0">
                <a:pos x="7" y="55"/>
              </a:cxn>
              <a:cxn ang="0">
                <a:pos x="0" y="57"/>
              </a:cxn>
              <a:cxn ang="0">
                <a:pos x="0" y="74"/>
              </a:cxn>
              <a:cxn ang="0">
                <a:pos x="66" y="74"/>
              </a:cxn>
              <a:cxn ang="0">
                <a:pos x="66" y="65"/>
              </a:cxn>
              <a:cxn ang="0">
                <a:pos x="51" y="55"/>
              </a:cxn>
              <a:cxn ang="0">
                <a:pos x="70" y="33"/>
              </a:cxn>
              <a:cxn ang="0">
                <a:pos x="70" y="20"/>
              </a:cxn>
              <a:cxn ang="0">
                <a:pos x="61" y="20"/>
              </a:cxn>
              <a:cxn ang="0">
                <a:pos x="61" y="33"/>
              </a:cxn>
              <a:cxn ang="0">
                <a:pos x="49" y="33"/>
              </a:cxn>
              <a:cxn ang="0">
                <a:pos x="49" y="41"/>
              </a:cxn>
              <a:cxn ang="0">
                <a:pos x="61" y="41"/>
              </a:cxn>
              <a:cxn ang="0">
                <a:pos x="61" y="53"/>
              </a:cxn>
              <a:cxn ang="0">
                <a:pos x="70" y="53"/>
              </a:cxn>
              <a:cxn ang="0">
                <a:pos x="70" y="41"/>
              </a:cxn>
              <a:cxn ang="0">
                <a:pos x="82" y="41"/>
              </a:cxn>
              <a:cxn ang="0">
                <a:pos x="82" y="33"/>
              </a:cxn>
              <a:cxn ang="0">
                <a:pos x="70" y="33"/>
              </a:cxn>
            </a:cxnLst>
            <a:rect l="0" t="0" r="r" b="b"/>
            <a:pathLst>
              <a:path w="82" h="74">
                <a:moveTo>
                  <a:pt x="51" y="55"/>
                </a:moveTo>
                <a:cubicBezTo>
                  <a:pt x="40" y="51"/>
                  <a:pt x="37" y="48"/>
                  <a:pt x="37" y="42"/>
                </a:cubicBezTo>
                <a:cubicBezTo>
                  <a:pt x="37" y="38"/>
                  <a:pt x="40" y="39"/>
                  <a:pt x="42" y="32"/>
                </a:cubicBezTo>
                <a:cubicBezTo>
                  <a:pt x="42" y="29"/>
                  <a:pt x="45" y="31"/>
                  <a:pt x="46" y="25"/>
                </a:cubicBezTo>
                <a:cubicBezTo>
                  <a:pt x="46" y="22"/>
                  <a:pt x="44" y="21"/>
                  <a:pt x="44" y="21"/>
                </a:cubicBezTo>
                <a:cubicBezTo>
                  <a:pt x="44" y="21"/>
                  <a:pt x="45" y="17"/>
                  <a:pt x="45" y="14"/>
                </a:cubicBezTo>
                <a:cubicBezTo>
                  <a:pt x="45" y="10"/>
                  <a:pt x="43" y="0"/>
                  <a:pt x="29" y="0"/>
                </a:cubicBezTo>
                <a:cubicBezTo>
                  <a:pt x="15" y="0"/>
                  <a:pt x="12" y="10"/>
                  <a:pt x="12" y="14"/>
                </a:cubicBezTo>
                <a:cubicBezTo>
                  <a:pt x="13" y="17"/>
                  <a:pt x="13" y="21"/>
                  <a:pt x="13" y="21"/>
                </a:cubicBezTo>
                <a:cubicBezTo>
                  <a:pt x="13" y="21"/>
                  <a:pt x="12" y="22"/>
                  <a:pt x="12" y="25"/>
                </a:cubicBezTo>
                <a:cubicBezTo>
                  <a:pt x="12" y="31"/>
                  <a:pt x="15" y="29"/>
                  <a:pt x="16" y="32"/>
                </a:cubicBezTo>
                <a:cubicBezTo>
                  <a:pt x="17" y="39"/>
                  <a:pt x="20" y="38"/>
                  <a:pt x="20" y="42"/>
                </a:cubicBezTo>
                <a:cubicBezTo>
                  <a:pt x="20" y="48"/>
                  <a:pt x="17" y="51"/>
                  <a:pt x="7" y="55"/>
                </a:cubicBezTo>
                <a:cubicBezTo>
                  <a:pt x="5" y="55"/>
                  <a:pt x="3" y="56"/>
                  <a:pt x="0" y="57"/>
                </a:cubicBezTo>
                <a:cubicBezTo>
                  <a:pt x="0" y="74"/>
                  <a:pt x="0" y="74"/>
                  <a:pt x="0" y="74"/>
                </a:cubicBezTo>
                <a:cubicBezTo>
                  <a:pt x="66" y="74"/>
                  <a:pt x="66" y="74"/>
                  <a:pt x="66" y="74"/>
                </a:cubicBezTo>
                <a:cubicBezTo>
                  <a:pt x="66" y="74"/>
                  <a:pt x="66" y="68"/>
                  <a:pt x="66" y="65"/>
                </a:cubicBezTo>
                <a:cubicBezTo>
                  <a:pt x="66" y="62"/>
                  <a:pt x="61" y="59"/>
                  <a:pt x="51" y="55"/>
                </a:cubicBezTo>
                <a:close/>
                <a:moveTo>
                  <a:pt x="70" y="33"/>
                </a:moveTo>
                <a:cubicBezTo>
                  <a:pt x="70" y="20"/>
                  <a:pt x="70" y="20"/>
                  <a:pt x="70" y="20"/>
                </a:cubicBezTo>
                <a:cubicBezTo>
                  <a:pt x="61" y="20"/>
                  <a:pt x="61" y="20"/>
                  <a:pt x="61" y="20"/>
                </a:cubicBezTo>
                <a:cubicBezTo>
                  <a:pt x="61" y="33"/>
                  <a:pt x="61" y="33"/>
                  <a:pt x="61" y="33"/>
                </a:cubicBezTo>
                <a:cubicBezTo>
                  <a:pt x="49" y="33"/>
                  <a:pt x="49" y="33"/>
                  <a:pt x="49" y="33"/>
                </a:cubicBezTo>
                <a:cubicBezTo>
                  <a:pt x="49" y="41"/>
                  <a:pt x="49" y="41"/>
                  <a:pt x="49" y="41"/>
                </a:cubicBezTo>
                <a:cubicBezTo>
                  <a:pt x="61" y="41"/>
                  <a:pt x="61" y="41"/>
                  <a:pt x="61" y="41"/>
                </a:cubicBezTo>
                <a:cubicBezTo>
                  <a:pt x="61" y="53"/>
                  <a:pt x="61" y="53"/>
                  <a:pt x="61" y="53"/>
                </a:cubicBezTo>
                <a:cubicBezTo>
                  <a:pt x="70" y="53"/>
                  <a:pt x="70" y="53"/>
                  <a:pt x="70" y="53"/>
                </a:cubicBezTo>
                <a:cubicBezTo>
                  <a:pt x="70" y="41"/>
                  <a:pt x="70" y="41"/>
                  <a:pt x="70" y="41"/>
                </a:cubicBezTo>
                <a:cubicBezTo>
                  <a:pt x="82" y="41"/>
                  <a:pt x="82" y="41"/>
                  <a:pt x="82" y="41"/>
                </a:cubicBezTo>
                <a:cubicBezTo>
                  <a:pt x="82" y="33"/>
                  <a:pt x="82" y="33"/>
                  <a:pt x="82" y="33"/>
                </a:cubicBezTo>
                <a:lnTo>
                  <a:pt x="70" y="33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162468" tIns="81233" rIns="162468" bIns="81233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grpSp>
        <p:nvGrpSpPr>
          <p:cNvPr id="8" name="组 7"/>
          <p:cNvGrpSpPr/>
          <p:nvPr/>
        </p:nvGrpSpPr>
        <p:grpSpPr>
          <a:xfrm>
            <a:off x="5022600" y="1793758"/>
            <a:ext cx="2162910" cy="606069"/>
            <a:chOff x="3766458" y="942414"/>
            <a:chExt cx="1621971" cy="454692"/>
          </a:xfrm>
        </p:grpSpPr>
        <p:grpSp>
          <p:nvGrpSpPr>
            <p:cNvPr id="9" name="组 8"/>
            <p:cNvGrpSpPr/>
            <p:nvPr/>
          </p:nvGrpSpPr>
          <p:grpSpPr>
            <a:xfrm>
              <a:off x="3766458" y="942414"/>
              <a:ext cx="1621971" cy="454692"/>
              <a:chOff x="0" y="1192251"/>
              <a:chExt cx="1621971" cy="454692"/>
            </a:xfrm>
          </p:grpSpPr>
          <p:sp>
            <p:nvSpPr>
              <p:cNvPr id="11" name="Rectangle 6"/>
              <p:cNvSpPr/>
              <p:nvPr/>
            </p:nvSpPr>
            <p:spPr>
              <a:xfrm>
                <a:off x="0" y="1192251"/>
                <a:ext cx="1621971" cy="454692"/>
              </a:xfrm>
              <a:prstGeom prst="rect">
                <a:avLst/>
              </a:prstGeom>
              <a:solidFill>
                <a:srgbClr val="E8314A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121875" tIns="60937" rIns="121875" bIns="60937"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TextBox 12"/>
              <p:cNvSpPr txBox="1"/>
              <p:nvPr/>
            </p:nvSpPr>
            <p:spPr>
              <a:xfrm>
                <a:off x="570888" y="1281152"/>
                <a:ext cx="915448" cy="311685"/>
              </a:xfrm>
              <a:prstGeom prst="rect">
                <a:avLst/>
              </a:prstGeom>
              <a:noFill/>
            </p:spPr>
            <p:txBody>
              <a:bodyPr wrap="none" lIns="121875" tIns="60937" rIns="121875" bIns="60937" rtlCol="0">
                <a:spAutoFit/>
              </a:bodyPr>
              <a:lstStyle/>
              <a:p>
                <a:r>
                  <a:rPr lang="zh-CN" altLang="en-US" b="1" dirty="0" smtClean="0">
                    <a:solidFill>
                      <a:schemeClr val="bg1"/>
                    </a:solidFill>
                    <a:ea typeface="微软雅黑"/>
                  </a:rPr>
                  <a:t>情感主张</a:t>
                </a:r>
                <a:endParaRPr lang="en-US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0" name="Freeform 17"/>
            <p:cNvSpPr>
              <a:spLocks noChangeAspect="1" noEditPoints="1"/>
            </p:cNvSpPr>
            <p:nvPr/>
          </p:nvSpPr>
          <p:spPr bwMode="auto">
            <a:xfrm>
              <a:off x="3990838" y="979778"/>
              <a:ext cx="399291" cy="360582"/>
            </a:xfrm>
            <a:custGeom>
              <a:avLst/>
              <a:gdLst/>
              <a:ahLst/>
              <a:cxnLst>
                <a:cxn ang="0">
                  <a:pos x="51" y="55"/>
                </a:cxn>
                <a:cxn ang="0">
                  <a:pos x="37" y="42"/>
                </a:cxn>
                <a:cxn ang="0">
                  <a:pos x="42" y="32"/>
                </a:cxn>
                <a:cxn ang="0">
                  <a:pos x="46" y="25"/>
                </a:cxn>
                <a:cxn ang="0">
                  <a:pos x="44" y="21"/>
                </a:cxn>
                <a:cxn ang="0">
                  <a:pos x="45" y="14"/>
                </a:cxn>
                <a:cxn ang="0">
                  <a:pos x="29" y="0"/>
                </a:cxn>
                <a:cxn ang="0">
                  <a:pos x="12" y="14"/>
                </a:cxn>
                <a:cxn ang="0">
                  <a:pos x="13" y="21"/>
                </a:cxn>
                <a:cxn ang="0">
                  <a:pos x="12" y="25"/>
                </a:cxn>
                <a:cxn ang="0">
                  <a:pos x="16" y="32"/>
                </a:cxn>
                <a:cxn ang="0">
                  <a:pos x="20" y="42"/>
                </a:cxn>
                <a:cxn ang="0">
                  <a:pos x="7" y="55"/>
                </a:cxn>
                <a:cxn ang="0">
                  <a:pos x="0" y="57"/>
                </a:cxn>
                <a:cxn ang="0">
                  <a:pos x="0" y="74"/>
                </a:cxn>
                <a:cxn ang="0">
                  <a:pos x="66" y="74"/>
                </a:cxn>
                <a:cxn ang="0">
                  <a:pos x="66" y="65"/>
                </a:cxn>
                <a:cxn ang="0">
                  <a:pos x="51" y="55"/>
                </a:cxn>
                <a:cxn ang="0">
                  <a:pos x="70" y="33"/>
                </a:cxn>
                <a:cxn ang="0">
                  <a:pos x="70" y="20"/>
                </a:cxn>
                <a:cxn ang="0">
                  <a:pos x="61" y="20"/>
                </a:cxn>
                <a:cxn ang="0">
                  <a:pos x="61" y="33"/>
                </a:cxn>
                <a:cxn ang="0">
                  <a:pos x="49" y="33"/>
                </a:cxn>
                <a:cxn ang="0">
                  <a:pos x="49" y="41"/>
                </a:cxn>
                <a:cxn ang="0">
                  <a:pos x="61" y="41"/>
                </a:cxn>
                <a:cxn ang="0">
                  <a:pos x="61" y="53"/>
                </a:cxn>
                <a:cxn ang="0">
                  <a:pos x="70" y="53"/>
                </a:cxn>
                <a:cxn ang="0">
                  <a:pos x="70" y="41"/>
                </a:cxn>
                <a:cxn ang="0">
                  <a:pos x="82" y="41"/>
                </a:cxn>
                <a:cxn ang="0">
                  <a:pos x="82" y="33"/>
                </a:cxn>
                <a:cxn ang="0">
                  <a:pos x="70" y="33"/>
                </a:cxn>
              </a:cxnLst>
              <a:rect l="0" t="0" r="r" b="b"/>
              <a:pathLst>
                <a:path w="82" h="74">
                  <a:moveTo>
                    <a:pt x="51" y="55"/>
                  </a:moveTo>
                  <a:cubicBezTo>
                    <a:pt x="40" y="51"/>
                    <a:pt x="37" y="48"/>
                    <a:pt x="37" y="42"/>
                  </a:cubicBezTo>
                  <a:cubicBezTo>
                    <a:pt x="37" y="38"/>
                    <a:pt x="40" y="39"/>
                    <a:pt x="42" y="32"/>
                  </a:cubicBezTo>
                  <a:cubicBezTo>
                    <a:pt x="42" y="29"/>
                    <a:pt x="45" y="31"/>
                    <a:pt x="46" y="25"/>
                  </a:cubicBezTo>
                  <a:cubicBezTo>
                    <a:pt x="46" y="22"/>
                    <a:pt x="44" y="21"/>
                    <a:pt x="44" y="21"/>
                  </a:cubicBezTo>
                  <a:cubicBezTo>
                    <a:pt x="44" y="21"/>
                    <a:pt x="45" y="17"/>
                    <a:pt x="45" y="14"/>
                  </a:cubicBezTo>
                  <a:cubicBezTo>
                    <a:pt x="45" y="10"/>
                    <a:pt x="43" y="0"/>
                    <a:pt x="29" y="0"/>
                  </a:cubicBezTo>
                  <a:cubicBezTo>
                    <a:pt x="15" y="0"/>
                    <a:pt x="12" y="10"/>
                    <a:pt x="12" y="14"/>
                  </a:cubicBezTo>
                  <a:cubicBezTo>
                    <a:pt x="13" y="17"/>
                    <a:pt x="13" y="21"/>
                    <a:pt x="13" y="21"/>
                  </a:cubicBezTo>
                  <a:cubicBezTo>
                    <a:pt x="13" y="21"/>
                    <a:pt x="12" y="22"/>
                    <a:pt x="12" y="25"/>
                  </a:cubicBezTo>
                  <a:cubicBezTo>
                    <a:pt x="12" y="31"/>
                    <a:pt x="15" y="29"/>
                    <a:pt x="16" y="32"/>
                  </a:cubicBezTo>
                  <a:cubicBezTo>
                    <a:pt x="17" y="39"/>
                    <a:pt x="20" y="38"/>
                    <a:pt x="20" y="42"/>
                  </a:cubicBezTo>
                  <a:cubicBezTo>
                    <a:pt x="20" y="48"/>
                    <a:pt x="17" y="51"/>
                    <a:pt x="7" y="55"/>
                  </a:cubicBezTo>
                  <a:cubicBezTo>
                    <a:pt x="5" y="55"/>
                    <a:pt x="3" y="56"/>
                    <a:pt x="0" y="57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66" y="74"/>
                    <a:pt x="66" y="74"/>
                    <a:pt x="66" y="74"/>
                  </a:cubicBezTo>
                  <a:cubicBezTo>
                    <a:pt x="66" y="74"/>
                    <a:pt x="66" y="68"/>
                    <a:pt x="66" y="65"/>
                  </a:cubicBezTo>
                  <a:cubicBezTo>
                    <a:pt x="66" y="62"/>
                    <a:pt x="61" y="59"/>
                    <a:pt x="51" y="55"/>
                  </a:cubicBezTo>
                  <a:close/>
                  <a:moveTo>
                    <a:pt x="70" y="33"/>
                  </a:moveTo>
                  <a:cubicBezTo>
                    <a:pt x="70" y="20"/>
                    <a:pt x="70" y="20"/>
                    <a:pt x="70" y="20"/>
                  </a:cubicBezTo>
                  <a:cubicBezTo>
                    <a:pt x="61" y="20"/>
                    <a:pt x="61" y="20"/>
                    <a:pt x="61" y="20"/>
                  </a:cubicBezTo>
                  <a:cubicBezTo>
                    <a:pt x="61" y="33"/>
                    <a:pt x="61" y="33"/>
                    <a:pt x="61" y="33"/>
                  </a:cubicBezTo>
                  <a:cubicBezTo>
                    <a:pt x="49" y="33"/>
                    <a:pt x="49" y="33"/>
                    <a:pt x="49" y="33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61" y="53"/>
                    <a:pt x="61" y="53"/>
                    <a:pt x="61" y="53"/>
                  </a:cubicBezTo>
                  <a:cubicBezTo>
                    <a:pt x="70" y="53"/>
                    <a:pt x="70" y="53"/>
                    <a:pt x="70" y="53"/>
                  </a:cubicBezTo>
                  <a:cubicBezTo>
                    <a:pt x="70" y="41"/>
                    <a:pt x="70" y="41"/>
                    <a:pt x="70" y="41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2" y="33"/>
                    <a:pt x="82" y="33"/>
                    <a:pt x="82" y="33"/>
                  </a:cubicBezTo>
                  <a:lnTo>
                    <a:pt x="70" y="33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875" tIns="60937" rIns="121875" bIns="60937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13" name="矩形 12"/>
          <p:cNvSpPr/>
          <p:nvPr/>
        </p:nvSpPr>
        <p:spPr>
          <a:xfrm>
            <a:off x="1613464" y="4014291"/>
            <a:ext cx="2348814" cy="861498"/>
          </a:xfrm>
          <a:prstGeom prst="rect">
            <a:avLst/>
          </a:prstGeom>
        </p:spPr>
        <p:txBody>
          <a:bodyPr wrap="square" lIns="121896" tIns="60949" rIns="121896" bIns="60949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latin typeface="Microsoft YaHei" charset="-122"/>
                <a:ea typeface="Microsoft YaHei" charset="-122"/>
                <a:cs typeface="Microsoft YaHei" charset="-122"/>
              </a:rPr>
              <a:t>快消品，教育，消费者电子等</a:t>
            </a:r>
            <a:endParaRPr lang="en-US" altLang="zh-CN" sz="16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5265299" y="4017757"/>
            <a:ext cx="1926419" cy="492280"/>
          </a:xfrm>
          <a:prstGeom prst="rect">
            <a:avLst/>
          </a:prstGeom>
        </p:spPr>
        <p:txBody>
          <a:bodyPr wrap="square" lIns="121896" tIns="60949" rIns="121896" bIns="60949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latin typeface="Microsoft YaHei" charset="-122"/>
                <a:ea typeface="Microsoft YaHei" charset="-122"/>
                <a:cs typeface="Microsoft YaHei" charset="-122"/>
              </a:rPr>
              <a:t>发展期</a:t>
            </a:r>
            <a:r>
              <a:rPr lang="en-US" altLang="zh-CN" sz="1600" dirty="0">
                <a:latin typeface="Microsoft YaHei" charset="-122"/>
                <a:ea typeface="Microsoft YaHei" charset="-122"/>
                <a:cs typeface="Microsoft YaHei" charset="-122"/>
              </a:rPr>
              <a:t>or</a:t>
            </a:r>
            <a:r>
              <a:rPr lang="zh-CN" altLang="en-US" sz="1600" dirty="0">
                <a:latin typeface="Microsoft YaHei" charset="-122"/>
                <a:ea typeface="Microsoft YaHei" charset="-122"/>
                <a:cs typeface="Microsoft YaHei" charset="-122"/>
              </a:rPr>
              <a:t>成熟期</a:t>
            </a:r>
            <a:endParaRPr lang="en-US" altLang="zh-CN" sz="16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236126" y="3472374"/>
            <a:ext cx="2974326" cy="2039092"/>
          </a:xfrm>
          <a:prstGeom prst="rect">
            <a:avLst/>
          </a:prstGeom>
          <a:noFill/>
          <a:ln w="28575">
            <a:solidFill>
              <a:srgbClr val="E8314A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6" tIns="60949" rIns="121896" bIns="60949" rtlCol="0" anchor="ctr"/>
          <a:lstStyle/>
          <a:p>
            <a:pPr algn="ctr"/>
            <a:endParaRPr kumimoji="1" lang="zh-CN" altLang="en-US" sz="1500"/>
          </a:p>
        </p:txBody>
      </p:sp>
      <p:sp>
        <p:nvSpPr>
          <p:cNvPr id="17" name="圆角矩形 16"/>
          <p:cNvSpPr/>
          <p:nvPr/>
        </p:nvSpPr>
        <p:spPr>
          <a:xfrm>
            <a:off x="1421763" y="3036675"/>
            <a:ext cx="2575561" cy="750306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5" rIns="91431" bIns="45715" rtlCol="0" anchor="ctr"/>
          <a:lstStyle/>
          <a:p>
            <a:pPr algn="ctr"/>
            <a:endParaRPr kumimoji="1" lang="zh-CN" altLang="en-US" sz="1500"/>
          </a:p>
        </p:txBody>
      </p:sp>
      <p:sp>
        <p:nvSpPr>
          <p:cNvPr id="18" name="矩形 17"/>
          <p:cNvSpPr/>
          <p:nvPr/>
        </p:nvSpPr>
        <p:spPr>
          <a:xfrm>
            <a:off x="2287293" y="3227559"/>
            <a:ext cx="1159274" cy="384711"/>
          </a:xfrm>
          <a:prstGeom prst="rect">
            <a:avLst/>
          </a:prstGeom>
        </p:spPr>
        <p:txBody>
          <a:bodyPr wrap="none" lIns="91431" tIns="45715" rIns="91431" bIns="45715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所处行业</a:t>
            </a:r>
          </a:p>
        </p:txBody>
      </p:sp>
      <p:grpSp>
        <p:nvGrpSpPr>
          <p:cNvPr id="19" name="组 18"/>
          <p:cNvGrpSpPr/>
          <p:nvPr/>
        </p:nvGrpSpPr>
        <p:grpSpPr>
          <a:xfrm>
            <a:off x="1698413" y="3167882"/>
            <a:ext cx="478804" cy="478594"/>
            <a:chOff x="1183543" y="2304245"/>
            <a:chExt cx="482252" cy="482252"/>
          </a:xfrm>
        </p:grpSpPr>
        <p:pic>
          <p:nvPicPr>
            <p:cNvPr id="20" name="图片 1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65409" y="2382017"/>
              <a:ext cx="362220" cy="362220"/>
            </a:xfrm>
            <a:prstGeom prst="rect">
              <a:avLst/>
            </a:prstGeom>
          </p:spPr>
        </p:pic>
        <p:sp>
          <p:nvSpPr>
            <p:cNvPr id="21" name="椭圆 20"/>
            <p:cNvSpPr/>
            <p:nvPr/>
          </p:nvSpPr>
          <p:spPr>
            <a:xfrm>
              <a:off x="1183543" y="2304245"/>
              <a:ext cx="482252" cy="482252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</p:grpSp>
      <p:sp>
        <p:nvSpPr>
          <p:cNvPr id="22" name="矩形 21"/>
          <p:cNvSpPr/>
          <p:nvPr/>
        </p:nvSpPr>
        <p:spPr>
          <a:xfrm>
            <a:off x="4641846" y="3472374"/>
            <a:ext cx="2974326" cy="2039092"/>
          </a:xfrm>
          <a:prstGeom prst="rect">
            <a:avLst/>
          </a:prstGeom>
          <a:noFill/>
          <a:ln w="28575">
            <a:solidFill>
              <a:srgbClr val="E8314A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6" tIns="60949" rIns="121896" bIns="60949" rtlCol="0" anchor="ctr"/>
          <a:lstStyle/>
          <a:p>
            <a:pPr algn="ctr"/>
            <a:endParaRPr kumimoji="1" lang="zh-CN" altLang="en-US" sz="1500"/>
          </a:p>
        </p:txBody>
      </p:sp>
      <p:sp>
        <p:nvSpPr>
          <p:cNvPr id="24" name="圆角矩形 23"/>
          <p:cNvSpPr/>
          <p:nvPr/>
        </p:nvSpPr>
        <p:spPr>
          <a:xfrm>
            <a:off x="4827483" y="3036675"/>
            <a:ext cx="2575561" cy="750306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5" rIns="91431" bIns="45715" rtlCol="0" anchor="ctr"/>
          <a:lstStyle/>
          <a:p>
            <a:pPr algn="ctr"/>
            <a:endParaRPr kumimoji="1" lang="zh-CN" altLang="en-US" sz="1500"/>
          </a:p>
        </p:txBody>
      </p:sp>
      <p:sp>
        <p:nvSpPr>
          <p:cNvPr id="25" name="矩形 24"/>
          <p:cNvSpPr/>
          <p:nvPr/>
        </p:nvSpPr>
        <p:spPr>
          <a:xfrm>
            <a:off x="5693013" y="3227559"/>
            <a:ext cx="1159274" cy="384711"/>
          </a:xfrm>
          <a:prstGeom prst="rect">
            <a:avLst/>
          </a:prstGeom>
        </p:spPr>
        <p:txBody>
          <a:bodyPr wrap="none" lIns="91431" tIns="45715" rIns="91431" bIns="45715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所处阶段</a:t>
            </a:r>
          </a:p>
        </p:txBody>
      </p:sp>
      <p:sp>
        <p:nvSpPr>
          <p:cNvPr id="26" name="椭圆 25"/>
          <p:cNvSpPr/>
          <p:nvPr/>
        </p:nvSpPr>
        <p:spPr>
          <a:xfrm>
            <a:off x="5104133" y="3167882"/>
            <a:ext cx="478804" cy="478594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5" rIns="91431" bIns="45715"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7187" y="3199487"/>
            <a:ext cx="383635" cy="383467"/>
          </a:xfrm>
          <a:prstGeom prst="rect">
            <a:avLst/>
          </a:prstGeom>
        </p:spPr>
      </p:pic>
      <p:sp>
        <p:nvSpPr>
          <p:cNvPr id="28" name="矩形 27"/>
          <p:cNvSpPr/>
          <p:nvPr/>
        </p:nvSpPr>
        <p:spPr>
          <a:xfrm>
            <a:off x="8040448" y="3472374"/>
            <a:ext cx="2974326" cy="2039092"/>
          </a:xfrm>
          <a:prstGeom prst="rect">
            <a:avLst/>
          </a:prstGeom>
          <a:noFill/>
          <a:ln w="28575">
            <a:solidFill>
              <a:srgbClr val="E8314A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6" tIns="60949" rIns="121896" bIns="60949" rtlCol="0" anchor="ctr"/>
          <a:lstStyle/>
          <a:p>
            <a:pPr algn="ctr"/>
            <a:endParaRPr kumimoji="1" lang="zh-CN" altLang="en-US" sz="1500"/>
          </a:p>
        </p:txBody>
      </p:sp>
      <p:sp>
        <p:nvSpPr>
          <p:cNvPr id="30" name="圆角矩形 29"/>
          <p:cNvSpPr/>
          <p:nvPr/>
        </p:nvSpPr>
        <p:spPr>
          <a:xfrm>
            <a:off x="8226085" y="3036675"/>
            <a:ext cx="2575561" cy="750306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5" rIns="91431" bIns="45715" rtlCol="0" anchor="ctr"/>
          <a:lstStyle/>
          <a:p>
            <a:pPr algn="ctr"/>
            <a:endParaRPr kumimoji="1" lang="zh-CN" altLang="en-US" sz="1500"/>
          </a:p>
        </p:txBody>
      </p:sp>
      <p:sp>
        <p:nvSpPr>
          <p:cNvPr id="31" name="矩形 30"/>
          <p:cNvSpPr/>
          <p:nvPr/>
        </p:nvSpPr>
        <p:spPr>
          <a:xfrm>
            <a:off x="9091615" y="3227559"/>
            <a:ext cx="1159274" cy="384711"/>
          </a:xfrm>
          <a:prstGeom prst="rect">
            <a:avLst/>
          </a:prstGeom>
        </p:spPr>
        <p:txBody>
          <a:bodyPr wrap="none" lIns="91431" tIns="45715" rIns="91431" bIns="45715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对比环境</a:t>
            </a:r>
          </a:p>
        </p:txBody>
      </p:sp>
      <p:sp>
        <p:nvSpPr>
          <p:cNvPr id="32" name="椭圆 31"/>
          <p:cNvSpPr/>
          <p:nvPr/>
        </p:nvSpPr>
        <p:spPr>
          <a:xfrm>
            <a:off x="8502735" y="3167882"/>
            <a:ext cx="478804" cy="478594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5" rIns="91431" bIns="45715"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9351" y="3262749"/>
            <a:ext cx="288986" cy="288859"/>
          </a:xfrm>
          <a:prstGeom prst="rect">
            <a:avLst/>
          </a:prstGeom>
        </p:spPr>
      </p:pic>
      <p:sp>
        <p:nvSpPr>
          <p:cNvPr id="34" name="矩形 33"/>
          <p:cNvSpPr/>
          <p:nvPr/>
        </p:nvSpPr>
        <p:spPr>
          <a:xfrm>
            <a:off x="8399323" y="4005688"/>
            <a:ext cx="2402321" cy="861498"/>
          </a:xfrm>
          <a:prstGeom prst="rect">
            <a:avLst/>
          </a:prstGeom>
        </p:spPr>
        <p:txBody>
          <a:bodyPr wrap="square" lIns="121896" tIns="60949" rIns="121896" bIns="60949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en-US" sz="1600" dirty="0">
                <a:latin typeface="Microsoft YaHei" charset="-122"/>
                <a:ea typeface="Microsoft YaHei" charset="-122"/>
                <a:cs typeface="Microsoft YaHei" charset="-122"/>
              </a:rPr>
              <a:t>行业饱和</a:t>
            </a:r>
            <a:r>
              <a:rPr lang="zh-CN" altLang="en-US" sz="1600" dirty="0">
                <a:latin typeface="Microsoft YaHei" charset="-122"/>
                <a:ea typeface="Microsoft YaHei" charset="-122"/>
                <a:cs typeface="Microsoft YaHei" charset="-122"/>
              </a:rPr>
              <a:t>，市场竞争激烈，产品雷同</a:t>
            </a:r>
            <a:endParaRPr lang="en-US" altLang="zh-CN" sz="16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27248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6356" y="939974"/>
            <a:ext cx="3684148" cy="370420"/>
          </a:xfrm>
          <a:noFill/>
          <a:ln>
            <a:noFill/>
          </a:ln>
        </p:spPr>
        <p:txBody>
          <a:bodyPr wrap="none" lIns="46259" tIns="46259" rIns="46259" bIns="46259" anchor="ctr">
            <a:spAutoFit/>
          </a:bodyPr>
          <a:lstStyle/>
          <a:p>
            <a:pPr defTabSz="913997"/>
            <a:r>
              <a:rPr lang="zh-CN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  <a:cs typeface="Helvetica Light" charset="0"/>
              </a:rPr>
              <a:t>如何</a:t>
            </a:r>
            <a:r>
              <a:rPr lang="zh-CN" altLang="en-US" sz="2000" b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  <a:cs typeface="Helvetica Light" charset="0"/>
              </a:rPr>
              <a:t>确认情感主张适合</a:t>
            </a:r>
            <a:r>
              <a:rPr lang="zh-CN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  <a:cs typeface="Helvetica Light" charset="0"/>
              </a:rPr>
              <a:t>这家公司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941309" y="5259971"/>
            <a:ext cx="2355613" cy="697411"/>
          </a:xfrm>
          <a:prstGeom prst="rect">
            <a:avLst/>
          </a:prstGeom>
          <a:noFill/>
        </p:spPr>
        <p:txBody>
          <a:bodyPr wrap="square" lIns="121896" tIns="60949" rIns="121896" bIns="60949">
            <a:spAutoFit/>
          </a:bodyPr>
          <a:lstStyle/>
          <a:p>
            <a:pPr eaLnBrk="1" hangingPunct="1">
              <a:defRPr/>
            </a:pPr>
            <a:r>
              <a:rPr kumimoji="1" lang="zh-CN" altLang="en-US" sz="2100" b="1" dirty="0">
                <a:solidFill>
                  <a:srgbClr val="E8314A"/>
                </a:solidFill>
                <a:latin typeface="Microsoft YaHei" charset="0"/>
                <a:ea typeface="Microsoft YaHei" charset="0"/>
                <a:cs typeface="Microsoft YaHei" charset="0"/>
              </a:rPr>
              <a:t>公司愿景</a:t>
            </a:r>
          </a:p>
          <a:p>
            <a:pPr eaLnBrk="1" hangingPunct="1">
              <a:defRPr/>
            </a:pPr>
            <a:r>
              <a:rPr kumimoji="1" lang="en-US" altLang="zh-CN" sz="1600" b="1" dirty="0">
                <a:solidFill>
                  <a:srgbClr val="E8314A"/>
                </a:solidFill>
                <a:latin typeface="Microsoft YaHei" charset="0"/>
                <a:ea typeface="Microsoft YaHei" charset="0"/>
                <a:cs typeface="Microsoft YaHei" charset="0"/>
              </a:rPr>
              <a:t>Corporation</a:t>
            </a:r>
            <a:r>
              <a:rPr kumimoji="1" lang="zh-CN" altLang="en-US" sz="1600" b="1" dirty="0">
                <a:solidFill>
                  <a:srgbClr val="E8314A"/>
                </a:solidFill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kumimoji="1" lang="en-US" altLang="zh-CN" sz="1600" b="1" dirty="0">
                <a:solidFill>
                  <a:srgbClr val="E8314A"/>
                </a:solidFill>
                <a:latin typeface="Microsoft YaHei" charset="0"/>
                <a:ea typeface="Microsoft YaHei" charset="0"/>
                <a:cs typeface="Microsoft YaHei" charset="0"/>
              </a:rPr>
              <a:t>Vision </a:t>
            </a:r>
            <a:endParaRPr kumimoji="1" lang="zh-CN" altLang="en-US" sz="1600" b="1" dirty="0">
              <a:solidFill>
                <a:srgbClr val="E8314A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941310" y="2806775"/>
            <a:ext cx="2285880" cy="697411"/>
          </a:xfrm>
          <a:prstGeom prst="rect">
            <a:avLst/>
          </a:prstGeom>
          <a:noFill/>
        </p:spPr>
        <p:txBody>
          <a:bodyPr wrap="square" lIns="121896" tIns="60949" rIns="121896" bIns="60949">
            <a:spAutoFit/>
          </a:bodyPr>
          <a:lstStyle/>
          <a:p>
            <a:pPr eaLnBrk="1" hangingPunct="1">
              <a:defRPr/>
            </a:pPr>
            <a:r>
              <a:rPr kumimoji="1" lang="zh-CN" altLang="en-US" sz="2100" b="1" dirty="0">
                <a:solidFill>
                  <a:srgbClr val="E8314A"/>
                </a:solidFill>
                <a:latin typeface="Microsoft YaHei" charset="0"/>
                <a:ea typeface="Microsoft YaHei" charset="0"/>
                <a:cs typeface="Microsoft YaHei" charset="0"/>
              </a:rPr>
              <a:t>用户群</a:t>
            </a:r>
          </a:p>
          <a:p>
            <a:pPr eaLnBrk="1" hangingPunct="1">
              <a:defRPr/>
            </a:pPr>
            <a:r>
              <a:rPr kumimoji="1" lang="en-US" altLang="zh-CN" sz="1600" b="1" dirty="0">
                <a:solidFill>
                  <a:srgbClr val="E8314A"/>
                </a:solidFill>
                <a:latin typeface="Microsoft YaHei" charset="0"/>
                <a:ea typeface="Microsoft YaHei" charset="0"/>
                <a:cs typeface="Microsoft YaHei" charset="0"/>
              </a:rPr>
              <a:t>User Group</a:t>
            </a:r>
            <a:endParaRPr kumimoji="1" lang="zh-CN" altLang="en-US" sz="1600" b="1" dirty="0">
              <a:solidFill>
                <a:srgbClr val="E8314A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127944" y="2817522"/>
            <a:ext cx="5991335" cy="861752"/>
          </a:xfrm>
          <a:prstGeom prst="rect">
            <a:avLst/>
          </a:prstGeom>
          <a:noFill/>
        </p:spPr>
        <p:txBody>
          <a:bodyPr wrap="none" lIns="121896" tIns="60949" rIns="121896" bIns="60949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600"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lang="zh-CN" altLang="en-US" dirty="0"/>
              <a:t>除功能性需求外，目标客群深层次的情感性需求是否未被满足？</a:t>
            </a:r>
            <a:endParaRPr lang="en-US" altLang="zh-CN" dirty="0"/>
          </a:p>
          <a:p>
            <a:r>
              <a:rPr lang="zh-CN" altLang="en-US" dirty="0"/>
              <a:t>是否有强大的洞察支撑？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4127946" y="5355388"/>
            <a:ext cx="3323938" cy="492420"/>
          </a:xfrm>
          <a:prstGeom prst="rect">
            <a:avLst/>
          </a:prstGeom>
          <a:noFill/>
        </p:spPr>
        <p:txBody>
          <a:bodyPr wrap="none" lIns="121896" tIns="60949" rIns="121896" bIns="60949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600"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lang="zh-CN" altLang="en-US" dirty="0"/>
              <a:t>公司愿景是否能引起消费者共鸣？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941309" y="4033372"/>
            <a:ext cx="3365617" cy="697411"/>
          </a:xfrm>
          <a:prstGeom prst="rect">
            <a:avLst/>
          </a:prstGeom>
          <a:noFill/>
        </p:spPr>
        <p:txBody>
          <a:bodyPr wrap="square" lIns="121896" tIns="60949" rIns="121896" bIns="60949">
            <a:spAutoFit/>
          </a:bodyPr>
          <a:lstStyle/>
          <a:p>
            <a:pPr eaLnBrk="1" hangingPunct="1">
              <a:defRPr/>
            </a:pPr>
            <a:r>
              <a:rPr kumimoji="1" lang="zh-CN" altLang="en-US" sz="2100" b="1" dirty="0">
                <a:solidFill>
                  <a:srgbClr val="E8314A"/>
                </a:solidFill>
                <a:latin typeface="Microsoft YaHei" charset="0"/>
                <a:ea typeface="Microsoft YaHei" charset="0"/>
                <a:cs typeface="Microsoft YaHei" charset="0"/>
              </a:rPr>
              <a:t>竞争对手</a:t>
            </a:r>
            <a:r>
              <a:rPr kumimoji="1" lang="en-US" altLang="zh-CN" sz="2100" b="1" dirty="0">
                <a:solidFill>
                  <a:srgbClr val="E8314A"/>
                </a:solidFill>
                <a:latin typeface="Microsoft YaHei" charset="0"/>
                <a:ea typeface="Microsoft YaHei" charset="0"/>
                <a:cs typeface="Microsoft YaHei" charset="0"/>
              </a:rPr>
              <a:t>&amp;</a:t>
            </a:r>
            <a:r>
              <a:rPr kumimoji="1" lang="zh-CN" altLang="en-US" sz="2100" b="1" dirty="0">
                <a:solidFill>
                  <a:srgbClr val="E8314A"/>
                </a:solidFill>
                <a:latin typeface="Microsoft YaHei" charset="0"/>
                <a:ea typeface="Microsoft YaHei" charset="0"/>
                <a:cs typeface="Microsoft YaHei" charset="0"/>
              </a:rPr>
              <a:t>标杆</a:t>
            </a:r>
          </a:p>
          <a:p>
            <a:r>
              <a:rPr lang="en-US" altLang="zh-CN" sz="1600" b="1" dirty="0" err="1">
                <a:solidFill>
                  <a:srgbClr val="E8314A"/>
                </a:solidFill>
                <a:latin typeface="微软雅黑" charset="-122"/>
                <a:ea typeface="微软雅黑" charset="-122"/>
                <a:sym typeface="微软雅黑" charset="-122"/>
              </a:rPr>
              <a:t>Competitor&amp;Benchmark</a:t>
            </a:r>
            <a:endParaRPr lang="zh-CN" altLang="en-US" sz="1600" b="1" dirty="0">
              <a:solidFill>
                <a:srgbClr val="E8314A"/>
              </a:solidFill>
              <a:latin typeface="微软雅黑" charset="-122"/>
              <a:ea typeface="微软雅黑" charset="-122"/>
              <a:sym typeface="微软雅黑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4127945" y="4157600"/>
            <a:ext cx="6196520" cy="492420"/>
          </a:xfrm>
          <a:prstGeom prst="rect">
            <a:avLst/>
          </a:prstGeom>
          <a:noFill/>
        </p:spPr>
        <p:txBody>
          <a:bodyPr wrap="none" lIns="121896" tIns="60949" rIns="121896" bIns="60949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600"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lang="zh-CN" altLang="en-US" dirty="0"/>
              <a:t>相比于竞争对手，我们的传播信息，包装设计是否能引发情感触动</a:t>
            </a:r>
          </a:p>
        </p:txBody>
      </p:sp>
      <p:sp>
        <p:nvSpPr>
          <p:cNvPr id="19" name="Freeform 17"/>
          <p:cNvSpPr>
            <a:spLocks noChangeAspect="1" noEditPoints="1"/>
          </p:cNvSpPr>
          <p:nvPr/>
        </p:nvSpPr>
        <p:spPr bwMode="auto">
          <a:xfrm>
            <a:off x="6228511" y="450149"/>
            <a:ext cx="532457" cy="480628"/>
          </a:xfrm>
          <a:custGeom>
            <a:avLst/>
            <a:gdLst/>
            <a:ahLst/>
            <a:cxnLst>
              <a:cxn ang="0">
                <a:pos x="51" y="55"/>
              </a:cxn>
              <a:cxn ang="0">
                <a:pos x="37" y="42"/>
              </a:cxn>
              <a:cxn ang="0">
                <a:pos x="42" y="32"/>
              </a:cxn>
              <a:cxn ang="0">
                <a:pos x="46" y="25"/>
              </a:cxn>
              <a:cxn ang="0">
                <a:pos x="44" y="21"/>
              </a:cxn>
              <a:cxn ang="0">
                <a:pos x="45" y="14"/>
              </a:cxn>
              <a:cxn ang="0">
                <a:pos x="29" y="0"/>
              </a:cxn>
              <a:cxn ang="0">
                <a:pos x="12" y="14"/>
              </a:cxn>
              <a:cxn ang="0">
                <a:pos x="13" y="21"/>
              </a:cxn>
              <a:cxn ang="0">
                <a:pos x="12" y="25"/>
              </a:cxn>
              <a:cxn ang="0">
                <a:pos x="16" y="32"/>
              </a:cxn>
              <a:cxn ang="0">
                <a:pos x="20" y="42"/>
              </a:cxn>
              <a:cxn ang="0">
                <a:pos x="7" y="55"/>
              </a:cxn>
              <a:cxn ang="0">
                <a:pos x="0" y="57"/>
              </a:cxn>
              <a:cxn ang="0">
                <a:pos x="0" y="74"/>
              </a:cxn>
              <a:cxn ang="0">
                <a:pos x="66" y="74"/>
              </a:cxn>
              <a:cxn ang="0">
                <a:pos x="66" y="65"/>
              </a:cxn>
              <a:cxn ang="0">
                <a:pos x="51" y="55"/>
              </a:cxn>
              <a:cxn ang="0">
                <a:pos x="70" y="33"/>
              </a:cxn>
              <a:cxn ang="0">
                <a:pos x="70" y="20"/>
              </a:cxn>
              <a:cxn ang="0">
                <a:pos x="61" y="20"/>
              </a:cxn>
              <a:cxn ang="0">
                <a:pos x="61" y="33"/>
              </a:cxn>
              <a:cxn ang="0">
                <a:pos x="49" y="33"/>
              </a:cxn>
              <a:cxn ang="0">
                <a:pos x="49" y="41"/>
              </a:cxn>
              <a:cxn ang="0">
                <a:pos x="61" y="41"/>
              </a:cxn>
              <a:cxn ang="0">
                <a:pos x="61" y="53"/>
              </a:cxn>
              <a:cxn ang="0">
                <a:pos x="70" y="53"/>
              </a:cxn>
              <a:cxn ang="0">
                <a:pos x="70" y="41"/>
              </a:cxn>
              <a:cxn ang="0">
                <a:pos x="82" y="41"/>
              </a:cxn>
              <a:cxn ang="0">
                <a:pos x="82" y="33"/>
              </a:cxn>
              <a:cxn ang="0">
                <a:pos x="70" y="33"/>
              </a:cxn>
            </a:cxnLst>
            <a:rect l="0" t="0" r="r" b="b"/>
            <a:pathLst>
              <a:path w="82" h="74">
                <a:moveTo>
                  <a:pt x="51" y="55"/>
                </a:moveTo>
                <a:cubicBezTo>
                  <a:pt x="40" y="51"/>
                  <a:pt x="37" y="48"/>
                  <a:pt x="37" y="42"/>
                </a:cubicBezTo>
                <a:cubicBezTo>
                  <a:pt x="37" y="38"/>
                  <a:pt x="40" y="39"/>
                  <a:pt x="42" y="32"/>
                </a:cubicBezTo>
                <a:cubicBezTo>
                  <a:pt x="42" y="29"/>
                  <a:pt x="45" y="31"/>
                  <a:pt x="46" y="25"/>
                </a:cubicBezTo>
                <a:cubicBezTo>
                  <a:pt x="46" y="22"/>
                  <a:pt x="44" y="21"/>
                  <a:pt x="44" y="21"/>
                </a:cubicBezTo>
                <a:cubicBezTo>
                  <a:pt x="44" y="21"/>
                  <a:pt x="45" y="17"/>
                  <a:pt x="45" y="14"/>
                </a:cubicBezTo>
                <a:cubicBezTo>
                  <a:pt x="45" y="10"/>
                  <a:pt x="43" y="0"/>
                  <a:pt x="29" y="0"/>
                </a:cubicBezTo>
                <a:cubicBezTo>
                  <a:pt x="15" y="0"/>
                  <a:pt x="12" y="10"/>
                  <a:pt x="12" y="14"/>
                </a:cubicBezTo>
                <a:cubicBezTo>
                  <a:pt x="13" y="17"/>
                  <a:pt x="13" y="21"/>
                  <a:pt x="13" y="21"/>
                </a:cubicBezTo>
                <a:cubicBezTo>
                  <a:pt x="13" y="21"/>
                  <a:pt x="12" y="22"/>
                  <a:pt x="12" y="25"/>
                </a:cubicBezTo>
                <a:cubicBezTo>
                  <a:pt x="12" y="31"/>
                  <a:pt x="15" y="29"/>
                  <a:pt x="16" y="32"/>
                </a:cubicBezTo>
                <a:cubicBezTo>
                  <a:pt x="17" y="39"/>
                  <a:pt x="20" y="38"/>
                  <a:pt x="20" y="42"/>
                </a:cubicBezTo>
                <a:cubicBezTo>
                  <a:pt x="20" y="48"/>
                  <a:pt x="17" y="51"/>
                  <a:pt x="7" y="55"/>
                </a:cubicBezTo>
                <a:cubicBezTo>
                  <a:pt x="5" y="55"/>
                  <a:pt x="3" y="56"/>
                  <a:pt x="0" y="57"/>
                </a:cubicBezTo>
                <a:cubicBezTo>
                  <a:pt x="0" y="74"/>
                  <a:pt x="0" y="74"/>
                  <a:pt x="0" y="74"/>
                </a:cubicBezTo>
                <a:cubicBezTo>
                  <a:pt x="66" y="74"/>
                  <a:pt x="66" y="74"/>
                  <a:pt x="66" y="74"/>
                </a:cubicBezTo>
                <a:cubicBezTo>
                  <a:pt x="66" y="74"/>
                  <a:pt x="66" y="68"/>
                  <a:pt x="66" y="65"/>
                </a:cubicBezTo>
                <a:cubicBezTo>
                  <a:pt x="66" y="62"/>
                  <a:pt x="61" y="59"/>
                  <a:pt x="51" y="55"/>
                </a:cubicBezTo>
                <a:close/>
                <a:moveTo>
                  <a:pt x="70" y="33"/>
                </a:moveTo>
                <a:cubicBezTo>
                  <a:pt x="70" y="20"/>
                  <a:pt x="70" y="20"/>
                  <a:pt x="70" y="20"/>
                </a:cubicBezTo>
                <a:cubicBezTo>
                  <a:pt x="61" y="20"/>
                  <a:pt x="61" y="20"/>
                  <a:pt x="61" y="20"/>
                </a:cubicBezTo>
                <a:cubicBezTo>
                  <a:pt x="61" y="33"/>
                  <a:pt x="61" y="33"/>
                  <a:pt x="61" y="33"/>
                </a:cubicBezTo>
                <a:cubicBezTo>
                  <a:pt x="49" y="33"/>
                  <a:pt x="49" y="33"/>
                  <a:pt x="49" y="33"/>
                </a:cubicBezTo>
                <a:cubicBezTo>
                  <a:pt x="49" y="41"/>
                  <a:pt x="49" y="41"/>
                  <a:pt x="49" y="41"/>
                </a:cubicBezTo>
                <a:cubicBezTo>
                  <a:pt x="61" y="41"/>
                  <a:pt x="61" y="41"/>
                  <a:pt x="61" y="41"/>
                </a:cubicBezTo>
                <a:cubicBezTo>
                  <a:pt x="61" y="53"/>
                  <a:pt x="61" y="53"/>
                  <a:pt x="61" y="53"/>
                </a:cubicBezTo>
                <a:cubicBezTo>
                  <a:pt x="70" y="53"/>
                  <a:pt x="70" y="53"/>
                  <a:pt x="70" y="53"/>
                </a:cubicBezTo>
                <a:cubicBezTo>
                  <a:pt x="70" y="41"/>
                  <a:pt x="70" y="41"/>
                  <a:pt x="70" y="41"/>
                </a:cubicBezTo>
                <a:cubicBezTo>
                  <a:pt x="82" y="41"/>
                  <a:pt x="82" y="41"/>
                  <a:pt x="82" y="41"/>
                </a:cubicBezTo>
                <a:cubicBezTo>
                  <a:pt x="82" y="33"/>
                  <a:pt x="82" y="33"/>
                  <a:pt x="82" y="33"/>
                </a:cubicBezTo>
                <a:lnTo>
                  <a:pt x="70" y="33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162468" tIns="81233" rIns="162468" bIns="81233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grpSp>
        <p:nvGrpSpPr>
          <p:cNvPr id="20" name="组 19"/>
          <p:cNvGrpSpPr/>
          <p:nvPr/>
        </p:nvGrpSpPr>
        <p:grpSpPr>
          <a:xfrm>
            <a:off x="2" y="1518435"/>
            <a:ext cx="2162910" cy="606069"/>
            <a:chOff x="3766458" y="942414"/>
            <a:chExt cx="1621971" cy="454692"/>
          </a:xfrm>
        </p:grpSpPr>
        <p:grpSp>
          <p:nvGrpSpPr>
            <p:cNvPr id="21" name="组 20"/>
            <p:cNvGrpSpPr/>
            <p:nvPr/>
          </p:nvGrpSpPr>
          <p:grpSpPr>
            <a:xfrm>
              <a:off x="3766458" y="942414"/>
              <a:ext cx="1621971" cy="454692"/>
              <a:chOff x="0" y="1192251"/>
              <a:chExt cx="1621971" cy="454692"/>
            </a:xfrm>
          </p:grpSpPr>
          <p:sp>
            <p:nvSpPr>
              <p:cNvPr id="23" name="Rectangle 6"/>
              <p:cNvSpPr/>
              <p:nvPr/>
            </p:nvSpPr>
            <p:spPr>
              <a:xfrm>
                <a:off x="0" y="1192251"/>
                <a:ext cx="1621971" cy="454692"/>
              </a:xfrm>
              <a:prstGeom prst="rect">
                <a:avLst/>
              </a:prstGeom>
              <a:solidFill>
                <a:srgbClr val="E8314A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121875" tIns="60937" rIns="121875" bIns="60937"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TextBox 12"/>
              <p:cNvSpPr txBox="1"/>
              <p:nvPr/>
            </p:nvSpPr>
            <p:spPr>
              <a:xfrm>
                <a:off x="570888" y="1281152"/>
                <a:ext cx="915448" cy="311685"/>
              </a:xfrm>
              <a:prstGeom prst="rect">
                <a:avLst/>
              </a:prstGeom>
              <a:noFill/>
            </p:spPr>
            <p:txBody>
              <a:bodyPr wrap="none" lIns="121875" tIns="60937" rIns="121875" bIns="60937" rtlCol="0">
                <a:spAutoFit/>
              </a:bodyPr>
              <a:lstStyle/>
              <a:p>
                <a:r>
                  <a:rPr lang="zh-CN" altLang="en-US" b="1" dirty="0" smtClean="0">
                    <a:solidFill>
                      <a:schemeClr val="bg1"/>
                    </a:solidFill>
                    <a:ea typeface="微软雅黑"/>
                  </a:rPr>
                  <a:t>情感主张</a:t>
                </a:r>
                <a:endParaRPr lang="en-US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22" name="Freeform 17"/>
            <p:cNvSpPr>
              <a:spLocks noChangeAspect="1" noEditPoints="1"/>
            </p:cNvSpPr>
            <p:nvPr/>
          </p:nvSpPr>
          <p:spPr bwMode="auto">
            <a:xfrm>
              <a:off x="3990838" y="979778"/>
              <a:ext cx="399291" cy="360582"/>
            </a:xfrm>
            <a:custGeom>
              <a:avLst/>
              <a:gdLst/>
              <a:ahLst/>
              <a:cxnLst>
                <a:cxn ang="0">
                  <a:pos x="51" y="55"/>
                </a:cxn>
                <a:cxn ang="0">
                  <a:pos x="37" y="42"/>
                </a:cxn>
                <a:cxn ang="0">
                  <a:pos x="42" y="32"/>
                </a:cxn>
                <a:cxn ang="0">
                  <a:pos x="46" y="25"/>
                </a:cxn>
                <a:cxn ang="0">
                  <a:pos x="44" y="21"/>
                </a:cxn>
                <a:cxn ang="0">
                  <a:pos x="45" y="14"/>
                </a:cxn>
                <a:cxn ang="0">
                  <a:pos x="29" y="0"/>
                </a:cxn>
                <a:cxn ang="0">
                  <a:pos x="12" y="14"/>
                </a:cxn>
                <a:cxn ang="0">
                  <a:pos x="13" y="21"/>
                </a:cxn>
                <a:cxn ang="0">
                  <a:pos x="12" y="25"/>
                </a:cxn>
                <a:cxn ang="0">
                  <a:pos x="16" y="32"/>
                </a:cxn>
                <a:cxn ang="0">
                  <a:pos x="20" y="42"/>
                </a:cxn>
                <a:cxn ang="0">
                  <a:pos x="7" y="55"/>
                </a:cxn>
                <a:cxn ang="0">
                  <a:pos x="0" y="57"/>
                </a:cxn>
                <a:cxn ang="0">
                  <a:pos x="0" y="74"/>
                </a:cxn>
                <a:cxn ang="0">
                  <a:pos x="66" y="74"/>
                </a:cxn>
                <a:cxn ang="0">
                  <a:pos x="66" y="65"/>
                </a:cxn>
                <a:cxn ang="0">
                  <a:pos x="51" y="55"/>
                </a:cxn>
                <a:cxn ang="0">
                  <a:pos x="70" y="33"/>
                </a:cxn>
                <a:cxn ang="0">
                  <a:pos x="70" y="20"/>
                </a:cxn>
                <a:cxn ang="0">
                  <a:pos x="61" y="20"/>
                </a:cxn>
                <a:cxn ang="0">
                  <a:pos x="61" y="33"/>
                </a:cxn>
                <a:cxn ang="0">
                  <a:pos x="49" y="33"/>
                </a:cxn>
                <a:cxn ang="0">
                  <a:pos x="49" y="41"/>
                </a:cxn>
                <a:cxn ang="0">
                  <a:pos x="61" y="41"/>
                </a:cxn>
                <a:cxn ang="0">
                  <a:pos x="61" y="53"/>
                </a:cxn>
                <a:cxn ang="0">
                  <a:pos x="70" y="53"/>
                </a:cxn>
                <a:cxn ang="0">
                  <a:pos x="70" y="41"/>
                </a:cxn>
                <a:cxn ang="0">
                  <a:pos x="82" y="41"/>
                </a:cxn>
                <a:cxn ang="0">
                  <a:pos x="82" y="33"/>
                </a:cxn>
                <a:cxn ang="0">
                  <a:pos x="70" y="33"/>
                </a:cxn>
              </a:cxnLst>
              <a:rect l="0" t="0" r="r" b="b"/>
              <a:pathLst>
                <a:path w="82" h="74">
                  <a:moveTo>
                    <a:pt x="51" y="55"/>
                  </a:moveTo>
                  <a:cubicBezTo>
                    <a:pt x="40" y="51"/>
                    <a:pt x="37" y="48"/>
                    <a:pt x="37" y="42"/>
                  </a:cubicBezTo>
                  <a:cubicBezTo>
                    <a:pt x="37" y="38"/>
                    <a:pt x="40" y="39"/>
                    <a:pt x="42" y="32"/>
                  </a:cubicBezTo>
                  <a:cubicBezTo>
                    <a:pt x="42" y="29"/>
                    <a:pt x="45" y="31"/>
                    <a:pt x="46" y="25"/>
                  </a:cubicBezTo>
                  <a:cubicBezTo>
                    <a:pt x="46" y="22"/>
                    <a:pt x="44" y="21"/>
                    <a:pt x="44" y="21"/>
                  </a:cubicBezTo>
                  <a:cubicBezTo>
                    <a:pt x="44" y="21"/>
                    <a:pt x="45" y="17"/>
                    <a:pt x="45" y="14"/>
                  </a:cubicBezTo>
                  <a:cubicBezTo>
                    <a:pt x="45" y="10"/>
                    <a:pt x="43" y="0"/>
                    <a:pt x="29" y="0"/>
                  </a:cubicBezTo>
                  <a:cubicBezTo>
                    <a:pt x="15" y="0"/>
                    <a:pt x="12" y="10"/>
                    <a:pt x="12" y="14"/>
                  </a:cubicBezTo>
                  <a:cubicBezTo>
                    <a:pt x="13" y="17"/>
                    <a:pt x="13" y="21"/>
                    <a:pt x="13" y="21"/>
                  </a:cubicBezTo>
                  <a:cubicBezTo>
                    <a:pt x="13" y="21"/>
                    <a:pt x="12" y="22"/>
                    <a:pt x="12" y="25"/>
                  </a:cubicBezTo>
                  <a:cubicBezTo>
                    <a:pt x="12" y="31"/>
                    <a:pt x="15" y="29"/>
                    <a:pt x="16" y="32"/>
                  </a:cubicBezTo>
                  <a:cubicBezTo>
                    <a:pt x="17" y="39"/>
                    <a:pt x="20" y="38"/>
                    <a:pt x="20" y="42"/>
                  </a:cubicBezTo>
                  <a:cubicBezTo>
                    <a:pt x="20" y="48"/>
                    <a:pt x="17" y="51"/>
                    <a:pt x="7" y="55"/>
                  </a:cubicBezTo>
                  <a:cubicBezTo>
                    <a:pt x="5" y="55"/>
                    <a:pt x="3" y="56"/>
                    <a:pt x="0" y="57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66" y="74"/>
                    <a:pt x="66" y="74"/>
                    <a:pt x="66" y="74"/>
                  </a:cubicBezTo>
                  <a:cubicBezTo>
                    <a:pt x="66" y="74"/>
                    <a:pt x="66" y="68"/>
                    <a:pt x="66" y="65"/>
                  </a:cubicBezTo>
                  <a:cubicBezTo>
                    <a:pt x="66" y="62"/>
                    <a:pt x="61" y="59"/>
                    <a:pt x="51" y="55"/>
                  </a:cubicBezTo>
                  <a:close/>
                  <a:moveTo>
                    <a:pt x="70" y="33"/>
                  </a:moveTo>
                  <a:cubicBezTo>
                    <a:pt x="70" y="20"/>
                    <a:pt x="70" y="20"/>
                    <a:pt x="70" y="20"/>
                  </a:cubicBezTo>
                  <a:cubicBezTo>
                    <a:pt x="61" y="20"/>
                    <a:pt x="61" y="20"/>
                    <a:pt x="61" y="20"/>
                  </a:cubicBezTo>
                  <a:cubicBezTo>
                    <a:pt x="61" y="33"/>
                    <a:pt x="61" y="33"/>
                    <a:pt x="61" y="33"/>
                  </a:cubicBezTo>
                  <a:cubicBezTo>
                    <a:pt x="49" y="33"/>
                    <a:pt x="49" y="33"/>
                    <a:pt x="49" y="33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61" y="53"/>
                    <a:pt x="61" y="53"/>
                    <a:pt x="61" y="53"/>
                  </a:cubicBezTo>
                  <a:cubicBezTo>
                    <a:pt x="70" y="53"/>
                    <a:pt x="70" y="53"/>
                    <a:pt x="70" y="53"/>
                  </a:cubicBezTo>
                  <a:cubicBezTo>
                    <a:pt x="70" y="41"/>
                    <a:pt x="70" y="41"/>
                    <a:pt x="70" y="41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2" y="33"/>
                    <a:pt x="82" y="33"/>
                    <a:pt x="82" y="33"/>
                  </a:cubicBezTo>
                  <a:lnTo>
                    <a:pt x="70" y="33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875" tIns="60937" rIns="121875" bIns="60937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28" name="内容占位符 2"/>
          <p:cNvSpPr>
            <a:spLocks noGrp="1"/>
          </p:cNvSpPr>
          <p:nvPr>
            <p:ph idx="1"/>
          </p:nvPr>
        </p:nvSpPr>
        <p:spPr>
          <a:xfrm>
            <a:off x="2162910" y="1439539"/>
            <a:ext cx="8977318" cy="684966"/>
          </a:xfrm>
        </p:spPr>
        <p:txBody>
          <a:bodyPr lIns="121896" tIns="60949" rIns="121896" bIns="60949" anchor="ctr"/>
          <a:lstStyle/>
          <a:p>
            <a:pPr marL="0" indent="0" algn="ctr">
              <a:buNone/>
            </a:pPr>
            <a:r>
              <a:rPr lang="zh-CN" altLang="en-US" sz="1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分析要素</a:t>
            </a:r>
            <a:endParaRPr lang="en-US" altLang="zh-CN" sz="19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3846786" y="2680138"/>
            <a:ext cx="7447746" cy="3355947"/>
          </a:xfrm>
          <a:prstGeom prst="rect">
            <a:avLst/>
          </a:prstGeom>
          <a:noFill/>
          <a:ln w="28575">
            <a:solidFill>
              <a:srgbClr val="E8314A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6" tIns="60949" rIns="121896" bIns="60949" rtlCol="0" anchor="ctr"/>
          <a:lstStyle/>
          <a:p>
            <a:pPr algn="ctr"/>
            <a:endParaRPr kumimoji="1" lang="zh-CN" altLang="en-US" sz="1500"/>
          </a:p>
        </p:txBody>
      </p:sp>
    </p:spTree>
    <p:extLst>
      <p:ext uri="{BB962C8B-B14F-4D97-AF65-F5344CB8AC3E}">
        <p14:creationId xmlns:p14="http://schemas.microsoft.com/office/powerpoint/2010/main" val="478507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58"/>
          <a:stretch/>
        </p:blipFill>
        <p:spPr>
          <a:xfrm>
            <a:off x="6331316" y="2407949"/>
            <a:ext cx="5252717" cy="330480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82" t="-668" r="2003" b="14307"/>
          <a:stretch/>
        </p:blipFill>
        <p:spPr>
          <a:xfrm>
            <a:off x="786603" y="2407949"/>
            <a:ext cx="5288235" cy="3304800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1563932" y="5712748"/>
            <a:ext cx="3733577" cy="5941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6" tIns="60949" rIns="121896" bIns="60949" rtlCol="0" anchor="ctr"/>
          <a:lstStyle/>
          <a:p>
            <a:r>
              <a:rPr lang="zh-CN" altLang="en-US" sz="1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王老吉：怕上火，就喝王老吉</a:t>
            </a:r>
          </a:p>
        </p:txBody>
      </p:sp>
      <p:sp>
        <p:nvSpPr>
          <p:cNvPr id="10" name="矩形 9"/>
          <p:cNvSpPr/>
          <p:nvPr/>
        </p:nvSpPr>
        <p:spPr>
          <a:xfrm>
            <a:off x="7090886" y="5712748"/>
            <a:ext cx="3733577" cy="5941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6" tIns="60949" rIns="121896" bIns="60949" rtlCol="0" anchor="ctr"/>
          <a:lstStyle/>
          <a:p>
            <a:r>
              <a:rPr lang="zh-CN" altLang="en-US" sz="1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饿了么：饿了别叫妈，叫饿了么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4904" y="1809222"/>
            <a:ext cx="6782683" cy="4227795"/>
          </a:xfrm>
          <a:prstGeom prst="rect">
            <a:avLst/>
          </a:prstGeom>
        </p:spPr>
      </p:pic>
      <p:sp>
        <p:nvSpPr>
          <p:cNvPr id="13" name="TextBox 15"/>
          <p:cNvSpPr txBox="1"/>
          <p:nvPr/>
        </p:nvSpPr>
        <p:spPr>
          <a:xfrm>
            <a:off x="6787742" y="521052"/>
            <a:ext cx="1302735" cy="456440"/>
          </a:xfrm>
          <a:prstGeom prst="rect">
            <a:avLst/>
          </a:prstGeom>
          <a:noFill/>
        </p:spPr>
        <p:txBody>
          <a:bodyPr wrap="none" lIns="162468" tIns="81233" rIns="162468" bIns="81233" rtlCol="0">
            <a:spAutoFit/>
          </a:bodyPr>
          <a:lstStyle/>
          <a:p>
            <a:r>
              <a:rPr lang="zh-TW" altLang="en-US" b="1" dirty="0" smtClean="0">
                <a:solidFill>
                  <a:schemeClr val="bg1"/>
                </a:solidFill>
                <a:ea typeface="微软雅黑"/>
              </a:rPr>
              <a:t>认知</a:t>
            </a:r>
            <a:r>
              <a:rPr lang="zh-CN" altLang="en-US" b="1" dirty="0" smtClean="0">
                <a:solidFill>
                  <a:schemeClr val="bg1"/>
                </a:solidFill>
                <a:ea typeface="微软雅黑"/>
              </a:rPr>
              <a:t>区隔</a:t>
            </a:r>
            <a:endParaRPr lang="en-US" b="1" dirty="0">
              <a:solidFill>
                <a:schemeClr val="bg1"/>
              </a:solidFill>
            </a:endParaRPr>
          </a:p>
        </p:txBody>
      </p:sp>
      <p:grpSp>
        <p:nvGrpSpPr>
          <p:cNvPr id="3" name="组 2"/>
          <p:cNvGrpSpPr/>
          <p:nvPr/>
        </p:nvGrpSpPr>
        <p:grpSpPr>
          <a:xfrm>
            <a:off x="5022600" y="1518435"/>
            <a:ext cx="2162910" cy="606069"/>
            <a:chOff x="3766458" y="1139178"/>
            <a:chExt cx="1621971" cy="454692"/>
          </a:xfrm>
        </p:grpSpPr>
        <p:grpSp>
          <p:nvGrpSpPr>
            <p:cNvPr id="14" name="组 13"/>
            <p:cNvGrpSpPr/>
            <p:nvPr/>
          </p:nvGrpSpPr>
          <p:grpSpPr>
            <a:xfrm>
              <a:off x="3766458" y="1139178"/>
              <a:ext cx="1621971" cy="454692"/>
              <a:chOff x="0" y="1192251"/>
              <a:chExt cx="1621971" cy="454692"/>
            </a:xfrm>
          </p:grpSpPr>
          <p:sp>
            <p:nvSpPr>
              <p:cNvPr id="17" name="Rectangle 6"/>
              <p:cNvSpPr/>
              <p:nvPr/>
            </p:nvSpPr>
            <p:spPr>
              <a:xfrm>
                <a:off x="0" y="1192251"/>
                <a:ext cx="1621971" cy="454692"/>
              </a:xfrm>
              <a:prstGeom prst="rect">
                <a:avLst/>
              </a:prstGeom>
              <a:solidFill>
                <a:srgbClr val="E8314A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121875" tIns="60937" rIns="121875" bIns="60937"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TextBox 12"/>
              <p:cNvSpPr txBox="1"/>
              <p:nvPr/>
            </p:nvSpPr>
            <p:spPr>
              <a:xfrm>
                <a:off x="570888" y="1281152"/>
                <a:ext cx="915448" cy="311685"/>
              </a:xfrm>
              <a:prstGeom prst="rect">
                <a:avLst/>
              </a:prstGeom>
              <a:noFill/>
            </p:spPr>
            <p:txBody>
              <a:bodyPr wrap="none" lIns="121875" tIns="60937" rIns="121875" bIns="60937" rtlCol="0">
                <a:spAutoFit/>
              </a:bodyPr>
              <a:lstStyle/>
              <a:p>
                <a:r>
                  <a:rPr lang="zh-CN" altLang="en-US" b="1" dirty="0" smtClean="0">
                    <a:solidFill>
                      <a:schemeClr val="bg1"/>
                    </a:solidFill>
                    <a:ea typeface="微软雅黑"/>
                  </a:rPr>
                  <a:t>认知主张</a:t>
                </a:r>
                <a:endParaRPr lang="en-US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6" name="Freeform 43"/>
            <p:cNvSpPr>
              <a:spLocks noChangeAspect="1" noEditPoints="1"/>
            </p:cNvSpPr>
            <p:nvPr/>
          </p:nvSpPr>
          <p:spPr bwMode="auto">
            <a:xfrm>
              <a:off x="3969503" y="1202291"/>
              <a:ext cx="367843" cy="328465"/>
            </a:xfrm>
            <a:custGeom>
              <a:avLst/>
              <a:gdLst/>
              <a:ahLst/>
              <a:cxnLst>
                <a:cxn ang="0">
                  <a:pos x="81" y="89"/>
                </a:cxn>
                <a:cxn ang="0">
                  <a:pos x="81" y="99"/>
                </a:cxn>
                <a:cxn ang="0">
                  <a:pos x="55" y="99"/>
                </a:cxn>
                <a:cxn ang="0">
                  <a:pos x="29" y="99"/>
                </a:cxn>
                <a:cxn ang="0">
                  <a:pos x="29" y="89"/>
                </a:cxn>
                <a:cxn ang="0">
                  <a:pos x="34" y="86"/>
                </a:cxn>
                <a:cxn ang="0">
                  <a:pos x="55" y="86"/>
                </a:cxn>
                <a:cxn ang="0">
                  <a:pos x="77" y="86"/>
                </a:cxn>
                <a:cxn ang="0">
                  <a:pos x="81" y="89"/>
                </a:cxn>
                <a:cxn ang="0">
                  <a:pos x="77" y="55"/>
                </a:cxn>
                <a:cxn ang="0">
                  <a:pos x="63" y="71"/>
                </a:cxn>
                <a:cxn ang="0">
                  <a:pos x="64" y="78"/>
                </a:cxn>
                <a:cxn ang="0">
                  <a:pos x="69" y="84"/>
                </a:cxn>
                <a:cxn ang="0">
                  <a:pos x="55" y="84"/>
                </a:cxn>
                <a:cxn ang="0">
                  <a:pos x="41" y="84"/>
                </a:cxn>
                <a:cxn ang="0">
                  <a:pos x="46" y="78"/>
                </a:cxn>
                <a:cxn ang="0">
                  <a:pos x="48" y="71"/>
                </a:cxn>
                <a:cxn ang="0">
                  <a:pos x="34" y="55"/>
                </a:cxn>
                <a:cxn ang="0">
                  <a:pos x="0" y="23"/>
                </a:cxn>
                <a:cxn ang="0">
                  <a:pos x="20" y="10"/>
                </a:cxn>
                <a:cxn ang="0">
                  <a:pos x="20" y="0"/>
                </a:cxn>
                <a:cxn ang="0">
                  <a:pos x="55" y="0"/>
                </a:cxn>
                <a:cxn ang="0">
                  <a:pos x="90" y="0"/>
                </a:cxn>
                <a:cxn ang="0">
                  <a:pos x="90" y="10"/>
                </a:cxn>
                <a:cxn ang="0">
                  <a:pos x="110" y="23"/>
                </a:cxn>
                <a:cxn ang="0">
                  <a:pos x="77" y="55"/>
                </a:cxn>
                <a:cxn ang="0">
                  <a:pos x="46" y="65"/>
                </a:cxn>
                <a:cxn ang="0">
                  <a:pos x="29" y="8"/>
                </a:cxn>
                <a:cxn ang="0">
                  <a:pos x="26" y="6"/>
                </a:cxn>
                <a:cxn ang="0">
                  <a:pos x="46" y="65"/>
                </a:cxn>
                <a:cxn ang="0">
                  <a:pos x="6" y="23"/>
                </a:cxn>
                <a:cxn ang="0">
                  <a:pos x="30" y="48"/>
                </a:cxn>
                <a:cxn ang="0">
                  <a:pos x="21" y="16"/>
                </a:cxn>
                <a:cxn ang="0">
                  <a:pos x="6" y="23"/>
                </a:cxn>
                <a:cxn ang="0">
                  <a:pos x="90" y="16"/>
                </a:cxn>
                <a:cxn ang="0">
                  <a:pos x="80" y="48"/>
                </a:cxn>
                <a:cxn ang="0">
                  <a:pos x="104" y="23"/>
                </a:cxn>
                <a:cxn ang="0">
                  <a:pos x="90" y="16"/>
                </a:cxn>
              </a:cxnLst>
              <a:rect l="0" t="0" r="r" b="b"/>
              <a:pathLst>
                <a:path w="111" h="99">
                  <a:moveTo>
                    <a:pt x="81" y="89"/>
                  </a:moveTo>
                  <a:cubicBezTo>
                    <a:pt x="81" y="99"/>
                    <a:pt x="81" y="99"/>
                    <a:pt x="81" y="99"/>
                  </a:cubicBezTo>
                  <a:cubicBezTo>
                    <a:pt x="55" y="99"/>
                    <a:pt x="55" y="99"/>
                    <a:pt x="55" y="99"/>
                  </a:cubicBezTo>
                  <a:cubicBezTo>
                    <a:pt x="29" y="99"/>
                    <a:pt x="29" y="99"/>
                    <a:pt x="29" y="99"/>
                  </a:cubicBezTo>
                  <a:cubicBezTo>
                    <a:pt x="29" y="89"/>
                    <a:pt x="29" y="89"/>
                    <a:pt x="29" y="89"/>
                  </a:cubicBezTo>
                  <a:cubicBezTo>
                    <a:pt x="29" y="89"/>
                    <a:pt x="29" y="86"/>
                    <a:pt x="34" y="86"/>
                  </a:cubicBezTo>
                  <a:cubicBezTo>
                    <a:pt x="38" y="86"/>
                    <a:pt x="55" y="86"/>
                    <a:pt x="55" y="86"/>
                  </a:cubicBezTo>
                  <a:cubicBezTo>
                    <a:pt x="55" y="86"/>
                    <a:pt x="72" y="86"/>
                    <a:pt x="77" y="86"/>
                  </a:cubicBezTo>
                  <a:cubicBezTo>
                    <a:pt x="81" y="86"/>
                    <a:pt x="81" y="89"/>
                    <a:pt x="81" y="89"/>
                  </a:cubicBezTo>
                  <a:close/>
                  <a:moveTo>
                    <a:pt x="77" y="55"/>
                  </a:moveTo>
                  <a:cubicBezTo>
                    <a:pt x="70" y="66"/>
                    <a:pt x="63" y="71"/>
                    <a:pt x="63" y="71"/>
                  </a:cubicBezTo>
                  <a:cubicBezTo>
                    <a:pt x="63" y="71"/>
                    <a:pt x="58" y="75"/>
                    <a:pt x="64" y="78"/>
                  </a:cubicBezTo>
                  <a:cubicBezTo>
                    <a:pt x="71" y="82"/>
                    <a:pt x="69" y="84"/>
                    <a:pt x="69" y="84"/>
                  </a:cubicBezTo>
                  <a:cubicBezTo>
                    <a:pt x="55" y="84"/>
                    <a:pt x="55" y="84"/>
                    <a:pt x="55" y="84"/>
                  </a:cubicBezTo>
                  <a:cubicBezTo>
                    <a:pt x="41" y="84"/>
                    <a:pt x="41" y="84"/>
                    <a:pt x="41" y="84"/>
                  </a:cubicBezTo>
                  <a:cubicBezTo>
                    <a:pt x="41" y="84"/>
                    <a:pt x="39" y="82"/>
                    <a:pt x="46" y="78"/>
                  </a:cubicBezTo>
                  <a:cubicBezTo>
                    <a:pt x="53" y="75"/>
                    <a:pt x="48" y="71"/>
                    <a:pt x="48" y="71"/>
                  </a:cubicBezTo>
                  <a:cubicBezTo>
                    <a:pt x="48" y="71"/>
                    <a:pt x="41" y="66"/>
                    <a:pt x="34" y="55"/>
                  </a:cubicBezTo>
                  <a:cubicBezTo>
                    <a:pt x="16" y="53"/>
                    <a:pt x="0" y="35"/>
                    <a:pt x="0" y="23"/>
                  </a:cubicBezTo>
                  <a:cubicBezTo>
                    <a:pt x="1" y="19"/>
                    <a:pt x="3" y="9"/>
                    <a:pt x="20" y="10"/>
                  </a:cubicBezTo>
                  <a:cubicBezTo>
                    <a:pt x="20" y="7"/>
                    <a:pt x="20" y="3"/>
                    <a:pt x="20" y="0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0" y="3"/>
                    <a:pt x="90" y="7"/>
                    <a:pt x="90" y="10"/>
                  </a:cubicBezTo>
                  <a:cubicBezTo>
                    <a:pt x="107" y="9"/>
                    <a:pt x="110" y="19"/>
                    <a:pt x="110" y="23"/>
                  </a:cubicBezTo>
                  <a:cubicBezTo>
                    <a:pt x="111" y="35"/>
                    <a:pt x="95" y="53"/>
                    <a:pt x="77" y="55"/>
                  </a:cubicBezTo>
                  <a:close/>
                  <a:moveTo>
                    <a:pt x="46" y="65"/>
                  </a:moveTo>
                  <a:cubicBezTo>
                    <a:pt x="26" y="33"/>
                    <a:pt x="29" y="12"/>
                    <a:pt x="29" y="8"/>
                  </a:cubicBezTo>
                  <a:cubicBezTo>
                    <a:pt x="30" y="4"/>
                    <a:pt x="27" y="4"/>
                    <a:pt x="26" y="6"/>
                  </a:cubicBezTo>
                  <a:cubicBezTo>
                    <a:pt x="19" y="30"/>
                    <a:pt x="46" y="65"/>
                    <a:pt x="46" y="65"/>
                  </a:cubicBezTo>
                  <a:close/>
                  <a:moveTo>
                    <a:pt x="6" y="23"/>
                  </a:moveTo>
                  <a:cubicBezTo>
                    <a:pt x="6" y="31"/>
                    <a:pt x="16" y="44"/>
                    <a:pt x="30" y="48"/>
                  </a:cubicBezTo>
                  <a:cubicBezTo>
                    <a:pt x="25" y="40"/>
                    <a:pt x="22" y="29"/>
                    <a:pt x="21" y="16"/>
                  </a:cubicBezTo>
                  <a:cubicBezTo>
                    <a:pt x="14" y="15"/>
                    <a:pt x="7" y="17"/>
                    <a:pt x="6" y="23"/>
                  </a:cubicBezTo>
                  <a:close/>
                  <a:moveTo>
                    <a:pt x="90" y="16"/>
                  </a:moveTo>
                  <a:cubicBezTo>
                    <a:pt x="88" y="29"/>
                    <a:pt x="85" y="40"/>
                    <a:pt x="80" y="48"/>
                  </a:cubicBezTo>
                  <a:cubicBezTo>
                    <a:pt x="94" y="44"/>
                    <a:pt x="104" y="31"/>
                    <a:pt x="104" y="23"/>
                  </a:cubicBezTo>
                  <a:cubicBezTo>
                    <a:pt x="104" y="17"/>
                    <a:pt x="96" y="15"/>
                    <a:pt x="90" y="16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875" tIns="60937" rIns="121875" bIns="60937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15" name="标题 2"/>
          <p:cNvSpPr>
            <a:spLocks noGrp="1"/>
          </p:cNvSpPr>
          <p:nvPr>
            <p:ph type="title"/>
          </p:nvPr>
        </p:nvSpPr>
        <p:spPr>
          <a:xfrm>
            <a:off x="646356" y="939973"/>
            <a:ext cx="1119343" cy="370420"/>
          </a:xfrm>
          <a:noFill/>
          <a:ln>
            <a:noFill/>
          </a:ln>
        </p:spPr>
        <p:txBody>
          <a:bodyPr wrap="none" lIns="46259" tIns="46259" rIns="46259" bIns="46259" anchor="ctr">
            <a:spAutoFit/>
          </a:bodyPr>
          <a:lstStyle/>
          <a:p>
            <a:pPr defTabSz="913997"/>
            <a:r>
              <a:rPr lang="zh-CN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  <a:cs typeface="Helvetica Light" charset="0"/>
              </a:rPr>
              <a:t>认知</a:t>
            </a:r>
            <a:r>
              <a:rPr lang="zh-CN" altLang="en-US" sz="2000" b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  <a:cs typeface="Helvetica Light" charset="0"/>
              </a:rPr>
              <a:t>主张</a:t>
            </a:r>
            <a:endParaRPr lang="zh-CN" altLang="en-US" sz="2000" b="1" dirty="0">
              <a:solidFill>
                <a:prstClr val="black">
                  <a:lumMod val="65000"/>
                  <a:lumOff val="35000"/>
                </a:prstClr>
              </a:solidFill>
              <a:latin typeface="微软雅黑" pitchFamily="34" charset="-122"/>
              <a:ea typeface="微软雅黑" pitchFamily="34" charset="-122"/>
              <a:cs typeface="Helvetica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5060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6356" y="939974"/>
            <a:ext cx="2914707" cy="370420"/>
          </a:xfrm>
          <a:noFill/>
          <a:ln>
            <a:noFill/>
          </a:ln>
        </p:spPr>
        <p:txBody>
          <a:bodyPr wrap="none" lIns="46259" tIns="46259" rIns="46259" bIns="46259" anchor="ctr">
            <a:spAutoFit/>
          </a:bodyPr>
          <a:lstStyle/>
          <a:p>
            <a:pPr defTabSz="913997"/>
            <a:r>
              <a:rPr lang="zh-CN" altLang="en-US" sz="2000" b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  <a:cs typeface="Helvetica Light" charset="0"/>
              </a:rPr>
              <a:t>认知主张适合</a:t>
            </a:r>
            <a:r>
              <a:rPr lang="zh-CN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  <a:cs typeface="Helvetica Light" charset="0"/>
              </a:rPr>
              <a:t>的品牌组织</a:t>
            </a:r>
          </a:p>
        </p:txBody>
      </p:sp>
      <p:grpSp>
        <p:nvGrpSpPr>
          <p:cNvPr id="7" name="组 6"/>
          <p:cNvGrpSpPr/>
          <p:nvPr/>
        </p:nvGrpSpPr>
        <p:grpSpPr>
          <a:xfrm>
            <a:off x="5033807" y="1770692"/>
            <a:ext cx="2162910" cy="606069"/>
            <a:chOff x="3766458" y="1139178"/>
            <a:chExt cx="1621971" cy="454692"/>
          </a:xfrm>
        </p:grpSpPr>
        <p:grpSp>
          <p:nvGrpSpPr>
            <p:cNvPr id="8" name="组 7"/>
            <p:cNvGrpSpPr/>
            <p:nvPr/>
          </p:nvGrpSpPr>
          <p:grpSpPr>
            <a:xfrm>
              <a:off x="3766458" y="1139178"/>
              <a:ext cx="1621971" cy="454692"/>
              <a:chOff x="0" y="1192251"/>
              <a:chExt cx="1621971" cy="454692"/>
            </a:xfrm>
          </p:grpSpPr>
          <p:sp>
            <p:nvSpPr>
              <p:cNvPr id="10" name="Rectangle 6"/>
              <p:cNvSpPr/>
              <p:nvPr/>
            </p:nvSpPr>
            <p:spPr>
              <a:xfrm>
                <a:off x="0" y="1192251"/>
                <a:ext cx="1621971" cy="454692"/>
              </a:xfrm>
              <a:prstGeom prst="rect">
                <a:avLst/>
              </a:prstGeom>
              <a:solidFill>
                <a:srgbClr val="E8314A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121875" tIns="60937" rIns="121875" bIns="60937"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TextBox 12"/>
              <p:cNvSpPr txBox="1"/>
              <p:nvPr/>
            </p:nvSpPr>
            <p:spPr>
              <a:xfrm>
                <a:off x="570888" y="1281152"/>
                <a:ext cx="915448" cy="311685"/>
              </a:xfrm>
              <a:prstGeom prst="rect">
                <a:avLst/>
              </a:prstGeom>
              <a:noFill/>
            </p:spPr>
            <p:txBody>
              <a:bodyPr wrap="none" lIns="121875" tIns="60937" rIns="121875" bIns="60937" rtlCol="0">
                <a:spAutoFit/>
              </a:bodyPr>
              <a:lstStyle/>
              <a:p>
                <a:r>
                  <a:rPr lang="zh-CN" altLang="en-US" b="1" dirty="0" smtClean="0">
                    <a:solidFill>
                      <a:schemeClr val="bg1"/>
                    </a:solidFill>
                    <a:ea typeface="微软雅黑"/>
                  </a:rPr>
                  <a:t>认知主张</a:t>
                </a:r>
                <a:endParaRPr lang="en-US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9" name="Freeform 43"/>
            <p:cNvSpPr>
              <a:spLocks noChangeAspect="1" noEditPoints="1"/>
            </p:cNvSpPr>
            <p:nvPr/>
          </p:nvSpPr>
          <p:spPr bwMode="auto">
            <a:xfrm>
              <a:off x="3969503" y="1202291"/>
              <a:ext cx="367843" cy="328465"/>
            </a:xfrm>
            <a:custGeom>
              <a:avLst/>
              <a:gdLst/>
              <a:ahLst/>
              <a:cxnLst>
                <a:cxn ang="0">
                  <a:pos x="81" y="89"/>
                </a:cxn>
                <a:cxn ang="0">
                  <a:pos x="81" y="99"/>
                </a:cxn>
                <a:cxn ang="0">
                  <a:pos x="55" y="99"/>
                </a:cxn>
                <a:cxn ang="0">
                  <a:pos x="29" y="99"/>
                </a:cxn>
                <a:cxn ang="0">
                  <a:pos x="29" y="89"/>
                </a:cxn>
                <a:cxn ang="0">
                  <a:pos x="34" y="86"/>
                </a:cxn>
                <a:cxn ang="0">
                  <a:pos x="55" y="86"/>
                </a:cxn>
                <a:cxn ang="0">
                  <a:pos x="77" y="86"/>
                </a:cxn>
                <a:cxn ang="0">
                  <a:pos x="81" y="89"/>
                </a:cxn>
                <a:cxn ang="0">
                  <a:pos x="77" y="55"/>
                </a:cxn>
                <a:cxn ang="0">
                  <a:pos x="63" y="71"/>
                </a:cxn>
                <a:cxn ang="0">
                  <a:pos x="64" y="78"/>
                </a:cxn>
                <a:cxn ang="0">
                  <a:pos x="69" y="84"/>
                </a:cxn>
                <a:cxn ang="0">
                  <a:pos x="55" y="84"/>
                </a:cxn>
                <a:cxn ang="0">
                  <a:pos x="41" y="84"/>
                </a:cxn>
                <a:cxn ang="0">
                  <a:pos x="46" y="78"/>
                </a:cxn>
                <a:cxn ang="0">
                  <a:pos x="48" y="71"/>
                </a:cxn>
                <a:cxn ang="0">
                  <a:pos x="34" y="55"/>
                </a:cxn>
                <a:cxn ang="0">
                  <a:pos x="0" y="23"/>
                </a:cxn>
                <a:cxn ang="0">
                  <a:pos x="20" y="10"/>
                </a:cxn>
                <a:cxn ang="0">
                  <a:pos x="20" y="0"/>
                </a:cxn>
                <a:cxn ang="0">
                  <a:pos x="55" y="0"/>
                </a:cxn>
                <a:cxn ang="0">
                  <a:pos x="90" y="0"/>
                </a:cxn>
                <a:cxn ang="0">
                  <a:pos x="90" y="10"/>
                </a:cxn>
                <a:cxn ang="0">
                  <a:pos x="110" y="23"/>
                </a:cxn>
                <a:cxn ang="0">
                  <a:pos x="77" y="55"/>
                </a:cxn>
                <a:cxn ang="0">
                  <a:pos x="46" y="65"/>
                </a:cxn>
                <a:cxn ang="0">
                  <a:pos x="29" y="8"/>
                </a:cxn>
                <a:cxn ang="0">
                  <a:pos x="26" y="6"/>
                </a:cxn>
                <a:cxn ang="0">
                  <a:pos x="46" y="65"/>
                </a:cxn>
                <a:cxn ang="0">
                  <a:pos x="6" y="23"/>
                </a:cxn>
                <a:cxn ang="0">
                  <a:pos x="30" y="48"/>
                </a:cxn>
                <a:cxn ang="0">
                  <a:pos x="21" y="16"/>
                </a:cxn>
                <a:cxn ang="0">
                  <a:pos x="6" y="23"/>
                </a:cxn>
                <a:cxn ang="0">
                  <a:pos x="90" y="16"/>
                </a:cxn>
                <a:cxn ang="0">
                  <a:pos x="80" y="48"/>
                </a:cxn>
                <a:cxn ang="0">
                  <a:pos x="104" y="23"/>
                </a:cxn>
                <a:cxn ang="0">
                  <a:pos x="90" y="16"/>
                </a:cxn>
              </a:cxnLst>
              <a:rect l="0" t="0" r="r" b="b"/>
              <a:pathLst>
                <a:path w="111" h="99">
                  <a:moveTo>
                    <a:pt x="81" y="89"/>
                  </a:moveTo>
                  <a:cubicBezTo>
                    <a:pt x="81" y="99"/>
                    <a:pt x="81" y="99"/>
                    <a:pt x="81" y="99"/>
                  </a:cubicBezTo>
                  <a:cubicBezTo>
                    <a:pt x="55" y="99"/>
                    <a:pt x="55" y="99"/>
                    <a:pt x="55" y="99"/>
                  </a:cubicBezTo>
                  <a:cubicBezTo>
                    <a:pt x="29" y="99"/>
                    <a:pt x="29" y="99"/>
                    <a:pt x="29" y="99"/>
                  </a:cubicBezTo>
                  <a:cubicBezTo>
                    <a:pt x="29" y="89"/>
                    <a:pt x="29" y="89"/>
                    <a:pt x="29" y="89"/>
                  </a:cubicBezTo>
                  <a:cubicBezTo>
                    <a:pt x="29" y="89"/>
                    <a:pt x="29" y="86"/>
                    <a:pt x="34" y="86"/>
                  </a:cubicBezTo>
                  <a:cubicBezTo>
                    <a:pt x="38" y="86"/>
                    <a:pt x="55" y="86"/>
                    <a:pt x="55" y="86"/>
                  </a:cubicBezTo>
                  <a:cubicBezTo>
                    <a:pt x="55" y="86"/>
                    <a:pt x="72" y="86"/>
                    <a:pt x="77" y="86"/>
                  </a:cubicBezTo>
                  <a:cubicBezTo>
                    <a:pt x="81" y="86"/>
                    <a:pt x="81" y="89"/>
                    <a:pt x="81" y="89"/>
                  </a:cubicBezTo>
                  <a:close/>
                  <a:moveTo>
                    <a:pt x="77" y="55"/>
                  </a:moveTo>
                  <a:cubicBezTo>
                    <a:pt x="70" y="66"/>
                    <a:pt x="63" y="71"/>
                    <a:pt x="63" y="71"/>
                  </a:cubicBezTo>
                  <a:cubicBezTo>
                    <a:pt x="63" y="71"/>
                    <a:pt x="58" y="75"/>
                    <a:pt x="64" y="78"/>
                  </a:cubicBezTo>
                  <a:cubicBezTo>
                    <a:pt x="71" y="82"/>
                    <a:pt x="69" y="84"/>
                    <a:pt x="69" y="84"/>
                  </a:cubicBezTo>
                  <a:cubicBezTo>
                    <a:pt x="55" y="84"/>
                    <a:pt x="55" y="84"/>
                    <a:pt x="55" y="84"/>
                  </a:cubicBezTo>
                  <a:cubicBezTo>
                    <a:pt x="41" y="84"/>
                    <a:pt x="41" y="84"/>
                    <a:pt x="41" y="84"/>
                  </a:cubicBezTo>
                  <a:cubicBezTo>
                    <a:pt x="41" y="84"/>
                    <a:pt x="39" y="82"/>
                    <a:pt x="46" y="78"/>
                  </a:cubicBezTo>
                  <a:cubicBezTo>
                    <a:pt x="53" y="75"/>
                    <a:pt x="48" y="71"/>
                    <a:pt x="48" y="71"/>
                  </a:cubicBezTo>
                  <a:cubicBezTo>
                    <a:pt x="48" y="71"/>
                    <a:pt x="41" y="66"/>
                    <a:pt x="34" y="55"/>
                  </a:cubicBezTo>
                  <a:cubicBezTo>
                    <a:pt x="16" y="53"/>
                    <a:pt x="0" y="35"/>
                    <a:pt x="0" y="23"/>
                  </a:cubicBezTo>
                  <a:cubicBezTo>
                    <a:pt x="1" y="19"/>
                    <a:pt x="3" y="9"/>
                    <a:pt x="20" y="10"/>
                  </a:cubicBezTo>
                  <a:cubicBezTo>
                    <a:pt x="20" y="7"/>
                    <a:pt x="20" y="3"/>
                    <a:pt x="20" y="0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0" y="3"/>
                    <a:pt x="90" y="7"/>
                    <a:pt x="90" y="10"/>
                  </a:cubicBezTo>
                  <a:cubicBezTo>
                    <a:pt x="107" y="9"/>
                    <a:pt x="110" y="19"/>
                    <a:pt x="110" y="23"/>
                  </a:cubicBezTo>
                  <a:cubicBezTo>
                    <a:pt x="111" y="35"/>
                    <a:pt x="95" y="53"/>
                    <a:pt x="77" y="55"/>
                  </a:cubicBezTo>
                  <a:close/>
                  <a:moveTo>
                    <a:pt x="46" y="65"/>
                  </a:moveTo>
                  <a:cubicBezTo>
                    <a:pt x="26" y="33"/>
                    <a:pt x="29" y="12"/>
                    <a:pt x="29" y="8"/>
                  </a:cubicBezTo>
                  <a:cubicBezTo>
                    <a:pt x="30" y="4"/>
                    <a:pt x="27" y="4"/>
                    <a:pt x="26" y="6"/>
                  </a:cubicBezTo>
                  <a:cubicBezTo>
                    <a:pt x="19" y="30"/>
                    <a:pt x="46" y="65"/>
                    <a:pt x="46" y="65"/>
                  </a:cubicBezTo>
                  <a:close/>
                  <a:moveTo>
                    <a:pt x="6" y="23"/>
                  </a:moveTo>
                  <a:cubicBezTo>
                    <a:pt x="6" y="31"/>
                    <a:pt x="16" y="44"/>
                    <a:pt x="30" y="48"/>
                  </a:cubicBezTo>
                  <a:cubicBezTo>
                    <a:pt x="25" y="40"/>
                    <a:pt x="22" y="29"/>
                    <a:pt x="21" y="16"/>
                  </a:cubicBezTo>
                  <a:cubicBezTo>
                    <a:pt x="14" y="15"/>
                    <a:pt x="7" y="17"/>
                    <a:pt x="6" y="23"/>
                  </a:cubicBezTo>
                  <a:close/>
                  <a:moveTo>
                    <a:pt x="90" y="16"/>
                  </a:moveTo>
                  <a:cubicBezTo>
                    <a:pt x="88" y="29"/>
                    <a:pt x="85" y="40"/>
                    <a:pt x="80" y="48"/>
                  </a:cubicBezTo>
                  <a:cubicBezTo>
                    <a:pt x="94" y="44"/>
                    <a:pt x="104" y="31"/>
                    <a:pt x="104" y="23"/>
                  </a:cubicBezTo>
                  <a:cubicBezTo>
                    <a:pt x="104" y="17"/>
                    <a:pt x="96" y="15"/>
                    <a:pt x="90" y="16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875" tIns="60937" rIns="121875" bIns="60937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12" name="矩形 11"/>
          <p:cNvSpPr/>
          <p:nvPr/>
        </p:nvSpPr>
        <p:spPr>
          <a:xfrm>
            <a:off x="1421763" y="4014289"/>
            <a:ext cx="2575561" cy="861762"/>
          </a:xfrm>
          <a:prstGeom prst="rect">
            <a:avLst/>
          </a:prstGeom>
        </p:spPr>
        <p:txBody>
          <a:bodyPr wrap="square" lIns="121896" tIns="60949" rIns="121896" bIns="60949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latin typeface="Microsoft YaHei" charset="-122"/>
                <a:ea typeface="Microsoft YaHei" charset="-122"/>
                <a:cs typeface="Microsoft YaHei" charset="-122"/>
              </a:rPr>
              <a:t>衣食住行，消费升级，生活方式</a:t>
            </a:r>
            <a:endParaRPr lang="en-US" altLang="zh-CN" sz="16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5265299" y="4017757"/>
            <a:ext cx="1926419" cy="492280"/>
          </a:xfrm>
          <a:prstGeom prst="rect">
            <a:avLst/>
          </a:prstGeom>
        </p:spPr>
        <p:txBody>
          <a:bodyPr wrap="square" lIns="121896" tIns="60949" rIns="121896" bIns="60949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latin typeface="Microsoft YaHei" charset="-122"/>
                <a:ea typeface="Microsoft YaHei" charset="-122"/>
                <a:cs typeface="Microsoft YaHei" charset="-122"/>
              </a:rPr>
              <a:t>开拓新品类</a:t>
            </a:r>
            <a:endParaRPr lang="en-US" altLang="zh-CN" sz="16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236126" y="3472374"/>
            <a:ext cx="2974326" cy="2039092"/>
          </a:xfrm>
          <a:prstGeom prst="rect">
            <a:avLst/>
          </a:prstGeom>
          <a:noFill/>
          <a:ln w="28575">
            <a:solidFill>
              <a:srgbClr val="E8314A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6" tIns="60949" rIns="121896" bIns="60949" rtlCol="0" anchor="ctr"/>
          <a:lstStyle/>
          <a:p>
            <a:pPr algn="ctr"/>
            <a:endParaRPr kumimoji="1" lang="zh-CN" altLang="en-US" sz="1500"/>
          </a:p>
        </p:txBody>
      </p:sp>
      <p:sp>
        <p:nvSpPr>
          <p:cNvPr id="16" name="圆角矩形 15"/>
          <p:cNvSpPr/>
          <p:nvPr/>
        </p:nvSpPr>
        <p:spPr>
          <a:xfrm>
            <a:off x="1421763" y="3036675"/>
            <a:ext cx="2575561" cy="750306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5" rIns="91431" bIns="45715" rtlCol="0" anchor="ctr"/>
          <a:lstStyle/>
          <a:p>
            <a:pPr algn="ctr"/>
            <a:endParaRPr kumimoji="1" lang="zh-CN" altLang="en-US" sz="1500"/>
          </a:p>
        </p:txBody>
      </p:sp>
      <p:sp>
        <p:nvSpPr>
          <p:cNvPr id="17" name="矩形 16"/>
          <p:cNvSpPr/>
          <p:nvPr/>
        </p:nvSpPr>
        <p:spPr>
          <a:xfrm>
            <a:off x="2260399" y="3214111"/>
            <a:ext cx="1159274" cy="384711"/>
          </a:xfrm>
          <a:prstGeom prst="rect">
            <a:avLst/>
          </a:prstGeom>
        </p:spPr>
        <p:txBody>
          <a:bodyPr wrap="none" lIns="91431" tIns="45715" rIns="91431" bIns="45715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所</a:t>
            </a:r>
            <a:r>
              <a:rPr lang="zh-CN" altLang="en-US" b="1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处行业</a:t>
            </a:r>
            <a:endParaRPr lang="zh-CN" altLang="en-US" b="1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grpSp>
        <p:nvGrpSpPr>
          <p:cNvPr id="18" name="组 17"/>
          <p:cNvGrpSpPr/>
          <p:nvPr/>
        </p:nvGrpSpPr>
        <p:grpSpPr>
          <a:xfrm>
            <a:off x="1698413" y="3167882"/>
            <a:ext cx="478804" cy="478594"/>
            <a:chOff x="1183543" y="2304245"/>
            <a:chExt cx="482252" cy="482252"/>
          </a:xfrm>
        </p:grpSpPr>
        <p:pic>
          <p:nvPicPr>
            <p:cNvPr id="19" name="图片 1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65409" y="2382017"/>
              <a:ext cx="362220" cy="362220"/>
            </a:xfrm>
            <a:prstGeom prst="rect">
              <a:avLst/>
            </a:prstGeom>
          </p:spPr>
        </p:pic>
        <p:sp>
          <p:nvSpPr>
            <p:cNvPr id="20" name="椭圆 19"/>
            <p:cNvSpPr/>
            <p:nvPr/>
          </p:nvSpPr>
          <p:spPr>
            <a:xfrm>
              <a:off x="1183543" y="2304245"/>
              <a:ext cx="482252" cy="482252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</p:grpSp>
      <p:sp>
        <p:nvSpPr>
          <p:cNvPr id="21" name="矩形 20"/>
          <p:cNvSpPr/>
          <p:nvPr/>
        </p:nvSpPr>
        <p:spPr>
          <a:xfrm>
            <a:off x="4641846" y="3472374"/>
            <a:ext cx="2974326" cy="2039092"/>
          </a:xfrm>
          <a:prstGeom prst="rect">
            <a:avLst/>
          </a:prstGeom>
          <a:noFill/>
          <a:ln w="28575">
            <a:solidFill>
              <a:srgbClr val="E8314A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6" tIns="60949" rIns="121896" bIns="60949" rtlCol="0" anchor="ctr"/>
          <a:lstStyle/>
          <a:p>
            <a:pPr algn="ctr"/>
            <a:endParaRPr kumimoji="1" lang="zh-CN" altLang="en-US" sz="1500"/>
          </a:p>
        </p:txBody>
      </p:sp>
      <p:sp>
        <p:nvSpPr>
          <p:cNvPr id="23" name="圆角矩形 22"/>
          <p:cNvSpPr/>
          <p:nvPr/>
        </p:nvSpPr>
        <p:spPr>
          <a:xfrm>
            <a:off x="4827483" y="3036675"/>
            <a:ext cx="2575561" cy="750306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5" rIns="91431" bIns="45715" rtlCol="0" anchor="ctr"/>
          <a:lstStyle/>
          <a:p>
            <a:pPr algn="ctr"/>
            <a:endParaRPr kumimoji="1" lang="zh-CN" altLang="en-US" sz="1500"/>
          </a:p>
        </p:txBody>
      </p:sp>
      <p:sp>
        <p:nvSpPr>
          <p:cNvPr id="24" name="矩形 23"/>
          <p:cNvSpPr/>
          <p:nvPr/>
        </p:nvSpPr>
        <p:spPr>
          <a:xfrm>
            <a:off x="5666119" y="3214111"/>
            <a:ext cx="1159274" cy="384711"/>
          </a:xfrm>
          <a:prstGeom prst="rect">
            <a:avLst/>
          </a:prstGeom>
        </p:spPr>
        <p:txBody>
          <a:bodyPr wrap="none" lIns="91431" tIns="45715" rIns="91431" bIns="45715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所处阶段</a:t>
            </a:r>
          </a:p>
        </p:txBody>
      </p:sp>
      <p:sp>
        <p:nvSpPr>
          <p:cNvPr id="25" name="椭圆 24"/>
          <p:cNvSpPr/>
          <p:nvPr/>
        </p:nvSpPr>
        <p:spPr>
          <a:xfrm>
            <a:off x="5104133" y="3167882"/>
            <a:ext cx="478804" cy="478594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5" rIns="91431" bIns="45715"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7187" y="3199487"/>
            <a:ext cx="383635" cy="383467"/>
          </a:xfrm>
          <a:prstGeom prst="rect">
            <a:avLst/>
          </a:prstGeom>
        </p:spPr>
      </p:pic>
      <p:sp>
        <p:nvSpPr>
          <p:cNvPr id="27" name="矩形 26"/>
          <p:cNvSpPr/>
          <p:nvPr/>
        </p:nvSpPr>
        <p:spPr>
          <a:xfrm>
            <a:off x="8040448" y="3472374"/>
            <a:ext cx="2974326" cy="2039092"/>
          </a:xfrm>
          <a:prstGeom prst="rect">
            <a:avLst/>
          </a:prstGeom>
          <a:noFill/>
          <a:ln w="28575">
            <a:solidFill>
              <a:srgbClr val="E8314A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6" tIns="60949" rIns="121896" bIns="60949" rtlCol="0" anchor="ctr"/>
          <a:lstStyle/>
          <a:p>
            <a:pPr algn="ctr"/>
            <a:endParaRPr kumimoji="1" lang="zh-CN" altLang="en-US" sz="1500"/>
          </a:p>
        </p:txBody>
      </p:sp>
      <p:sp>
        <p:nvSpPr>
          <p:cNvPr id="29" name="圆角矩形 28"/>
          <p:cNvSpPr/>
          <p:nvPr/>
        </p:nvSpPr>
        <p:spPr>
          <a:xfrm>
            <a:off x="8226085" y="3036675"/>
            <a:ext cx="2575561" cy="750306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5" rIns="91431" bIns="45715" rtlCol="0" anchor="ctr"/>
          <a:lstStyle/>
          <a:p>
            <a:pPr algn="ctr"/>
            <a:endParaRPr kumimoji="1" lang="zh-CN" altLang="en-US" sz="1500"/>
          </a:p>
        </p:txBody>
      </p:sp>
      <p:sp>
        <p:nvSpPr>
          <p:cNvPr id="30" name="矩形 29"/>
          <p:cNvSpPr/>
          <p:nvPr/>
        </p:nvSpPr>
        <p:spPr>
          <a:xfrm>
            <a:off x="9064721" y="3214111"/>
            <a:ext cx="1159274" cy="384711"/>
          </a:xfrm>
          <a:prstGeom prst="rect">
            <a:avLst/>
          </a:prstGeom>
        </p:spPr>
        <p:txBody>
          <a:bodyPr wrap="none" lIns="91431" tIns="45715" rIns="91431" bIns="45715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对比环境</a:t>
            </a:r>
          </a:p>
        </p:txBody>
      </p:sp>
      <p:sp>
        <p:nvSpPr>
          <p:cNvPr id="31" name="椭圆 30"/>
          <p:cNvSpPr/>
          <p:nvPr/>
        </p:nvSpPr>
        <p:spPr>
          <a:xfrm>
            <a:off x="8502735" y="3167882"/>
            <a:ext cx="478804" cy="478594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5" rIns="91431" bIns="45715"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32" name="图片 3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9351" y="3262749"/>
            <a:ext cx="288986" cy="288859"/>
          </a:xfrm>
          <a:prstGeom prst="rect">
            <a:avLst/>
          </a:prstGeom>
        </p:spPr>
      </p:pic>
      <p:sp>
        <p:nvSpPr>
          <p:cNvPr id="33" name="矩形 32"/>
          <p:cNvSpPr/>
          <p:nvPr/>
        </p:nvSpPr>
        <p:spPr>
          <a:xfrm>
            <a:off x="8399323" y="4005689"/>
            <a:ext cx="2402321" cy="861498"/>
          </a:xfrm>
          <a:prstGeom prst="rect">
            <a:avLst/>
          </a:prstGeom>
        </p:spPr>
        <p:txBody>
          <a:bodyPr wrap="square" lIns="121896" tIns="60949" rIns="121896" bIns="60949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latin typeface="Microsoft YaHei" charset="-122"/>
                <a:ea typeface="Microsoft YaHei" charset="-122"/>
                <a:cs typeface="Microsoft YaHei" charset="-122"/>
              </a:rPr>
              <a:t>在已经饱和的行业寻找新蓝海或开拓新市场</a:t>
            </a:r>
            <a:endParaRPr lang="en-US" altLang="zh-CN" sz="16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17224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6357" y="939974"/>
            <a:ext cx="3427668" cy="370420"/>
          </a:xfrm>
          <a:noFill/>
          <a:ln>
            <a:noFill/>
          </a:ln>
        </p:spPr>
        <p:txBody>
          <a:bodyPr wrap="none" lIns="46259" tIns="46259" rIns="46259" bIns="46259" anchor="ctr">
            <a:spAutoFit/>
          </a:bodyPr>
          <a:lstStyle/>
          <a:p>
            <a:pPr defTabSz="913997"/>
            <a:r>
              <a:rPr lang="zh-CN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  <a:cs typeface="Helvetica Light" charset="0"/>
              </a:rPr>
              <a:t>如何确认</a:t>
            </a:r>
            <a:r>
              <a:rPr lang="zh-CN" altLang="en-US" sz="2000" b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  <a:cs typeface="Helvetica Light" charset="0"/>
              </a:rPr>
              <a:t>知主张适合</a:t>
            </a:r>
            <a:r>
              <a:rPr lang="zh-CN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  <a:cs typeface="Helvetica Light" charset="0"/>
              </a:rPr>
              <a:t>这家公司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583342" y="2840469"/>
            <a:ext cx="2285880" cy="697411"/>
          </a:xfrm>
          <a:prstGeom prst="rect">
            <a:avLst/>
          </a:prstGeom>
          <a:noFill/>
        </p:spPr>
        <p:txBody>
          <a:bodyPr wrap="square" lIns="121896" tIns="60949" rIns="121896" bIns="60949">
            <a:spAutoFit/>
          </a:bodyPr>
          <a:lstStyle/>
          <a:p>
            <a:pPr eaLnBrk="1" hangingPunct="1">
              <a:defRPr/>
            </a:pPr>
            <a:r>
              <a:rPr kumimoji="1" lang="zh-CN" altLang="en-US" sz="2100" b="1" dirty="0">
                <a:solidFill>
                  <a:srgbClr val="E8314A"/>
                </a:solidFill>
                <a:latin typeface="Microsoft YaHei" charset="0"/>
                <a:ea typeface="Microsoft YaHei" charset="0"/>
                <a:cs typeface="Microsoft YaHei" charset="0"/>
              </a:rPr>
              <a:t>用户群</a:t>
            </a:r>
          </a:p>
          <a:p>
            <a:pPr eaLnBrk="1" hangingPunct="1">
              <a:defRPr/>
            </a:pPr>
            <a:r>
              <a:rPr kumimoji="1" lang="en-US" altLang="zh-CN" sz="1600" b="1" dirty="0">
                <a:solidFill>
                  <a:srgbClr val="E8314A"/>
                </a:solidFill>
                <a:latin typeface="Microsoft YaHei" charset="0"/>
                <a:ea typeface="Microsoft YaHei" charset="0"/>
                <a:cs typeface="Microsoft YaHei" charset="0"/>
              </a:rPr>
              <a:t>User Group</a:t>
            </a:r>
            <a:endParaRPr kumimoji="1" lang="zh-CN" altLang="en-US" sz="1600" b="1" dirty="0">
              <a:solidFill>
                <a:srgbClr val="E8314A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893879" y="2780031"/>
            <a:ext cx="6872987" cy="861752"/>
          </a:xfrm>
          <a:prstGeom prst="rect">
            <a:avLst/>
          </a:prstGeom>
          <a:noFill/>
        </p:spPr>
        <p:txBody>
          <a:bodyPr wrap="none" lIns="121896" tIns="60949" rIns="121896" bIns="60949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600"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lang="zh-CN" altLang="en-US" dirty="0"/>
              <a:t>随着时间的发展，用户的需求是否在不断升级迭代？ 心智中是否还有</a:t>
            </a:r>
            <a:r>
              <a:rPr lang="zh-CN" altLang="en-US" dirty="0" smtClean="0"/>
              <a:t>其他</a:t>
            </a:r>
            <a:endParaRPr lang="en-US" altLang="zh-CN" dirty="0" smtClean="0"/>
          </a:p>
          <a:p>
            <a:r>
              <a:rPr lang="zh-CN" altLang="en-US" dirty="0" smtClean="0"/>
              <a:t>尚未</a:t>
            </a:r>
            <a:r>
              <a:rPr lang="zh-CN" altLang="en-US" dirty="0"/>
              <a:t>被占领的空间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583339" y="3944888"/>
            <a:ext cx="2579924" cy="676899"/>
          </a:xfrm>
          <a:prstGeom prst="rect">
            <a:avLst/>
          </a:prstGeom>
          <a:noFill/>
        </p:spPr>
        <p:txBody>
          <a:bodyPr wrap="square" lIns="121896" tIns="60949" rIns="121896" bIns="60949">
            <a:spAutoFit/>
          </a:bodyPr>
          <a:lstStyle/>
          <a:p>
            <a:pPr eaLnBrk="1" hangingPunct="1">
              <a:defRPr/>
            </a:pPr>
            <a:r>
              <a:rPr kumimoji="1" lang="zh-CN" altLang="en-US" sz="2100" b="1" dirty="0">
                <a:solidFill>
                  <a:srgbClr val="E8314A"/>
                </a:solidFill>
                <a:latin typeface="Microsoft YaHei" charset="0"/>
                <a:ea typeface="Microsoft YaHei" charset="0"/>
                <a:cs typeface="Microsoft YaHei" charset="0"/>
              </a:rPr>
              <a:t>行业环境</a:t>
            </a:r>
          </a:p>
          <a:p>
            <a:pPr eaLnBrk="1" hangingPunct="1">
              <a:defRPr/>
            </a:pPr>
            <a:r>
              <a:rPr kumimoji="1" lang="en-US" altLang="zh-CN" sz="1500" b="1" dirty="0">
                <a:solidFill>
                  <a:srgbClr val="E8314A"/>
                </a:solidFill>
                <a:latin typeface="Microsoft YaHei" charset="0"/>
                <a:ea typeface="Microsoft YaHei" charset="0"/>
                <a:cs typeface="Microsoft YaHei" charset="0"/>
              </a:rPr>
              <a:t>Industry</a:t>
            </a:r>
            <a:r>
              <a:rPr kumimoji="1" lang="zh-CN" altLang="en-US" sz="1500" b="1" dirty="0">
                <a:solidFill>
                  <a:srgbClr val="E8314A"/>
                </a:solidFill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kumimoji="1" lang="en-US" altLang="zh-CN" sz="1500" b="1" dirty="0">
                <a:solidFill>
                  <a:srgbClr val="E8314A"/>
                </a:solidFill>
                <a:latin typeface="Microsoft YaHei" charset="0"/>
                <a:ea typeface="Microsoft YaHei" charset="0"/>
                <a:cs typeface="Microsoft YaHei" charset="0"/>
              </a:rPr>
              <a:t>Environment</a:t>
            </a:r>
            <a:endParaRPr kumimoji="1" lang="zh-CN" altLang="en-US" sz="1500" b="1" dirty="0">
              <a:solidFill>
                <a:srgbClr val="E8314A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893880" y="4058859"/>
            <a:ext cx="5170598" cy="492420"/>
          </a:xfrm>
          <a:prstGeom prst="rect">
            <a:avLst/>
          </a:prstGeom>
          <a:noFill/>
        </p:spPr>
        <p:txBody>
          <a:bodyPr wrap="none" lIns="121896" tIns="60949" rIns="121896" bIns="60949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600"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lang="zh-CN" altLang="en-US" dirty="0"/>
              <a:t>行业发展中有哪些新的趋势，哪些新的关键驱动因素？</a:t>
            </a:r>
          </a:p>
        </p:txBody>
      </p:sp>
      <p:sp>
        <p:nvSpPr>
          <p:cNvPr id="14" name="矩形 13"/>
          <p:cNvSpPr/>
          <p:nvPr/>
        </p:nvSpPr>
        <p:spPr>
          <a:xfrm>
            <a:off x="583339" y="5028793"/>
            <a:ext cx="6096794" cy="738436"/>
          </a:xfrm>
          <a:prstGeom prst="rect">
            <a:avLst/>
          </a:prstGeom>
        </p:spPr>
        <p:txBody>
          <a:bodyPr lIns="121896" tIns="60949" rIns="121896" bIns="60949">
            <a:spAutoFit/>
          </a:bodyPr>
          <a:lstStyle/>
          <a:p>
            <a:pPr>
              <a:defRPr/>
            </a:pPr>
            <a:r>
              <a:rPr kumimoji="1" lang="zh-CN" altLang="en-US" sz="2100" b="1" dirty="0">
                <a:solidFill>
                  <a:srgbClr val="E8314A"/>
                </a:solidFill>
                <a:latin typeface="Microsoft YaHei" charset="0"/>
                <a:ea typeface="Microsoft YaHei" charset="0"/>
                <a:cs typeface="Microsoft YaHei" charset="0"/>
              </a:rPr>
              <a:t>竞争对手</a:t>
            </a:r>
            <a:r>
              <a:rPr kumimoji="1" lang="en-US" altLang="zh-CN" sz="2100" b="1" dirty="0">
                <a:solidFill>
                  <a:srgbClr val="E8314A"/>
                </a:solidFill>
                <a:latin typeface="Microsoft YaHei" charset="0"/>
                <a:ea typeface="Microsoft YaHei" charset="0"/>
                <a:cs typeface="Microsoft YaHei" charset="0"/>
              </a:rPr>
              <a:t>&amp;</a:t>
            </a:r>
            <a:r>
              <a:rPr kumimoji="1" lang="zh-CN" altLang="en-US" sz="2100" b="1" dirty="0">
                <a:solidFill>
                  <a:srgbClr val="E8314A"/>
                </a:solidFill>
                <a:latin typeface="Microsoft YaHei" charset="0"/>
                <a:ea typeface="Microsoft YaHei" charset="0"/>
                <a:cs typeface="Microsoft YaHei" charset="0"/>
              </a:rPr>
              <a:t>标杆</a:t>
            </a:r>
          </a:p>
          <a:p>
            <a:pPr>
              <a:defRPr/>
            </a:pPr>
            <a:r>
              <a:rPr kumimoji="1" lang="en-US" altLang="zh-CN" b="1" dirty="0">
                <a:solidFill>
                  <a:srgbClr val="E8314A"/>
                </a:solidFill>
                <a:latin typeface="Microsoft YaHei" charset="0"/>
                <a:ea typeface="Microsoft YaHei" charset="0"/>
                <a:cs typeface="Microsoft YaHei" charset="0"/>
              </a:rPr>
              <a:t>Competitor&amp;</a:t>
            </a:r>
            <a:r>
              <a:rPr kumimoji="1" lang="zh-CN" altLang="en-US" b="1" dirty="0">
                <a:solidFill>
                  <a:srgbClr val="E8314A"/>
                </a:solidFill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kumimoji="1" lang="en-US" altLang="zh-CN" b="1" dirty="0">
                <a:solidFill>
                  <a:srgbClr val="E8314A"/>
                </a:solidFill>
                <a:latin typeface="Microsoft YaHei" charset="0"/>
                <a:ea typeface="Microsoft YaHei" charset="0"/>
                <a:cs typeface="Microsoft YaHei" charset="0"/>
              </a:rPr>
              <a:t>Benchmark</a:t>
            </a:r>
            <a:endParaRPr kumimoji="1" lang="zh-CN" altLang="en-US" b="1" dirty="0">
              <a:solidFill>
                <a:srgbClr val="E8314A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5" name="文本框 7"/>
          <p:cNvSpPr txBox="1"/>
          <p:nvPr/>
        </p:nvSpPr>
        <p:spPr>
          <a:xfrm>
            <a:off x="3963788" y="5173534"/>
            <a:ext cx="5991335" cy="492420"/>
          </a:xfrm>
          <a:prstGeom prst="rect">
            <a:avLst/>
          </a:prstGeom>
          <a:noFill/>
        </p:spPr>
        <p:txBody>
          <a:bodyPr wrap="none" lIns="121896" tIns="60949" rIns="121896" bIns="60949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600"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lang="zh-CN" altLang="en-US" dirty="0"/>
              <a:t>对手有哪些市场动作，品牌主张，还有哪些新的关键驱动因素？</a:t>
            </a:r>
          </a:p>
        </p:txBody>
      </p:sp>
      <p:sp>
        <p:nvSpPr>
          <p:cNvPr id="19" name="内容占位符 2"/>
          <p:cNvSpPr txBox="1">
            <a:spLocks/>
          </p:cNvSpPr>
          <p:nvPr/>
        </p:nvSpPr>
        <p:spPr>
          <a:xfrm>
            <a:off x="2162910" y="1413930"/>
            <a:ext cx="8977318" cy="875836"/>
          </a:xfrm>
          <a:prstGeom prst="rect">
            <a:avLst/>
          </a:prstGeom>
        </p:spPr>
        <p:txBody>
          <a:bodyPr lIns="121896" tIns="60949" rIns="121896" bIns="60949" anchor="ctr"/>
          <a:lstStyle>
            <a:lvl1pPr indent="0" algn="ctr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85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zh-CN" altLang="en-US" dirty="0"/>
              <a:t>分析</a:t>
            </a:r>
            <a:r>
              <a:rPr lang="zh-CN" altLang="en-US" dirty="0" smtClean="0"/>
              <a:t>要素</a:t>
            </a:r>
            <a:endParaRPr lang="en-US" altLang="zh-CN" dirty="0"/>
          </a:p>
        </p:txBody>
      </p:sp>
      <p:grpSp>
        <p:nvGrpSpPr>
          <p:cNvPr id="20" name="组 19"/>
          <p:cNvGrpSpPr/>
          <p:nvPr/>
        </p:nvGrpSpPr>
        <p:grpSpPr>
          <a:xfrm>
            <a:off x="3" y="1518435"/>
            <a:ext cx="2162910" cy="606069"/>
            <a:chOff x="3766458" y="1139178"/>
            <a:chExt cx="1621971" cy="454692"/>
          </a:xfrm>
        </p:grpSpPr>
        <p:grpSp>
          <p:nvGrpSpPr>
            <p:cNvPr id="21" name="组 20"/>
            <p:cNvGrpSpPr/>
            <p:nvPr/>
          </p:nvGrpSpPr>
          <p:grpSpPr>
            <a:xfrm>
              <a:off x="3766458" y="1139178"/>
              <a:ext cx="1621971" cy="454692"/>
              <a:chOff x="0" y="1192251"/>
              <a:chExt cx="1621971" cy="454692"/>
            </a:xfrm>
          </p:grpSpPr>
          <p:sp>
            <p:nvSpPr>
              <p:cNvPr id="23" name="Rectangle 6"/>
              <p:cNvSpPr/>
              <p:nvPr/>
            </p:nvSpPr>
            <p:spPr>
              <a:xfrm>
                <a:off x="0" y="1192251"/>
                <a:ext cx="1621971" cy="454692"/>
              </a:xfrm>
              <a:prstGeom prst="rect">
                <a:avLst/>
              </a:prstGeom>
              <a:solidFill>
                <a:srgbClr val="E8314A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121875" tIns="60937" rIns="121875" bIns="60937"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TextBox 12"/>
              <p:cNvSpPr txBox="1"/>
              <p:nvPr/>
            </p:nvSpPr>
            <p:spPr>
              <a:xfrm>
                <a:off x="570888" y="1281152"/>
                <a:ext cx="915448" cy="311685"/>
              </a:xfrm>
              <a:prstGeom prst="rect">
                <a:avLst/>
              </a:prstGeom>
              <a:noFill/>
            </p:spPr>
            <p:txBody>
              <a:bodyPr wrap="none" lIns="121875" tIns="60937" rIns="121875" bIns="60937" rtlCol="0">
                <a:spAutoFit/>
              </a:bodyPr>
              <a:lstStyle/>
              <a:p>
                <a:r>
                  <a:rPr lang="zh-CN" altLang="en-US" b="1" dirty="0" smtClean="0">
                    <a:solidFill>
                      <a:schemeClr val="bg1"/>
                    </a:solidFill>
                    <a:ea typeface="微软雅黑"/>
                  </a:rPr>
                  <a:t>认知主张</a:t>
                </a:r>
                <a:endParaRPr lang="en-US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22" name="Freeform 43"/>
            <p:cNvSpPr>
              <a:spLocks noChangeAspect="1" noEditPoints="1"/>
            </p:cNvSpPr>
            <p:nvPr/>
          </p:nvSpPr>
          <p:spPr bwMode="auto">
            <a:xfrm>
              <a:off x="3969503" y="1202291"/>
              <a:ext cx="367843" cy="328465"/>
            </a:xfrm>
            <a:custGeom>
              <a:avLst/>
              <a:gdLst/>
              <a:ahLst/>
              <a:cxnLst>
                <a:cxn ang="0">
                  <a:pos x="81" y="89"/>
                </a:cxn>
                <a:cxn ang="0">
                  <a:pos x="81" y="99"/>
                </a:cxn>
                <a:cxn ang="0">
                  <a:pos x="55" y="99"/>
                </a:cxn>
                <a:cxn ang="0">
                  <a:pos x="29" y="99"/>
                </a:cxn>
                <a:cxn ang="0">
                  <a:pos x="29" y="89"/>
                </a:cxn>
                <a:cxn ang="0">
                  <a:pos x="34" y="86"/>
                </a:cxn>
                <a:cxn ang="0">
                  <a:pos x="55" y="86"/>
                </a:cxn>
                <a:cxn ang="0">
                  <a:pos x="77" y="86"/>
                </a:cxn>
                <a:cxn ang="0">
                  <a:pos x="81" y="89"/>
                </a:cxn>
                <a:cxn ang="0">
                  <a:pos x="77" y="55"/>
                </a:cxn>
                <a:cxn ang="0">
                  <a:pos x="63" y="71"/>
                </a:cxn>
                <a:cxn ang="0">
                  <a:pos x="64" y="78"/>
                </a:cxn>
                <a:cxn ang="0">
                  <a:pos x="69" y="84"/>
                </a:cxn>
                <a:cxn ang="0">
                  <a:pos x="55" y="84"/>
                </a:cxn>
                <a:cxn ang="0">
                  <a:pos x="41" y="84"/>
                </a:cxn>
                <a:cxn ang="0">
                  <a:pos x="46" y="78"/>
                </a:cxn>
                <a:cxn ang="0">
                  <a:pos x="48" y="71"/>
                </a:cxn>
                <a:cxn ang="0">
                  <a:pos x="34" y="55"/>
                </a:cxn>
                <a:cxn ang="0">
                  <a:pos x="0" y="23"/>
                </a:cxn>
                <a:cxn ang="0">
                  <a:pos x="20" y="10"/>
                </a:cxn>
                <a:cxn ang="0">
                  <a:pos x="20" y="0"/>
                </a:cxn>
                <a:cxn ang="0">
                  <a:pos x="55" y="0"/>
                </a:cxn>
                <a:cxn ang="0">
                  <a:pos x="90" y="0"/>
                </a:cxn>
                <a:cxn ang="0">
                  <a:pos x="90" y="10"/>
                </a:cxn>
                <a:cxn ang="0">
                  <a:pos x="110" y="23"/>
                </a:cxn>
                <a:cxn ang="0">
                  <a:pos x="77" y="55"/>
                </a:cxn>
                <a:cxn ang="0">
                  <a:pos x="46" y="65"/>
                </a:cxn>
                <a:cxn ang="0">
                  <a:pos x="29" y="8"/>
                </a:cxn>
                <a:cxn ang="0">
                  <a:pos x="26" y="6"/>
                </a:cxn>
                <a:cxn ang="0">
                  <a:pos x="46" y="65"/>
                </a:cxn>
                <a:cxn ang="0">
                  <a:pos x="6" y="23"/>
                </a:cxn>
                <a:cxn ang="0">
                  <a:pos x="30" y="48"/>
                </a:cxn>
                <a:cxn ang="0">
                  <a:pos x="21" y="16"/>
                </a:cxn>
                <a:cxn ang="0">
                  <a:pos x="6" y="23"/>
                </a:cxn>
                <a:cxn ang="0">
                  <a:pos x="90" y="16"/>
                </a:cxn>
                <a:cxn ang="0">
                  <a:pos x="80" y="48"/>
                </a:cxn>
                <a:cxn ang="0">
                  <a:pos x="104" y="23"/>
                </a:cxn>
                <a:cxn ang="0">
                  <a:pos x="90" y="16"/>
                </a:cxn>
              </a:cxnLst>
              <a:rect l="0" t="0" r="r" b="b"/>
              <a:pathLst>
                <a:path w="111" h="99">
                  <a:moveTo>
                    <a:pt x="81" y="89"/>
                  </a:moveTo>
                  <a:cubicBezTo>
                    <a:pt x="81" y="99"/>
                    <a:pt x="81" y="99"/>
                    <a:pt x="81" y="99"/>
                  </a:cubicBezTo>
                  <a:cubicBezTo>
                    <a:pt x="55" y="99"/>
                    <a:pt x="55" y="99"/>
                    <a:pt x="55" y="99"/>
                  </a:cubicBezTo>
                  <a:cubicBezTo>
                    <a:pt x="29" y="99"/>
                    <a:pt x="29" y="99"/>
                    <a:pt x="29" y="99"/>
                  </a:cubicBezTo>
                  <a:cubicBezTo>
                    <a:pt x="29" y="89"/>
                    <a:pt x="29" y="89"/>
                    <a:pt x="29" y="89"/>
                  </a:cubicBezTo>
                  <a:cubicBezTo>
                    <a:pt x="29" y="89"/>
                    <a:pt x="29" y="86"/>
                    <a:pt x="34" y="86"/>
                  </a:cubicBezTo>
                  <a:cubicBezTo>
                    <a:pt x="38" y="86"/>
                    <a:pt x="55" y="86"/>
                    <a:pt x="55" y="86"/>
                  </a:cubicBezTo>
                  <a:cubicBezTo>
                    <a:pt x="55" y="86"/>
                    <a:pt x="72" y="86"/>
                    <a:pt x="77" y="86"/>
                  </a:cubicBezTo>
                  <a:cubicBezTo>
                    <a:pt x="81" y="86"/>
                    <a:pt x="81" y="89"/>
                    <a:pt x="81" y="89"/>
                  </a:cubicBezTo>
                  <a:close/>
                  <a:moveTo>
                    <a:pt x="77" y="55"/>
                  </a:moveTo>
                  <a:cubicBezTo>
                    <a:pt x="70" y="66"/>
                    <a:pt x="63" y="71"/>
                    <a:pt x="63" y="71"/>
                  </a:cubicBezTo>
                  <a:cubicBezTo>
                    <a:pt x="63" y="71"/>
                    <a:pt x="58" y="75"/>
                    <a:pt x="64" y="78"/>
                  </a:cubicBezTo>
                  <a:cubicBezTo>
                    <a:pt x="71" y="82"/>
                    <a:pt x="69" y="84"/>
                    <a:pt x="69" y="84"/>
                  </a:cubicBezTo>
                  <a:cubicBezTo>
                    <a:pt x="55" y="84"/>
                    <a:pt x="55" y="84"/>
                    <a:pt x="55" y="84"/>
                  </a:cubicBezTo>
                  <a:cubicBezTo>
                    <a:pt x="41" y="84"/>
                    <a:pt x="41" y="84"/>
                    <a:pt x="41" y="84"/>
                  </a:cubicBezTo>
                  <a:cubicBezTo>
                    <a:pt x="41" y="84"/>
                    <a:pt x="39" y="82"/>
                    <a:pt x="46" y="78"/>
                  </a:cubicBezTo>
                  <a:cubicBezTo>
                    <a:pt x="53" y="75"/>
                    <a:pt x="48" y="71"/>
                    <a:pt x="48" y="71"/>
                  </a:cubicBezTo>
                  <a:cubicBezTo>
                    <a:pt x="48" y="71"/>
                    <a:pt x="41" y="66"/>
                    <a:pt x="34" y="55"/>
                  </a:cubicBezTo>
                  <a:cubicBezTo>
                    <a:pt x="16" y="53"/>
                    <a:pt x="0" y="35"/>
                    <a:pt x="0" y="23"/>
                  </a:cubicBezTo>
                  <a:cubicBezTo>
                    <a:pt x="1" y="19"/>
                    <a:pt x="3" y="9"/>
                    <a:pt x="20" y="10"/>
                  </a:cubicBezTo>
                  <a:cubicBezTo>
                    <a:pt x="20" y="7"/>
                    <a:pt x="20" y="3"/>
                    <a:pt x="20" y="0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0" y="3"/>
                    <a:pt x="90" y="7"/>
                    <a:pt x="90" y="10"/>
                  </a:cubicBezTo>
                  <a:cubicBezTo>
                    <a:pt x="107" y="9"/>
                    <a:pt x="110" y="19"/>
                    <a:pt x="110" y="23"/>
                  </a:cubicBezTo>
                  <a:cubicBezTo>
                    <a:pt x="111" y="35"/>
                    <a:pt x="95" y="53"/>
                    <a:pt x="77" y="55"/>
                  </a:cubicBezTo>
                  <a:close/>
                  <a:moveTo>
                    <a:pt x="46" y="65"/>
                  </a:moveTo>
                  <a:cubicBezTo>
                    <a:pt x="26" y="33"/>
                    <a:pt x="29" y="12"/>
                    <a:pt x="29" y="8"/>
                  </a:cubicBezTo>
                  <a:cubicBezTo>
                    <a:pt x="30" y="4"/>
                    <a:pt x="27" y="4"/>
                    <a:pt x="26" y="6"/>
                  </a:cubicBezTo>
                  <a:cubicBezTo>
                    <a:pt x="19" y="30"/>
                    <a:pt x="46" y="65"/>
                    <a:pt x="46" y="65"/>
                  </a:cubicBezTo>
                  <a:close/>
                  <a:moveTo>
                    <a:pt x="6" y="23"/>
                  </a:moveTo>
                  <a:cubicBezTo>
                    <a:pt x="6" y="31"/>
                    <a:pt x="16" y="44"/>
                    <a:pt x="30" y="48"/>
                  </a:cubicBezTo>
                  <a:cubicBezTo>
                    <a:pt x="25" y="40"/>
                    <a:pt x="22" y="29"/>
                    <a:pt x="21" y="16"/>
                  </a:cubicBezTo>
                  <a:cubicBezTo>
                    <a:pt x="14" y="15"/>
                    <a:pt x="7" y="17"/>
                    <a:pt x="6" y="23"/>
                  </a:cubicBezTo>
                  <a:close/>
                  <a:moveTo>
                    <a:pt x="90" y="16"/>
                  </a:moveTo>
                  <a:cubicBezTo>
                    <a:pt x="88" y="29"/>
                    <a:pt x="85" y="40"/>
                    <a:pt x="80" y="48"/>
                  </a:cubicBezTo>
                  <a:cubicBezTo>
                    <a:pt x="94" y="44"/>
                    <a:pt x="104" y="31"/>
                    <a:pt x="104" y="23"/>
                  </a:cubicBezTo>
                  <a:cubicBezTo>
                    <a:pt x="104" y="17"/>
                    <a:pt x="96" y="15"/>
                    <a:pt x="90" y="16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875" tIns="60937" rIns="121875" bIns="60937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17" name="矩形 16"/>
          <p:cNvSpPr/>
          <p:nvPr/>
        </p:nvSpPr>
        <p:spPr>
          <a:xfrm>
            <a:off x="3893880" y="2601308"/>
            <a:ext cx="7400653" cy="3355947"/>
          </a:xfrm>
          <a:prstGeom prst="rect">
            <a:avLst/>
          </a:prstGeom>
          <a:noFill/>
          <a:ln w="28575">
            <a:solidFill>
              <a:srgbClr val="E8314A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6" tIns="60949" rIns="121896" bIns="60949" rtlCol="0" anchor="ctr"/>
          <a:lstStyle/>
          <a:p>
            <a:pPr algn="ctr"/>
            <a:endParaRPr kumimoji="1" lang="zh-CN" altLang="en-US" sz="1500"/>
          </a:p>
        </p:txBody>
      </p:sp>
    </p:spTree>
    <p:extLst>
      <p:ext uri="{BB962C8B-B14F-4D97-AF65-F5344CB8AC3E}">
        <p14:creationId xmlns:p14="http://schemas.microsoft.com/office/powerpoint/2010/main" val="407087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9212" y="2424865"/>
            <a:ext cx="4874348" cy="330480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1659597" y="5738258"/>
            <a:ext cx="3733577" cy="5941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6" tIns="60949" rIns="121896" bIns="60949" rtlCol="0" anchor="ctr"/>
          <a:lstStyle/>
          <a:p>
            <a:pPr algn="ctr"/>
            <a:r>
              <a:rPr lang="en-US" altLang="zh-CN" sz="1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Keep</a:t>
            </a:r>
            <a:r>
              <a:rPr lang="zh-CN" altLang="en-US" sz="1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：自律给我自由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6599" y="2448486"/>
            <a:ext cx="4870672" cy="3304800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6805146" y="5738258"/>
            <a:ext cx="3733577" cy="5941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6" tIns="60949" rIns="121896" bIns="60949" rtlCol="0" anchor="ctr"/>
          <a:lstStyle/>
          <a:p>
            <a:pPr algn="ctr"/>
            <a:r>
              <a:rPr lang="en-US" altLang="zh-CN" sz="1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Nike</a:t>
            </a:r>
            <a:r>
              <a:rPr lang="zh-CN" altLang="en-US" sz="1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Just Do It</a:t>
            </a:r>
            <a:endParaRPr lang="zh-CN" altLang="en-US" sz="16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" name="组 4"/>
          <p:cNvGrpSpPr/>
          <p:nvPr/>
        </p:nvGrpSpPr>
        <p:grpSpPr>
          <a:xfrm>
            <a:off x="5022600" y="1455372"/>
            <a:ext cx="2162910" cy="606069"/>
            <a:chOff x="3766458" y="1139178"/>
            <a:chExt cx="1621971" cy="454692"/>
          </a:xfrm>
        </p:grpSpPr>
        <p:grpSp>
          <p:nvGrpSpPr>
            <p:cNvPr id="14" name="组 13"/>
            <p:cNvGrpSpPr/>
            <p:nvPr/>
          </p:nvGrpSpPr>
          <p:grpSpPr>
            <a:xfrm>
              <a:off x="3766458" y="1139178"/>
              <a:ext cx="1621971" cy="454692"/>
              <a:chOff x="0" y="1192251"/>
              <a:chExt cx="1621971" cy="454692"/>
            </a:xfrm>
          </p:grpSpPr>
          <p:sp>
            <p:nvSpPr>
              <p:cNvPr id="16" name="Rectangle 6"/>
              <p:cNvSpPr/>
              <p:nvPr/>
            </p:nvSpPr>
            <p:spPr>
              <a:xfrm>
                <a:off x="0" y="1192251"/>
                <a:ext cx="1621971" cy="454692"/>
              </a:xfrm>
              <a:prstGeom prst="rect">
                <a:avLst/>
              </a:prstGeom>
              <a:solidFill>
                <a:srgbClr val="E8314A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121875" tIns="60937" rIns="121875" bIns="60937"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TextBox 12"/>
              <p:cNvSpPr txBox="1"/>
              <p:nvPr/>
            </p:nvSpPr>
            <p:spPr>
              <a:xfrm>
                <a:off x="570888" y="1281152"/>
                <a:ext cx="915448" cy="311685"/>
              </a:xfrm>
              <a:prstGeom prst="rect">
                <a:avLst/>
              </a:prstGeom>
              <a:noFill/>
            </p:spPr>
            <p:txBody>
              <a:bodyPr wrap="none" lIns="121875" tIns="60937" rIns="121875" bIns="60937" rtlCol="0">
                <a:spAutoFit/>
              </a:bodyPr>
              <a:lstStyle/>
              <a:p>
                <a:r>
                  <a:rPr lang="zh-CN" altLang="en-US" b="1" dirty="0" smtClean="0">
                    <a:solidFill>
                      <a:schemeClr val="bg1"/>
                    </a:solidFill>
                    <a:ea typeface="微软雅黑"/>
                  </a:rPr>
                  <a:t>价值主张</a:t>
                </a:r>
                <a:endParaRPr lang="en-US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8" name="Freeform 5"/>
            <p:cNvSpPr>
              <a:spLocks noChangeAspect="1" noEditPoints="1"/>
            </p:cNvSpPr>
            <p:nvPr/>
          </p:nvSpPr>
          <p:spPr bwMode="auto">
            <a:xfrm>
              <a:off x="3866415" y="1189182"/>
              <a:ext cx="351663" cy="355597"/>
            </a:xfrm>
            <a:custGeom>
              <a:avLst/>
              <a:gdLst/>
              <a:ahLst/>
              <a:cxnLst>
                <a:cxn ang="0">
                  <a:pos x="97" y="83"/>
                </a:cxn>
                <a:cxn ang="0">
                  <a:pos x="60" y="46"/>
                </a:cxn>
                <a:cxn ang="0">
                  <a:pos x="60" y="46"/>
                </a:cxn>
                <a:cxn ang="0">
                  <a:pos x="64" y="32"/>
                </a:cxn>
                <a:cxn ang="0">
                  <a:pos x="54" y="9"/>
                </a:cxn>
                <a:cxn ang="0">
                  <a:pos x="32" y="0"/>
                </a:cxn>
                <a:cxn ang="0">
                  <a:pos x="9" y="9"/>
                </a:cxn>
                <a:cxn ang="0">
                  <a:pos x="0" y="32"/>
                </a:cxn>
                <a:cxn ang="0">
                  <a:pos x="9" y="54"/>
                </a:cxn>
                <a:cxn ang="0">
                  <a:pos x="32" y="64"/>
                </a:cxn>
                <a:cxn ang="0">
                  <a:pos x="32" y="64"/>
                </a:cxn>
                <a:cxn ang="0">
                  <a:pos x="46" y="60"/>
                </a:cxn>
                <a:cxn ang="0">
                  <a:pos x="46" y="60"/>
                </a:cxn>
                <a:cxn ang="0">
                  <a:pos x="83" y="97"/>
                </a:cxn>
                <a:cxn ang="0">
                  <a:pos x="95" y="96"/>
                </a:cxn>
                <a:cxn ang="0">
                  <a:pos x="96" y="95"/>
                </a:cxn>
                <a:cxn ang="0">
                  <a:pos x="97" y="83"/>
                </a:cxn>
                <a:cxn ang="0">
                  <a:pos x="32" y="55"/>
                </a:cxn>
                <a:cxn ang="0">
                  <a:pos x="15" y="48"/>
                </a:cxn>
                <a:cxn ang="0">
                  <a:pos x="9" y="32"/>
                </a:cxn>
                <a:cxn ang="0">
                  <a:pos x="15" y="15"/>
                </a:cxn>
                <a:cxn ang="0">
                  <a:pos x="32" y="9"/>
                </a:cxn>
                <a:cxn ang="0">
                  <a:pos x="48" y="15"/>
                </a:cxn>
                <a:cxn ang="0">
                  <a:pos x="55" y="32"/>
                </a:cxn>
                <a:cxn ang="0">
                  <a:pos x="48" y="48"/>
                </a:cxn>
                <a:cxn ang="0">
                  <a:pos x="32" y="55"/>
                </a:cxn>
              </a:cxnLst>
              <a:rect l="0" t="0" r="r" b="b"/>
              <a:pathLst>
                <a:path w="100" h="101">
                  <a:moveTo>
                    <a:pt x="97" y="83"/>
                  </a:moveTo>
                  <a:cubicBezTo>
                    <a:pt x="60" y="46"/>
                    <a:pt x="60" y="46"/>
                    <a:pt x="60" y="46"/>
                  </a:cubicBezTo>
                  <a:cubicBezTo>
                    <a:pt x="60" y="46"/>
                    <a:pt x="60" y="46"/>
                    <a:pt x="60" y="46"/>
                  </a:cubicBezTo>
                  <a:cubicBezTo>
                    <a:pt x="62" y="42"/>
                    <a:pt x="64" y="37"/>
                    <a:pt x="64" y="32"/>
                  </a:cubicBezTo>
                  <a:cubicBezTo>
                    <a:pt x="64" y="24"/>
                    <a:pt x="60" y="15"/>
                    <a:pt x="54" y="9"/>
                  </a:cubicBezTo>
                  <a:cubicBezTo>
                    <a:pt x="48" y="3"/>
                    <a:pt x="40" y="0"/>
                    <a:pt x="32" y="0"/>
                  </a:cubicBezTo>
                  <a:cubicBezTo>
                    <a:pt x="23" y="0"/>
                    <a:pt x="15" y="3"/>
                    <a:pt x="9" y="9"/>
                  </a:cubicBezTo>
                  <a:cubicBezTo>
                    <a:pt x="3" y="15"/>
                    <a:pt x="0" y="24"/>
                    <a:pt x="0" y="32"/>
                  </a:cubicBezTo>
                  <a:cubicBezTo>
                    <a:pt x="0" y="40"/>
                    <a:pt x="3" y="48"/>
                    <a:pt x="9" y="54"/>
                  </a:cubicBezTo>
                  <a:cubicBezTo>
                    <a:pt x="15" y="61"/>
                    <a:pt x="23" y="64"/>
                    <a:pt x="32" y="64"/>
                  </a:cubicBezTo>
                  <a:cubicBezTo>
                    <a:pt x="32" y="64"/>
                    <a:pt x="32" y="64"/>
                    <a:pt x="32" y="64"/>
                  </a:cubicBezTo>
                  <a:cubicBezTo>
                    <a:pt x="36" y="64"/>
                    <a:pt x="41" y="63"/>
                    <a:pt x="46" y="60"/>
                  </a:cubicBezTo>
                  <a:cubicBezTo>
                    <a:pt x="46" y="60"/>
                    <a:pt x="46" y="60"/>
                    <a:pt x="46" y="60"/>
                  </a:cubicBezTo>
                  <a:cubicBezTo>
                    <a:pt x="83" y="97"/>
                    <a:pt x="83" y="97"/>
                    <a:pt x="83" y="97"/>
                  </a:cubicBezTo>
                  <a:cubicBezTo>
                    <a:pt x="86" y="101"/>
                    <a:pt x="91" y="99"/>
                    <a:pt x="95" y="96"/>
                  </a:cubicBezTo>
                  <a:cubicBezTo>
                    <a:pt x="96" y="95"/>
                    <a:pt x="96" y="95"/>
                    <a:pt x="96" y="95"/>
                  </a:cubicBezTo>
                  <a:cubicBezTo>
                    <a:pt x="99" y="91"/>
                    <a:pt x="100" y="86"/>
                    <a:pt x="97" y="83"/>
                  </a:cubicBezTo>
                  <a:close/>
                  <a:moveTo>
                    <a:pt x="32" y="55"/>
                  </a:moveTo>
                  <a:cubicBezTo>
                    <a:pt x="26" y="55"/>
                    <a:pt x="20" y="52"/>
                    <a:pt x="15" y="48"/>
                  </a:cubicBezTo>
                  <a:cubicBezTo>
                    <a:pt x="11" y="43"/>
                    <a:pt x="9" y="38"/>
                    <a:pt x="9" y="32"/>
                  </a:cubicBezTo>
                  <a:cubicBezTo>
                    <a:pt x="9" y="26"/>
                    <a:pt x="11" y="20"/>
                    <a:pt x="15" y="15"/>
                  </a:cubicBezTo>
                  <a:cubicBezTo>
                    <a:pt x="20" y="11"/>
                    <a:pt x="26" y="9"/>
                    <a:pt x="32" y="9"/>
                  </a:cubicBezTo>
                  <a:cubicBezTo>
                    <a:pt x="37" y="9"/>
                    <a:pt x="43" y="11"/>
                    <a:pt x="48" y="15"/>
                  </a:cubicBezTo>
                  <a:cubicBezTo>
                    <a:pt x="52" y="20"/>
                    <a:pt x="55" y="26"/>
                    <a:pt x="55" y="32"/>
                  </a:cubicBezTo>
                  <a:cubicBezTo>
                    <a:pt x="55" y="38"/>
                    <a:pt x="52" y="43"/>
                    <a:pt x="48" y="48"/>
                  </a:cubicBezTo>
                  <a:cubicBezTo>
                    <a:pt x="43" y="52"/>
                    <a:pt x="37" y="55"/>
                    <a:pt x="32" y="55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875" tIns="60937" rIns="121875" bIns="60937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13" name="标题 2"/>
          <p:cNvSpPr>
            <a:spLocks noGrp="1"/>
          </p:cNvSpPr>
          <p:nvPr>
            <p:ph type="title"/>
          </p:nvPr>
        </p:nvSpPr>
        <p:spPr>
          <a:xfrm>
            <a:off x="646356" y="939973"/>
            <a:ext cx="1119343" cy="370420"/>
          </a:xfrm>
          <a:noFill/>
          <a:ln>
            <a:noFill/>
          </a:ln>
        </p:spPr>
        <p:txBody>
          <a:bodyPr wrap="none" lIns="46259" tIns="46259" rIns="46259" bIns="46259" anchor="ctr">
            <a:spAutoFit/>
          </a:bodyPr>
          <a:lstStyle/>
          <a:p>
            <a:pPr defTabSz="913997"/>
            <a:r>
              <a:rPr lang="zh-CN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  <a:cs typeface="Helvetica Light" charset="0"/>
              </a:rPr>
              <a:t>价值</a:t>
            </a:r>
            <a:r>
              <a:rPr lang="zh-CN" altLang="en-US" sz="2000" b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  <a:cs typeface="Helvetica Light" charset="0"/>
              </a:rPr>
              <a:t>主张</a:t>
            </a:r>
            <a:endParaRPr lang="zh-CN" altLang="en-US" sz="2000" b="1" dirty="0">
              <a:solidFill>
                <a:prstClr val="black">
                  <a:lumMod val="65000"/>
                  <a:lumOff val="35000"/>
                </a:prstClr>
              </a:solidFill>
              <a:latin typeface="微软雅黑" pitchFamily="34" charset="-122"/>
              <a:ea typeface="微软雅黑" pitchFamily="34" charset="-122"/>
              <a:cs typeface="Helvetica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7659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6356" y="939974"/>
            <a:ext cx="2914707" cy="370420"/>
          </a:xfrm>
          <a:noFill/>
          <a:ln>
            <a:noFill/>
          </a:ln>
        </p:spPr>
        <p:txBody>
          <a:bodyPr wrap="none" lIns="46259" tIns="46259" rIns="46259" bIns="46259" anchor="ctr">
            <a:spAutoFit/>
          </a:bodyPr>
          <a:lstStyle/>
          <a:p>
            <a:pPr defTabSz="913997"/>
            <a:r>
              <a:rPr lang="zh-CN" altLang="en-US" sz="2000" b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  <a:cs typeface="Helvetica Light" charset="0"/>
              </a:rPr>
              <a:t>价值主张适合</a:t>
            </a:r>
            <a:r>
              <a:rPr lang="zh-CN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  <a:cs typeface="Helvetica Light" charset="0"/>
              </a:rPr>
              <a:t>的品牌组织</a:t>
            </a:r>
          </a:p>
        </p:txBody>
      </p:sp>
      <p:grpSp>
        <p:nvGrpSpPr>
          <p:cNvPr id="11" name="组 10"/>
          <p:cNvGrpSpPr/>
          <p:nvPr/>
        </p:nvGrpSpPr>
        <p:grpSpPr>
          <a:xfrm>
            <a:off x="5022600" y="1806867"/>
            <a:ext cx="2162910" cy="606069"/>
            <a:chOff x="3766458" y="1139178"/>
            <a:chExt cx="1621971" cy="454692"/>
          </a:xfrm>
        </p:grpSpPr>
        <p:grpSp>
          <p:nvGrpSpPr>
            <p:cNvPr id="12" name="组 11"/>
            <p:cNvGrpSpPr/>
            <p:nvPr/>
          </p:nvGrpSpPr>
          <p:grpSpPr>
            <a:xfrm>
              <a:off x="3766458" y="1139178"/>
              <a:ext cx="1621971" cy="454692"/>
              <a:chOff x="0" y="1192251"/>
              <a:chExt cx="1621971" cy="454692"/>
            </a:xfrm>
          </p:grpSpPr>
          <p:sp>
            <p:nvSpPr>
              <p:cNvPr id="14" name="Rectangle 6"/>
              <p:cNvSpPr/>
              <p:nvPr/>
            </p:nvSpPr>
            <p:spPr>
              <a:xfrm>
                <a:off x="0" y="1192251"/>
                <a:ext cx="1621971" cy="454692"/>
              </a:xfrm>
              <a:prstGeom prst="rect">
                <a:avLst/>
              </a:prstGeom>
              <a:solidFill>
                <a:srgbClr val="E8314A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121875" tIns="60937" rIns="121875" bIns="60937"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TextBox 12"/>
              <p:cNvSpPr txBox="1"/>
              <p:nvPr/>
            </p:nvSpPr>
            <p:spPr>
              <a:xfrm>
                <a:off x="570888" y="1281152"/>
                <a:ext cx="915448" cy="311685"/>
              </a:xfrm>
              <a:prstGeom prst="rect">
                <a:avLst/>
              </a:prstGeom>
              <a:noFill/>
            </p:spPr>
            <p:txBody>
              <a:bodyPr wrap="none" lIns="121875" tIns="60937" rIns="121875" bIns="60937" rtlCol="0">
                <a:spAutoFit/>
              </a:bodyPr>
              <a:lstStyle/>
              <a:p>
                <a:r>
                  <a:rPr lang="zh-CN" altLang="en-US" b="1" dirty="0" smtClean="0">
                    <a:solidFill>
                      <a:schemeClr val="bg1"/>
                    </a:solidFill>
                    <a:ea typeface="微软雅黑"/>
                  </a:rPr>
                  <a:t>价值主张</a:t>
                </a:r>
                <a:endParaRPr lang="en-US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3" name="Freeform 5"/>
            <p:cNvSpPr>
              <a:spLocks noChangeAspect="1" noEditPoints="1"/>
            </p:cNvSpPr>
            <p:nvPr/>
          </p:nvSpPr>
          <p:spPr bwMode="auto">
            <a:xfrm>
              <a:off x="3866415" y="1189182"/>
              <a:ext cx="351663" cy="355597"/>
            </a:xfrm>
            <a:custGeom>
              <a:avLst/>
              <a:gdLst/>
              <a:ahLst/>
              <a:cxnLst>
                <a:cxn ang="0">
                  <a:pos x="97" y="83"/>
                </a:cxn>
                <a:cxn ang="0">
                  <a:pos x="60" y="46"/>
                </a:cxn>
                <a:cxn ang="0">
                  <a:pos x="60" y="46"/>
                </a:cxn>
                <a:cxn ang="0">
                  <a:pos x="64" y="32"/>
                </a:cxn>
                <a:cxn ang="0">
                  <a:pos x="54" y="9"/>
                </a:cxn>
                <a:cxn ang="0">
                  <a:pos x="32" y="0"/>
                </a:cxn>
                <a:cxn ang="0">
                  <a:pos x="9" y="9"/>
                </a:cxn>
                <a:cxn ang="0">
                  <a:pos x="0" y="32"/>
                </a:cxn>
                <a:cxn ang="0">
                  <a:pos x="9" y="54"/>
                </a:cxn>
                <a:cxn ang="0">
                  <a:pos x="32" y="64"/>
                </a:cxn>
                <a:cxn ang="0">
                  <a:pos x="32" y="64"/>
                </a:cxn>
                <a:cxn ang="0">
                  <a:pos x="46" y="60"/>
                </a:cxn>
                <a:cxn ang="0">
                  <a:pos x="46" y="60"/>
                </a:cxn>
                <a:cxn ang="0">
                  <a:pos x="83" y="97"/>
                </a:cxn>
                <a:cxn ang="0">
                  <a:pos x="95" y="96"/>
                </a:cxn>
                <a:cxn ang="0">
                  <a:pos x="96" y="95"/>
                </a:cxn>
                <a:cxn ang="0">
                  <a:pos x="97" y="83"/>
                </a:cxn>
                <a:cxn ang="0">
                  <a:pos x="32" y="55"/>
                </a:cxn>
                <a:cxn ang="0">
                  <a:pos x="15" y="48"/>
                </a:cxn>
                <a:cxn ang="0">
                  <a:pos x="9" y="32"/>
                </a:cxn>
                <a:cxn ang="0">
                  <a:pos x="15" y="15"/>
                </a:cxn>
                <a:cxn ang="0">
                  <a:pos x="32" y="9"/>
                </a:cxn>
                <a:cxn ang="0">
                  <a:pos x="48" y="15"/>
                </a:cxn>
                <a:cxn ang="0">
                  <a:pos x="55" y="32"/>
                </a:cxn>
                <a:cxn ang="0">
                  <a:pos x="48" y="48"/>
                </a:cxn>
                <a:cxn ang="0">
                  <a:pos x="32" y="55"/>
                </a:cxn>
              </a:cxnLst>
              <a:rect l="0" t="0" r="r" b="b"/>
              <a:pathLst>
                <a:path w="100" h="101">
                  <a:moveTo>
                    <a:pt x="97" y="83"/>
                  </a:moveTo>
                  <a:cubicBezTo>
                    <a:pt x="60" y="46"/>
                    <a:pt x="60" y="46"/>
                    <a:pt x="60" y="46"/>
                  </a:cubicBezTo>
                  <a:cubicBezTo>
                    <a:pt x="60" y="46"/>
                    <a:pt x="60" y="46"/>
                    <a:pt x="60" y="46"/>
                  </a:cubicBezTo>
                  <a:cubicBezTo>
                    <a:pt x="62" y="42"/>
                    <a:pt x="64" y="37"/>
                    <a:pt x="64" y="32"/>
                  </a:cubicBezTo>
                  <a:cubicBezTo>
                    <a:pt x="64" y="24"/>
                    <a:pt x="60" y="15"/>
                    <a:pt x="54" y="9"/>
                  </a:cubicBezTo>
                  <a:cubicBezTo>
                    <a:pt x="48" y="3"/>
                    <a:pt x="40" y="0"/>
                    <a:pt x="32" y="0"/>
                  </a:cubicBezTo>
                  <a:cubicBezTo>
                    <a:pt x="23" y="0"/>
                    <a:pt x="15" y="3"/>
                    <a:pt x="9" y="9"/>
                  </a:cubicBezTo>
                  <a:cubicBezTo>
                    <a:pt x="3" y="15"/>
                    <a:pt x="0" y="24"/>
                    <a:pt x="0" y="32"/>
                  </a:cubicBezTo>
                  <a:cubicBezTo>
                    <a:pt x="0" y="40"/>
                    <a:pt x="3" y="48"/>
                    <a:pt x="9" y="54"/>
                  </a:cubicBezTo>
                  <a:cubicBezTo>
                    <a:pt x="15" y="61"/>
                    <a:pt x="23" y="64"/>
                    <a:pt x="32" y="64"/>
                  </a:cubicBezTo>
                  <a:cubicBezTo>
                    <a:pt x="32" y="64"/>
                    <a:pt x="32" y="64"/>
                    <a:pt x="32" y="64"/>
                  </a:cubicBezTo>
                  <a:cubicBezTo>
                    <a:pt x="36" y="64"/>
                    <a:pt x="41" y="63"/>
                    <a:pt x="46" y="60"/>
                  </a:cubicBezTo>
                  <a:cubicBezTo>
                    <a:pt x="46" y="60"/>
                    <a:pt x="46" y="60"/>
                    <a:pt x="46" y="60"/>
                  </a:cubicBezTo>
                  <a:cubicBezTo>
                    <a:pt x="83" y="97"/>
                    <a:pt x="83" y="97"/>
                    <a:pt x="83" y="97"/>
                  </a:cubicBezTo>
                  <a:cubicBezTo>
                    <a:pt x="86" y="101"/>
                    <a:pt x="91" y="99"/>
                    <a:pt x="95" y="96"/>
                  </a:cubicBezTo>
                  <a:cubicBezTo>
                    <a:pt x="96" y="95"/>
                    <a:pt x="96" y="95"/>
                    <a:pt x="96" y="95"/>
                  </a:cubicBezTo>
                  <a:cubicBezTo>
                    <a:pt x="99" y="91"/>
                    <a:pt x="100" y="86"/>
                    <a:pt x="97" y="83"/>
                  </a:cubicBezTo>
                  <a:close/>
                  <a:moveTo>
                    <a:pt x="32" y="55"/>
                  </a:moveTo>
                  <a:cubicBezTo>
                    <a:pt x="26" y="55"/>
                    <a:pt x="20" y="52"/>
                    <a:pt x="15" y="48"/>
                  </a:cubicBezTo>
                  <a:cubicBezTo>
                    <a:pt x="11" y="43"/>
                    <a:pt x="9" y="38"/>
                    <a:pt x="9" y="32"/>
                  </a:cubicBezTo>
                  <a:cubicBezTo>
                    <a:pt x="9" y="26"/>
                    <a:pt x="11" y="20"/>
                    <a:pt x="15" y="15"/>
                  </a:cubicBezTo>
                  <a:cubicBezTo>
                    <a:pt x="20" y="11"/>
                    <a:pt x="26" y="9"/>
                    <a:pt x="32" y="9"/>
                  </a:cubicBezTo>
                  <a:cubicBezTo>
                    <a:pt x="37" y="9"/>
                    <a:pt x="43" y="11"/>
                    <a:pt x="48" y="15"/>
                  </a:cubicBezTo>
                  <a:cubicBezTo>
                    <a:pt x="52" y="20"/>
                    <a:pt x="55" y="26"/>
                    <a:pt x="55" y="32"/>
                  </a:cubicBezTo>
                  <a:cubicBezTo>
                    <a:pt x="55" y="38"/>
                    <a:pt x="52" y="43"/>
                    <a:pt x="48" y="48"/>
                  </a:cubicBezTo>
                  <a:cubicBezTo>
                    <a:pt x="43" y="52"/>
                    <a:pt x="37" y="55"/>
                    <a:pt x="32" y="55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875" tIns="60937" rIns="121875" bIns="60937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16" name="矩形 15"/>
          <p:cNvSpPr/>
          <p:nvPr/>
        </p:nvSpPr>
        <p:spPr>
          <a:xfrm>
            <a:off x="1292622" y="3947873"/>
            <a:ext cx="2955864" cy="1230716"/>
          </a:xfrm>
          <a:prstGeom prst="rect">
            <a:avLst/>
          </a:prstGeom>
        </p:spPr>
        <p:txBody>
          <a:bodyPr wrap="square" lIns="121896" tIns="60949" rIns="121896" bIns="60949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latin typeface="Microsoft YaHei" charset="-122"/>
                <a:ea typeface="Microsoft YaHei" charset="-122"/>
                <a:cs typeface="Microsoft YaHei" charset="-122"/>
              </a:rPr>
              <a:t>需要网络外部性（</a:t>
            </a:r>
            <a:r>
              <a:rPr lang="en-US" altLang="zh-CN" sz="1600" dirty="0">
                <a:latin typeface="Microsoft YaHei" charset="-122"/>
                <a:ea typeface="Microsoft YaHei" charset="-122"/>
                <a:cs typeface="Microsoft YaHei" charset="-122"/>
              </a:rPr>
              <a:t>Network</a:t>
            </a:r>
            <a:r>
              <a:rPr lang="zh-CN" altLang="en-US" sz="1600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sz="1600" dirty="0">
                <a:latin typeface="Microsoft YaHei" charset="-122"/>
                <a:ea typeface="Microsoft YaHei" charset="-122"/>
                <a:cs typeface="Microsoft YaHei" charset="-122"/>
              </a:rPr>
              <a:t>Externality</a:t>
            </a:r>
            <a:r>
              <a:rPr lang="zh-CN" altLang="en-US" sz="1600" dirty="0">
                <a:latin typeface="Microsoft YaHei" charset="-122"/>
                <a:ea typeface="Microsoft YaHei" charset="-122"/>
                <a:cs typeface="Microsoft YaHei" charset="-122"/>
              </a:rPr>
              <a:t>）或</a:t>
            </a:r>
            <a:r>
              <a:rPr lang="en-US" altLang="zh-CN" sz="1600" dirty="0">
                <a:latin typeface="Microsoft YaHei" charset="-122"/>
                <a:ea typeface="Microsoft YaHei" charset="-122"/>
                <a:cs typeface="Microsoft YaHei" charset="-122"/>
              </a:rPr>
              <a:t>KOL</a:t>
            </a:r>
            <a:r>
              <a:rPr lang="zh-CN" altLang="en-US" sz="1600" dirty="0">
                <a:latin typeface="Microsoft YaHei" charset="-122"/>
                <a:ea typeface="Microsoft YaHei" charset="-122"/>
                <a:cs typeface="Microsoft YaHei" charset="-122"/>
              </a:rPr>
              <a:t>引领的行业（例如：社群</a:t>
            </a:r>
            <a:r>
              <a:rPr lang="en-US" altLang="zh-CN" sz="1600" dirty="0">
                <a:latin typeface="Microsoft YaHei" charset="-122"/>
                <a:ea typeface="Microsoft YaHei" charset="-122"/>
                <a:cs typeface="Microsoft YaHei" charset="-122"/>
              </a:rPr>
              <a:t>base</a:t>
            </a:r>
            <a:r>
              <a:rPr lang="zh-CN" altLang="en-US" sz="1600" dirty="0">
                <a:latin typeface="Microsoft YaHei" charset="-122"/>
                <a:ea typeface="Microsoft YaHei" charset="-122"/>
                <a:cs typeface="Microsoft YaHei" charset="-122"/>
              </a:rPr>
              <a:t>的品牌）</a:t>
            </a:r>
            <a:endParaRPr lang="en-US" altLang="zh-CN" sz="16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4641847" y="4037126"/>
            <a:ext cx="2974326" cy="492431"/>
          </a:xfrm>
          <a:prstGeom prst="rect">
            <a:avLst/>
          </a:prstGeom>
        </p:spPr>
        <p:txBody>
          <a:bodyPr wrap="square" lIns="121896" tIns="60949" rIns="121896" bIns="60949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latin typeface="Microsoft YaHei" charset="-122"/>
                <a:ea typeface="Microsoft YaHei" charset="-122"/>
                <a:cs typeface="Microsoft YaHei" charset="-122"/>
              </a:rPr>
              <a:t>快速发展期（有一定粉丝数量）</a:t>
            </a:r>
            <a:endParaRPr lang="en-US" altLang="zh-CN" sz="16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1236126" y="3472374"/>
            <a:ext cx="2974326" cy="2039092"/>
          </a:xfrm>
          <a:prstGeom prst="rect">
            <a:avLst/>
          </a:prstGeom>
          <a:noFill/>
          <a:ln w="28575">
            <a:solidFill>
              <a:srgbClr val="E8314A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6" tIns="60949" rIns="121896" bIns="60949" rtlCol="0" anchor="ctr"/>
          <a:lstStyle/>
          <a:p>
            <a:pPr algn="ctr"/>
            <a:endParaRPr kumimoji="1" lang="zh-CN" altLang="en-US" sz="1500"/>
          </a:p>
        </p:txBody>
      </p:sp>
      <p:sp>
        <p:nvSpPr>
          <p:cNvPr id="20" name="圆角矩形 19"/>
          <p:cNvSpPr/>
          <p:nvPr/>
        </p:nvSpPr>
        <p:spPr>
          <a:xfrm>
            <a:off x="1421763" y="3036675"/>
            <a:ext cx="2575561" cy="750306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5" rIns="91431" bIns="45715" rtlCol="0" anchor="ctr"/>
          <a:lstStyle/>
          <a:p>
            <a:pPr algn="ctr"/>
            <a:endParaRPr kumimoji="1" lang="zh-CN" altLang="en-US" sz="1500"/>
          </a:p>
        </p:txBody>
      </p:sp>
      <p:sp>
        <p:nvSpPr>
          <p:cNvPr id="21" name="矩形 20"/>
          <p:cNvSpPr/>
          <p:nvPr/>
        </p:nvSpPr>
        <p:spPr>
          <a:xfrm>
            <a:off x="2260399" y="3227559"/>
            <a:ext cx="1159274" cy="384711"/>
          </a:xfrm>
          <a:prstGeom prst="rect">
            <a:avLst/>
          </a:prstGeom>
        </p:spPr>
        <p:txBody>
          <a:bodyPr wrap="none" lIns="91431" tIns="45715" rIns="91431" bIns="45715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所处行业</a:t>
            </a:r>
          </a:p>
        </p:txBody>
      </p:sp>
      <p:grpSp>
        <p:nvGrpSpPr>
          <p:cNvPr id="22" name="组 21"/>
          <p:cNvGrpSpPr/>
          <p:nvPr/>
        </p:nvGrpSpPr>
        <p:grpSpPr>
          <a:xfrm>
            <a:off x="1698413" y="3167882"/>
            <a:ext cx="478804" cy="478594"/>
            <a:chOff x="1183543" y="2304245"/>
            <a:chExt cx="482252" cy="482252"/>
          </a:xfrm>
        </p:grpSpPr>
        <p:pic>
          <p:nvPicPr>
            <p:cNvPr id="23" name="图片 2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65409" y="2382017"/>
              <a:ext cx="362220" cy="362220"/>
            </a:xfrm>
            <a:prstGeom prst="rect">
              <a:avLst/>
            </a:prstGeom>
          </p:spPr>
        </p:pic>
        <p:sp>
          <p:nvSpPr>
            <p:cNvPr id="24" name="椭圆 23"/>
            <p:cNvSpPr/>
            <p:nvPr/>
          </p:nvSpPr>
          <p:spPr>
            <a:xfrm>
              <a:off x="1183543" y="2304245"/>
              <a:ext cx="482252" cy="482252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</p:grpSp>
      <p:sp>
        <p:nvSpPr>
          <p:cNvPr id="25" name="矩形 24"/>
          <p:cNvSpPr/>
          <p:nvPr/>
        </p:nvSpPr>
        <p:spPr>
          <a:xfrm>
            <a:off x="4641846" y="3472374"/>
            <a:ext cx="2974326" cy="2039092"/>
          </a:xfrm>
          <a:prstGeom prst="rect">
            <a:avLst/>
          </a:prstGeom>
          <a:noFill/>
          <a:ln w="28575">
            <a:solidFill>
              <a:srgbClr val="E8314A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6" tIns="60949" rIns="121896" bIns="60949" rtlCol="0" anchor="ctr"/>
          <a:lstStyle/>
          <a:p>
            <a:pPr algn="ctr"/>
            <a:endParaRPr kumimoji="1" lang="zh-CN" altLang="en-US" sz="1500"/>
          </a:p>
        </p:txBody>
      </p:sp>
      <p:sp>
        <p:nvSpPr>
          <p:cNvPr id="27" name="圆角矩形 26"/>
          <p:cNvSpPr/>
          <p:nvPr/>
        </p:nvSpPr>
        <p:spPr>
          <a:xfrm>
            <a:off x="4827483" y="3036675"/>
            <a:ext cx="2575561" cy="750306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5" rIns="91431" bIns="45715" rtlCol="0" anchor="ctr"/>
          <a:lstStyle/>
          <a:p>
            <a:pPr algn="ctr"/>
            <a:endParaRPr kumimoji="1" lang="zh-CN" altLang="en-US" sz="1500"/>
          </a:p>
        </p:txBody>
      </p:sp>
      <p:sp>
        <p:nvSpPr>
          <p:cNvPr id="28" name="矩形 27"/>
          <p:cNvSpPr/>
          <p:nvPr/>
        </p:nvSpPr>
        <p:spPr>
          <a:xfrm>
            <a:off x="5666119" y="3227559"/>
            <a:ext cx="1159274" cy="384711"/>
          </a:xfrm>
          <a:prstGeom prst="rect">
            <a:avLst/>
          </a:prstGeom>
        </p:spPr>
        <p:txBody>
          <a:bodyPr wrap="none" lIns="91431" tIns="45715" rIns="91431" bIns="45715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所处阶段</a:t>
            </a:r>
          </a:p>
        </p:txBody>
      </p:sp>
      <p:sp>
        <p:nvSpPr>
          <p:cNvPr id="29" name="椭圆 28"/>
          <p:cNvSpPr/>
          <p:nvPr/>
        </p:nvSpPr>
        <p:spPr>
          <a:xfrm>
            <a:off x="5104133" y="3167882"/>
            <a:ext cx="478804" cy="478594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5" rIns="91431" bIns="45715"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7187" y="3199487"/>
            <a:ext cx="383635" cy="383467"/>
          </a:xfrm>
          <a:prstGeom prst="rect">
            <a:avLst/>
          </a:prstGeom>
        </p:spPr>
      </p:pic>
      <p:sp>
        <p:nvSpPr>
          <p:cNvPr id="31" name="矩形 30"/>
          <p:cNvSpPr/>
          <p:nvPr/>
        </p:nvSpPr>
        <p:spPr>
          <a:xfrm>
            <a:off x="8040448" y="3472374"/>
            <a:ext cx="2974326" cy="2039092"/>
          </a:xfrm>
          <a:prstGeom prst="rect">
            <a:avLst/>
          </a:prstGeom>
          <a:noFill/>
          <a:ln w="28575">
            <a:solidFill>
              <a:srgbClr val="E8314A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6" tIns="60949" rIns="121896" bIns="60949" rtlCol="0" anchor="ctr"/>
          <a:lstStyle/>
          <a:p>
            <a:pPr algn="ctr"/>
            <a:endParaRPr kumimoji="1" lang="zh-CN" altLang="en-US" sz="1500"/>
          </a:p>
        </p:txBody>
      </p:sp>
      <p:sp>
        <p:nvSpPr>
          <p:cNvPr id="33" name="圆角矩形 32"/>
          <p:cNvSpPr/>
          <p:nvPr/>
        </p:nvSpPr>
        <p:spPr>
          <a:xfrm>
            <a:off x="8226085" y="3036675"/>
            <a:ext cx="2575561" cy="750306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5" rIns="91431" bIns="45715" rtlCol="0" anchor="ctr"/>
          <a:lstStyle/>
          <a:p>
            <a:pPr algn="ctr"/>
            <a:endParaRPr kumimoji="1" lang="zh-CN" altLang="en-US" sz="1500"/>
          </a:p>
        </p:txBody>
      </p:sp>
      <p:sp>
        <p:nvSpPr>
          <p:cNvPr id="34" name="矩形 33"/>
          <p:cNvSpPr/>
          <p:nvPr/>
        </p:nvSpPr>
        <p:spPr>
          <a:xfrm>
            <a:off x="9064721" y="3227559"/>
            <a:ext cx="1159274" cy="384711"/>
          </a:xfrm>
          <a:prstGeom prst="rect">
            <a:avLst/>
          </a:prstGeom>
        </p:spPr>
        <p:txBody>
          <a:bodyPr wrap="none" lIns="91431" tIns="45715" rIns="91431" bIns="45715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对比环境</a:t>
            </a:r>
          </a:p>
        </p:txBody>
      </p:sp>
      <p:sp>
        <p:nvSpPr>
          <p:cNvPr id="35" name="椭圆 34"/>
          <p:cNvSpPr/>
          <p:nvPr/>
        </p:nvSpPr>
        <p:spPr>
          <a:xfrm>
            <a:off x="8502735" y="3167882"/>
            <a:ext cx="478804" cy="478594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5" rIns="91431" bIns="45715"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36" name="图片 3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9351" y="3262749"/>
            <a:ext cx="288986" cy="288859"/>
          </a:xfrm>
          <a:prstGeom prst="rect">
            <a:avLst/>
          </a:prstGeom>
        </p:spPr>
      </p:pic>
      <p:sp>
        <p:nvSpPr>
          <p:cNvPr id="37" name="矩形 36"/>
          <p:cNvSpPr/>
          <p:nvPr/>
        </p:nvSpPr>
        <p:spPr>
          <a:xfrm>
            <a:off x="8040449" y="4005689"/>
            <a:ext cx="2974325" cy="861762"/>
          </a:xfrm>
          <a:prstGeom prst="rect">
            <a:avLst/>
          </a:prstGeom>
        </p:spPr>
        <p:txBody>
          <a:bodyPr wrap="square" lIns="121896" tIns="60949" rIns="121896" bIns="60949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latin typeface="Microsoft YaHei" charset="-122"/>
                <a:ea typeface="Microsoft YaHei" charset="-122"/>
                <a:cs typeface="Microsoft YaHei" charset="-122"/>
              </a:rPr>
              <a:t>行业中缺乏因为价值观聚集消费者的品牌</a:t>
            </a:r>
            <a:endParaRPr lang="en-US" altLang="zh-CN" sz="16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74275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424563" y="3043851"/>
            <a:ext cx="9338734" cy="6667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wrap="square" lIns="60955" tIns="45715" rIns="60955" bIns="45715">
            <a:spAutoFit/>
          </a:bodyPr>
          <a:lstStyle/>
          <a:p>
            <a:pPr algn="ctr"/>
            <a:r>
              <a:rPr lang="zh-CN" altLang="en-US" sz="37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品牌战略的</a:t>
            </a:r>
            <a:r>
              <a:rPr lang="zh-CN" altLang="en-US" sz="37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意义所在</a:t>
            </a:r>
          </a:p>
        </p:txBody>
      </p:sp>
      <p:grpSp>
        <p:nvGrpSpPr>
          <p:cNvPr id="6" name="组 7"/>
          <p:cNvGrpSpPr/>
          <p:nvPr/>
        </p:nvGrpSpPr>
        <p:grpSpPr>
          <a:xfrm>
            <a:off x="0" y="0"/>
            <a:ext cx="7818096" cy="6858000"/>
            <a:chOff x="0" y="0"/>
            <a:chExt cx="7818096" cy="6858000"/>
          </a:xfrm>
        </p:grpSpPr>
        <p:grpSp>
          <p:nvGrpSpPr>
            <p:cNvPr id="7" name="组 3"/>
            <p:cNvGrpSpPr/>
            <p:nvPr/>
          </p:nvGrpSpPr>
          <p:grpSpPr>
            <a:xfrm rot="16200000">
              <a:off x="5149360" y="4189264"/>
              <a:ext cx="1857152" cy="3480320"/>
              <a:chOff x="2356608" y="899765"/>
              <a:chExt cx="959370" cy="1797868"/>
            </a:xfrm>
          </p:grpSpPr>
          <p:sp>
            <p:nvSpPr>
              <p:cNvPr id="9" name="三角形 10"/>
              <p:cNvSpPr/>
              <p:nvPr/>
            </p:nvSpPr>
            <p:spPr>
              <a:xfrm rot="5400000">
                <a:off x="2319192" y="947875"/>
                <a:ext cx="697593" cy="601373"/>
              </a:xfrm>
              <a:prstGeom prst="triangle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b="0" i="0" strike="sngStrike" dirty="0">
                  <a:ea typeface="Microsoft YaHei Regular" charset="-122"/>
                </a:endParaRPr>
              </a:p>
            </p:txBody>
          </p:sp>
          <p:sp>
            <p:nvSpPr>
              <p:cNvPr id="10" name="三角形 11"/>
              <p:cNvSpPr/>
              <p:nvPr/>
            </p:nvSpPr>
            <p:spPr>
              <a:xfrm rot="5400000">
                <a:off x="2319192" y="2048150"/>
                <a:ext cx="697593" cy="601373"/>
              </a:xfrm>
              <a:prstGeom prst="triangle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b="0" i="0" strike="sngStrike" dirty="0">
                  <a:ea typeface="Microsoft YaHei Regular" charset="-122"/>
                </a:endParaRPr>
              </a:p>
            </p:txBody>
          </p:sp>
          <p:sp>
            <p:nvSpPr>
              <p:cNvPr id="11" name="三角形 12"/>
              <p:cNvSpPr/>
              <p:nvPr/>
            </p:nvSpPr>
            <p:spPr>
              <a:xfrm rot="5400000">
                <a:off x="2279858" y="1325312"/>
                <a:ext cx="1112870" cy="959370"/>
              </a:xfrm>
              <a:prstGeom prst="triangle">
                <a:avLst/>
              </a:prstGeom>
              <a:solidFill>
                <a:srgbClr val="E831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b="0" i="0" strike="sngStrike" dirty="0">
                  <a:ea typeface="Microsoft YaHei Regular" charset="-122"/>
                </a:endParaRPr>
              </a:p>
            </p:txBody>
          </p:sp>
        </p:grpSp>
        <p:sp>
          <p:nvSpPr>
            <p:cNvPr id="8" name="矩形 7"/>
            <p:cNvSpPr/>
            <p:nvPr/>
          </p:nvSpPr>
          <p:spPr>
            <a:xfrm>
              <a:off x="0" y="0"/>
              <a:ext cx="1569596" cy="2184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317960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6356" y="939974"/>
            <a:ext cx="3684148" cy="370420"/>
          </a:xfrm>
          <a:noFill/>
          <a:ln>
            <a:noFill/>
          </a:ln>
        </p:spPr>
        <p:txBody>
          <a:bodyPr wrap="none" lIns="46259" tIns="46259" rIns="46259" bIns="46259" anchor="ctr">
            <a:spAutoFit/>
          </a:bodyPr>
          <a:lstStyle/>
          <a:p>
            <a:pPr defTabSz="913997"/>
            <a:r>
              <a:rPr lang="zh-CN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  <a:cs typeface="Helvetica Light" charset="0"/>
              </a:rPr>
              <a:t>如何确认</a:t>
            </a:r>
            <a:r>
              <a:rPr lang="zh-CN" altLang="en-US" sz="2000" b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  <a:cs typeface="Helvetica Light" charset="0"/>
              </a:rPr>
              <a:t>价值主张适合</a:t>
            </a:r>
            <a:r>
              <a:rPr lang="zh-CN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  <a:cs typeface="Helvetica Light" charset="0"/>
              </a:rPr>
              <a:t>这家公司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496666" y="3937786"/>
            <a:ext cx="2285880" cy="697411"/>
          </a:xfrm>
          <a:prstGeom prst="rect">
            <a:avLst/>
          </a:prstGeom>
          <a:noFill/>
        </p:spPr>
        <p:txBody>
          <a:bodyPr wrap="square" lIns="121896" tIns="60949" rIns="121896" bIns="60949">
            <a:spAutoFit/>
          </a:bodyPr>
          <a:lstStyle/>
          <a:p>
            <a:pPr eaLnBrk="1" hangingPunct="1">
              <a:defRPr/>
            </a:pPr>
            <a:r>
              <a:rPr kumimoji="1" lang="zh-CN" altLang="en-US" sz="2100" b="1" dirty="0">
                <a:solidFill>
                  <a:srgbClr val="E8314A"/>
                </a:solidFill>
                <a:latin typeface="Microsoft YaHei" charset="0"/>
                <a:ea typeface="Microsoft YaHei" charset="0"/>
                <a:cs typeface="Microsoft YaHei" charset="0"/>
              </a:rPr>
              <a:t>公司愿景</a:t>
            </a:r>
          </a:p>
          <a:p>
            <a:pPr eaLnBrk="1" hangingPunct="1">
              <a:defRPr/>
            </a:pPr>
            <a:r>
              <a:rPr kumimoji="1" lang="en-US" altLang="zh-CN" sz="1600" b="1" dirty="0">
                <a:solidFill>
                  <a:srgbClr val="E8314A"/>
                </a:solidFill>
                <a:latin typeface="Microsoft YaHei" charset="0"/>
                <a:ea typeface="Microsoft YaHei" charset="0"/>
                <a:cs typeface="Microsoft YaHei" charset="0"/>
              </a:rPr>
              <a:t>Corporation</a:t>
            </a:r>
            <a:r>
              <a:rPr kumimoji="1" lang="zh-CN" altLang="en-US" sz="1600" b="1" dirty="0">
                <a:solidFill>
                  <a:srgbClr val="E8314A"/>
                </a:solidFill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kumimoji="1" lang="en-US" altLang="zh-CN" sz="1600" b="1" dirty="0">
                <a:solidFill>
                  <a:srgbClr val="E8314A"/>
                </a:solidFill>
                <a:latin typeface="Microsoft YaHei" charset="0"/>
                <a:ea typeface="Microsoft YaHei" charset="0"/>
                <a:cs typeface="Microsoft YaHei" charset="0"/>
              </a:rPr>
              <a:t>Vision </a:t>
            </a:r>
            <a:endParaRPr kumimoji="1" lang="zh-CN" altLang="en-US" sz="1600" b="1" dirty="0">
              <a:solidFill>
                <a:srgbClr val="E8314A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496666" y="2850520"/>
            <a:ext cx="2285880" cy="697411"/>
          </a:xfrm>
          <a:prstGeom prst="rect">
            <a:avLst/>
          </a:prstGeom>
          <a:noFill/>
        </p:spPr>
        <p:txBody>
          <a:bodyPr wrap="square" lIns="121896" tIns="60949" rIns="121896" bIns="60949">
            <a:spAutoFit/>
          </a:bodyPr>
          <a:lstStyle/>
          <a:p>
            <a:pPr eaLnBrk="1" hangingPunct="1">
              <a:defRPr/>
            </a:pPr>
            <a:r>
              <a:rPr kumimoji="1" lang="zh-CN" altLang="en-US" sz="2100" b="1" dirty="0">
                <a:solidFill>
                  <a:srgbClr val="E8314A"/>
                </a:solidFill>
                <a:latin typeface="Microsoft YaHei" charset="0"/>
                <a:ea typeface="Microsoft YaHei" charset="0"/>
                <a:cs typeface="Microsoft YaHei" charset="0"/>
              </a:rPr>
              <a:t>用户群</a:t>
            </a:r>
          </a:p>
          <a:p>
            <a:pPr eaLnBrk="1" hangingPunct="1">
              <a:defRPr/>
            </a:pPr>
            <a:r>
              <a:rPr kumimoji="1" lang="en-US" altLang="zh-CN" sz="1600" b="1" dirty="0">
                <a:solidFill>
                  <a:srgbClr val="E8314A"/>
                </a:solidFill>
                <a:latin typeface="Microsoft YaHei" charset="0"/>
                <a:ea typeface="Microsoft YaHei" charset="0"/>
                <a:cs typeface="Microsoft YaHei" charset="0"/>
              </a:rPr>
              <a:t>User Group</a:t>
            </a:r>
            <a:endParaRPr kumimoji="1" lang="zh-CN" altLang="en-US" sz="1600" b="1" dirty="0">
              <a:solidFill>
                <a:srgbClr val="E8314A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282793" y="2974747"/>
            <a:ext cx="6582844" cy="492420"/>
          </a:xfrm>
          <a:prstGeom prst="rect">
            <a:avLst/>
          </a:prstGeom>
          <a:noFill/>
        </p:spPr>
        <p:txBody>
          <a:bodyPr wrap="none" lIns="121896" tIns="60949" rIns="121896" bIns="60949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600"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lang="zh-CN" altLang="en-US" dirty="0"/>
              <a:t>是否已经有一定数量的用户群</a:t>
            </a:r>
            <a:r>
              <a:rPr lang="zh-CN" altLang="en-US" dirty="0" smtClean="0"/>
              <a:t>？用户群体是否存在通识性的价值理念？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4282793" y="4045393"/>
            <a:ext cx="4555045" cy="492420"/>
          </a:xfrm>
          <a:prstGeom prst="rect">
            <a:avLst/>
          </a:prstGeom>
          <a:noFill/>
        </p:spPr>
        <p:txBody>
          <a:bodyPr wrap="none" lIns="121896" tIns="60949" rIns="121896" bIns="60949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600"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lang="zh-CN" altLang="en-US" dirty="0"/>
              <a:t>公司愿景是否能切合用户心理，并具有引领性？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1496666" y="5025050"/>
            <a:ext cx="3481864" cy="630920"/>
          </a:xfrm>
          <a:prstGeom prst="rect">
            <a:avLst/>
          </a:prstGeom>
          <a:noFill/>
        </p:spPr>
        <p:txBody>
          <a:bodyPr wrap="square" lIns="121896" tIns="60949" rIns="121896" bIns="60949">
            <a:spAutoFit/>
          </a:bodyPr>
          <a:lstStyle>
            <a:defPPr>
              <a:defRPr lang="zh-CN"/>
            </a:defPPr>
            <a:lvl1pPr>
              <a:defRPr kumimoji="1" sz="1200" b="1">
                <a:solidFill>
                  <a:srgbClr val="E8314A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r>
              <a:rPr lang="zh-CN" altLang="en-US" sz="2100" dirty="0"/>
              <a:t>组织资源</a:t>
            </a:r>
          </a:p>
          <a:p>
            <a:r>
              <a:rPr lang="en-US" altLang="zh-CN" dirty="0"/>
              <a:t>Organization Resources</a:t>
            </a:r>
            <a:endParaRPr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4282792" y="5116038"/>
            <a:ext cx="6113035" cy="492420"/>
          </a:xfrm>
          <a:prstGeom prst="rect">
            <a:avLst/>
          </a:prstGeom>
          <a:noFill/>
        </p:spPr>
        <p:txBody>
          <a:bodyPr wrap="none" lIns="121896" tIns="60949" rIns="121896" bIns="60949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600"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lang="zh-CN" altLang="en-US" dirty="0"/>
              <a:t>是否有行业</a:t>
            </a:r>
            <a:r>
              <a:rPr lang="en-US" altLang="zh-CN" dirty="0"/>
              <a:t>KOL</a:t>
            </a:r>
            <a:r>
              <a:rPr lang="zh-CN" altLang="en-US" dirty="0"/>
              <a:t>，大</a:t>
            </a:r>
            <a:r>
              <a:rPr lang="en-US" altLang="zh-CN" dirty="0"/>
              <a:t>V</a:t>
            </a:r>
            <a:r>
              <a:rPr lang="zh-CN" altLang="en-US" dirty="0"/>
              <a:t>等背书？或者有切合品牌价值观的代言人？</a:t>
            </a:r>
          </a:p>
        </p:txBody>
      </p:sp>
      <p:grpSp>
        <p:nvGrpSpPr>
          <p:cNvPr id="16" name="组 15"/>
          <p:cNvGrpSpPr/>
          <p:nvPr/>
        </p:nvGrpSpPr>
        <p:grpSpPr>
          <a:xfrm>
            <a:off x="2" y="1518435"/>
            <a:ext cx="2162910" cy="606069"/>
            <a:chOff x="3766458" y="1139178"/>
            <a:chExt cx="1621971" cy="454692"/>
          </a:xfrm>
        </p:grpSpPr>
        <p:grpSp>
          <p:nvGrpSpPr>
            <p:cNvPr id="17" name="组 16"/>
            <p:cNvGrpSpPr/>
            <p:nvPr/>
          </p:nvGrpSpPr>
          <p:grpSpPr>
            <a:xfrm>
              <a:off x="3766458" y="1139178"/>
              <a:ext cx="1621971" cy="454692"/>
              <a:chOff x="0" y="1192251"/>
              <a:chExt cx="1621971" cy="454692"/>
            </a:xfrm>
          </p:grpSpPr>
          <p:sp>
            <p:nvSpPr>
              <p:cNvPr id="19" name="Rectangle 6"/>
              <p:cNvSpPr/>
              <p:nvPr/>
            </p:nvSpPr>
            <p:spPr>
              <a:xfrm>
                <a:off x="0" y="1192251"/>
                <a:ext cx="1621971" cy="454692"/>
              </a:xfrm>
              <a:prstGeom prst="rect">
                <a:avLst/>
              </a:prstGeom>
              <a:solidFill>
                <a:srgbClr val="E8314A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121875" tIns="60937" rIns="121875" bIns="60937"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TextBox 12"/>
              <p:cNvSpPr txBox="1"/>
              <p:nvPr/>
            </p:nvSpPr>
            <p:spPr>
              <a:xfrm>
                <a:off x="570888" y="1281152"/>
                <a:ext cx="915448" cy="311685"/>
              </a:xfrm>
              <a:prstGeom prst="rect">
                <a:avLst/>
              </a:prstGeom>
              <a:noFill/>
            </p:spPr>
            <p:txBody>
              <a:bodyPr wrap="none" lIns="121875" tIns="60937" rIns="121875" bIns="60937" rtlCol="0">
                <a:spAutoFit/>
              </a:bodyPr>
              <a:lstStyle/>
              <a:p>
                <a:r>
                  <a:rPr lang="zh-CN" altLang="en-US" b="1" dirty="0" smtClean="0">
                    <a:solidFill>
                      <a:schemeClr val="bg1"/>
                    </a:solidFill>
                    <a:ea typeface="微软雅黑"/>
                  </a:rPr>
                  <a:t>价值主张</a:t>
                </a:r>
                <a:endParaRPr lang="en-US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8" name="Freeform 5"/>
            <p:cNvSpPr>
              <a:spLocks noChangeAspect="1" noEditPoints="1"/>
            </p:cNvSpPr>
            <p:nvPr/>
          </p:nvSpPr>
          <p:spPr bwMode="auto">
            <a:xfrm>
              <a:off x="3866415" y="1189182"/>
              <a:ext cx="351663" cy="355597"/>
            </a:xfrm>
            <a:custGeom>
              <a:avLst/>
              <a:gdLst/>
              <a:ahLst/>
              <a:cxnLst>
                <a:cxn ang="0">
                  <a:pos x="97" y="83"/>
                </a:cxn>
                <a:cxn ang="0">
                  <a:pos x="60" y="46"/>
                </a:cxn>
                <a:cxn ang="0">
                  <a:pos x="60" y="46"/>
                </a:cxn>
                <a:cxn ang="0">
                  <a:pos x="64" y="32"/>
                </a:cxn>
                <a:cxn ang="0">
                  <a:pos x="54" y="9"/>
                </a:cxn>
                <a:cxn ang="0">
                  <a:pos x="32" y="0"/>
                </a:cxn>
                <a:cxn ang="0">
                  <a:pos x="9" y="9"/>
                </a:cxn>
                <a:cxn ang="0">
                  <a:pos x="0" y="32"/>
                </a:cxn>
                <a:cxn ang="0">
                  <a:pos x="9" y="54"/>
                </a:cxn>
                <a:cxn ang="0">
                  <a:pos x="32" y="64"/>
                </a:cxn>
                <a:cxn ang="0">
                  <a:pos x="32" y="64"/>
                </a:cxn>
                <a:cxn ang="0">
                  <a:pos x="46" y="60"/>
                </a:cxn>
                <a:cxn ang="0">
                  <a:pos x="46" y="60"/>
                </a:cxn>
                <a:cxn ang="0">
                  <a:pos x="83" y="97"/>
                </a:cxn>
                <a:cxn ang="0">
                  <a:pos x="95" y="96"/>
                </a:cxn>
                <a:cxn ang="0">
                  <a:pos x="96" y="95"/>
                </a:cxn>
                <a:cxn ang="0">
                  <a:pos x="97" y="83"/>
                </a:cxn>
                <a:cxn ang="0">
                  <a:pos x="32" y="55"/>
                </a:cxn>
                <a:cxn ang="0">
                  <a:pos x="15" y="48"/>
                </a:cxn>
                <a:cxn ang="0">
                  <a:pos x="9" y="32"/>
                </a:cxn>
                <a:cxn ang="0">
                  <a:pos x="15" y="15"/>
                </a:cxn>
                <a:cxn ang="0">
                  <a:pos x="32" y="9"/>
                </a:cxn>
                <a:cxn ang="0">
                  <a:pos x="48" y="15"/>
                </a:cxn>
                <a:cxn ang="0">
                  <a:pos x="55" y="32"/>
                </a:cxn>
                <a:cxn ang="0">
                  <a:pos x="48" y="48"/>
                </a:cxn>
                <a:cxn ang="0">
                  <a:pos x="32" y="55"/>
                </a:cxn>
              </a:cxnLst>
              <a:rect l="0" t="0" r="r" b="b"/>
              <a:pathLst>
                <a:path w="100" h="101">
                  <a:moveTo>
                    <a:pt x="97" y="83"/>
                  </a:moveTo>
                  <a:cubicBezTo>
                    <a:pt x="60" y="46"/>
                    <a:pt x="60" y="46"/>
                    <a:pt x="60" y="46"/>
                  </a:cubicBezTo>
                  <a:cubicBezTo>
                    <a:pt x="60" y="46"/>
                    <a:pt x="60" y="46"/>
                    <a:pt x="60" y="46"/>
                  </a:cubicBezTo>
                  <a:cubicBezTo>
                    <a:pt x="62" y="42"/>
                    <a:pt x="64" y="37"/>
                    <a:pt x="64" y="32"/>
                  </a:cubicBezTo>
                  <a:cubicBezTo>
                    <a:pt x="64" y="24"/>
                    <a:pt x="60" y="15"/>
                    <a:pt x="54" y="9"/>
                  </a:cubicBezTo>
                  <a:cubicBezTo>
                    <a:pt x="48" y="3"/>
                    <a:pt x="40" y="0"/>
                    <a:pt x="32" y="0"/>
                  </a:cubicBezTo>
                  <a:cubicBezTo>
                    <a:pt x="23" y="0"/>
                    <a:pt x="15" y="3"/>
                    <a:pt x="9" y="9"/>
                  </a:cubicBezTo>
                  <a:cubicBezTo>
                    <a:pt x="3" y="15"/>
                    <a:pt x="0" y="24"/>
                    <a:pt x="0" y="32"/>
                  </a:cubicBezTo>
                  <a:cubicBezTo>
                    <a:pt x="0" y="40"/>
                    <a:pt x="3" y="48"/>
                    <a:pt x="9" y="54"/>
                  </a:cubicBezTo>
                  <a:cubicBezTo>
                    <a:pt x="15" y="61"/>
                    <a:pt x="23" y="64"/>
                    <a:pt x="32" y="64"/>
                  </a:cubicBezTo>
                  <a:cubicBezTo>
                    <a:pt x="32" y="64"/>
                    <a:pt x="32" y="64"/>
                    <a:pt x="32" y="64"/>
                  </a:cubicBezTo>
                  <a:cubicBezTo>
                    <a:pt x="36" y="64"/>
                    <a:pt x="41" y="63"/>
                    <a:pt x="46" y="60"/>
                  </a:cubicBezTo>
                  <a:cubicBezTo>
                    <a:pt x="46" y="60"/>
                    <a:pt x="46" y="60"/>
                    <a:pt x="46" y="60"/>
                  </a:cubicBezTo>
                  <a:cubicBezTo>
                    <a:pt x="83" y="97"/>
                    <a:pt x="83" y="97"/>
                    <a:pt x="83" y="97"/>
                  </a:cubicBezTo>
                  <a:cubicBezTo>
                    <a:pt x="86" y="101"/>
                    <a:pt x="91" y="99"/>
                    <a:pt x="95" y="96"/>
                  </a:cubicBezTo>
                  <a:cubicBezTo>
                    <a:pt x="96" y="95"/>
                    <a:pt x="96" y="95"/>
                    <a:pt x="96" y="95"/>
                  </a:cubicBezTo>
                  <a:cubicBezTo>
                    <a:pt x="99" y="91"/>
                    <a:pt x="100" y="86"/>
                    <a:pt x="97" y="83"/>
                  </a:cubicBezTo>
                  <a:close/>
                  <a:moveTo>
                    <a:pt x="32" y="55"/>
                  </a:moveTo>
                  <a:cubicBezTo>
                    <a:pt x="26" y="55"/>
                    <a:pt x="20" y="52"/>
                    <a:pt x="15" y="48"/>
                  </a:cubicBezTo>
                  <a:cubicBezTo>
                    <a:pt x="11" y="43"/>
                    <a:pt x="9" y="38"/>
                    <a:pt x="9" y="32"/>
                  </a:cubicBezTo>
                  <a:cubicBezTo>
                    <a:pt x="9" y="26"/>
                    <a:pt x="11" y="20"/>
                    <a:pt x="15" y="15"/>
                  </a:cubicBezTo>
                  <a:cubicBezTo>
                    <a:pt x="20" y="11"/>
                    <a:pt x="26" y="9"/>
                    <a:pt x="32" y="9"/>
                  </a:cubicBezTo>
                  <a:cubicBezTo>
                    <a:pt x="37" y="9"/>
                    <a:pt x="43" y="11"/>
                    <a:pt x="48" y="15"/>
                  </a:cubicBezTo>
                  <a:cubicBezTo>
                    <a:pt x="52" y="20"/>
                    <a:pt x="55" y="26"/>
                    <a:pt x="55" y="32"/>
                  </a:cubicBezTo>
                  <a:cubicBezTo>
                    <a:pt x="55" y="38"/>
                    <a:pt x="52" y="43"/>
                    <a:pt x="48" y="48"/>
                  </a:cubicBezTo>
                  <a:cubicBezTo>
                    <a:pt x="43" y="52"/>
                    <a:pt x="37" y="55"/>
                    <a:pt x="32" y="55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875" tIns="60937" rIns="121875" bIns="60937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22" name="内容占位符 2"/>
          <p:cNvSpPr>
            <a:spLocks noGrp="1"/>
          </p:cNvSpPr>
          <p:nvPr>
            <p:ph idx="1"/>
          </p:nvPr>
        </p:nvSpPr>
        <p:spPr>
          <a:xfrm>
            <a:off x="2162911" y="1475946"/>
            <a:ext cx="8977318" cy="619531"/>
          </a:xfrm>
        </p:spPr>
        <p:txBody>
          <a:bodyPr lIns="121896" tIns="60949" rIns="121896" bIns="60949" anchor="ctr"/>
          <a:lstStyle/>
          <a:p>
            <a:pPr marL="0" indent="0" algn="ctr">
              <a:buNone/>
            </a:pPr>
            <a:r>
              <a:rPr lang="zh-CN" altLang="en-US" sz="1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分析要素</a:t>
            </a:r>
            <a:endParaRPr lang="en-US" altLang="zh-CN" sz="19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3909860" y="2617074"/>
            <a:ext cx="7747292" cy="3355947"/>
          </a:xfrm>
          <a:prstGeom prst="rect">
            <a:avLst/>
          </a:prstGeom>
          <a:noFill/>
          <a:ln w="28575">
            <a:solidFill>
              <a:srgbClr val="E8314A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6" tIns="60949" rIns="121896" bIns="60949" rtlCol="0" anchor="ctr"/>
          <a:lstStyle/>
          <a:p>
            <a:pPr algn="ctr"/>
            <a:endParaRPr kumimoji="1" lang="zh-CN" altLang="en-US" sz="1500"/>
          </a:p>
        </p:txBody>
      </p:sp>
    </p:spTree>
    <p:extLst>
      <p:ext uri="{BB962C8B-B14F-4D97-AF65-F5344CB8AC3E}">
        <p14:creationId xmlns:p14="http://schemas.microsoft.com/office/powerpoint/2010/main" val="181405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218554" y="3043851"/>
            <a:ext cx="9882262" cy="6463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wrap="square" lIns="60955" tIns="45715" rIns="60955" bIns="45715">
            <a:spAutoFit/>
          </a:bodyPr>
          <a:lstStyle/>
          <a:p>
            <a:pPr algn="ctr"/>
            <a:r>
              <a:rPr lang="zh-CN" altLang="en-US" sz="3600" b="1" dirty="0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如何选择合适的人格模型让用户对品牌上瘾</a:t>
            </a:r>
            <a:endParaRPr lang="en-US" altLang="zh-CN" sz="3600" b="1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grpSp>
        <p:nvGrpSpPr>
          <p:cNvPr id="5" name="组 7"/>
          <p:cNvGrpSpPr/>
          <p:nvPr/>
        </p:nvGrpSpPr>
        <p:grpSpPr>
          <a:xfrm>
            <a:off x="0" y="0"/>
            <a:ext cx="7818096" cy="6858000"/>
            <a:chOff x="0" y="0"/>
            <a:chExt cx="7818096" cy="6858000"/>
          </a:xfrm>
        </p:grpSpPr>
        <p:grpSp>
          <p:nvGrpSpPr>
            <p:cNvPr id="6" name="组 3"/>
            <p:cNvGrpSpPr/>
            <p:nvPr/>
          </p:nvGrpSpPr>
          <p:grpSpPr>
            <a:xfrm rot="16200000">
              <a:off x="5149360" y="4189264"/>
              <a:ext cx="1857152" cy="3480320"/>
              <a:chOff x="2356608" y="899765"/>
              <a:chExt cx="959370" cy="1797868"/>
            </a:xfrm>
          </p:grpSpPr>
          <p:sp>
            <p:nvSpPr>
              <p:cNvPr id="8" name="三角形 10"/>
              <p:cNvSpPr/>
              <p:nvPr/>
            </p:nvSpPr>
            <p:spPr>
              <a:xfrm rot="5400000">
                <a:off x="2319192" y="947875"/>
                <a:ext cx="697593" cy="601373"/>
              </a:xfrm>
              <a:prstGeom prst="triangle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b="0" i="0" strike="sngStrike" dirty="0">
                  <a:ea typeface="Microsoft YaHei Regular" charset="-122"/>
                </a:endParaRPr>
              </a:p>
            </p:txBody>
          </p:sp>
          <p:sp>
            <p:nvSpPr>
              <p:cNvPr id="9" name="三角形 11"/>
              <p:cNvSpPr/>
              <p:nvPr/>
            </p:nvSpPr>
            <p:spPr>
              <a:xfrm rot="5400000">
                <a:off x="2319192" y="2048150"/>
                <a:ext cx="697593" cy="601373"/>
              </a:xfrm>
              <a:prstGeom prst="triangle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b="0" i="0" strike="sngStrike" dirty="0">
                  <a:ea typeface="Microsoft YaHei Regular" charset="-122"/>
                </a:endParaRPr>
              </a:p>
            </p:txBody>
          </p:sp>
          <p:sp>
            <p:nvSpPr>
              <p:cNvPr id="10" name="三角形 12"/>
              <p:cNvSpPr/>
              <p:nvPr/>
            </p:nvSpPr>
            <p:spPr>
              <a:xfrm rot="5400000">
                <a:off x="2279858" y="1325312"/>
                <a:ext cx="1112870" cy="959370"/>
              </a:xfrm>
              <a:prstGeom prst="triangle">
                <a:avLst/>
              </a:prstGeom>
              <a:solidFill>
                <a:srgbClr val="E831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b="0" i="0" strike="sngStrike" dirty="0">
                  <a:ea typeface="Microsoft YaHei Regular" charset="-122"/>
                </a:endParaRPr>
              </a:p>
            </p:txBody>
          </p:sp>
        </p:grpSp>
        <p:sp>
          <p:nvSpPr>
            <p:cNvPr id="7" name="矩形 6"/>
            <p:cNvSpPr/>
            <p:nvPr/>
          </p:nvSpPr>
          <p:spPr>
            <a:xfrm>
              <a:off x="0" y="0"/>
              <a:ext cx="1569596" cy="2184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215229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646357" y="939958"/>
            <a:ext cx="5479542" cy="370451"/>
          </a:xfrm>
          <a:noFill/>
          <a:ln>
            <a:noFill/>
          </a:ln>
        </p:spPr>
        <p:txBody>
          <a:bodyPr wrap="none" lIns="46259" tIns="46259" rIns="46259" bIns="46259" anchor="ctr">
            <a:spAutoFit/>
          </a:bodyPr>
          <a:lstStyle/>
          <a:p>
            <a:pPr defTabSz="913997"/>
            <a:r>
              <a:rPr lang="zh-CN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  <a:cs typeface="Helvetica Light" charset="0"/>
              </a:rPr>
              <a:t>试想这三个品牌在聚会上相遇，要如何介绍自己</a:t>
            </a:r>
          </a:p>
        </p:txBody>
      </p:sp>
      <p:pic>
        <p:nvPicPr>
          <p:cNvPr id="5" name="Picture 2" descr="http://www.qulishi.com/uploads/news/201602/1454561277310007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26351" y="4657741"/>
            <a:ext cx="1481146" cy="959378"/>
          </a:xfrm>
          <a:prstGeom prst="rect">
            <a:avLst/>
          </a:prstGeom>
          <a:noFill/>
        </p:spPr>
      </p:pic>
      <p:pic>
        <p:nvPicPr>
          <p:cNvPr id="6" name="Picture 4" descr="http://img.sj33.cn/uploads/allimg/201402/7-14021PU2531X.png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472612" y="4743084"/>
            <a:ext cx="1219531" cy="788692"/>
          </a:xfrm>
          <a:prstGeom prst="rect">
            <a:avLst/>
          </a:prstGeom>
          <a:noFill/>
        </p:spPr>
      </p:pic>
      <p:pic>
        <p:nvPicPr>
          <p:cNvPr id="7" name="Picture 6" descr="http://image.tupian114.com/20120505/2012050513491537.jp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19320" y="5031543"/>
            <a:ext cx="1635757" cy="211772"/>
          </a:xfrm>
          <a:prstGeom prst="rect">
            <a:avLst/>
          </a:prstGeom>
          <a:noFill/>
        </p:spPr>
      </p:pic>
      <p:pic>
        <p:nvPicPr>
          <p:cNvPr id="8" name="Picture 6" descr="http://img1.cache.netease.com/catchpic/D/DC/DC511152D5F8ED1FF207D41F149D2DA4.jp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68482" y="2691400"/>
            <a:ext cx="2827791" cy="1887091"/>
          </a:xfrm>
          <a:prstGeom prst="rect">
            <a:avLst/>
          </a:prstGeom>
          <a:noFill/>
        </p:spPr>
      </p:pic>
      <p:pic>
        <p:nvPicPr>
          <p:cNvPr id="9" name="Picture 4" descr="http://www.re1d.com/bbs/attachments/day_110509/11050914027e86e89e84146aec.jpg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83029" y="2691399"/>
            <a:ext cx="2708343" cy="1880599"/>
          </a:xfrm>
          <a:prstGeom prst="rect">
            <a:avLst/>
          </a:prstGeom>
          <a:noFill/>
        </p:spPr>
      </p:pic>
      <p:pic>
        <p:nvPicPr>
          <p:cNvPr id="10" name="Picture 6" descr="http://cdn0.hbimg.cn/store/snsthumbs/650_2000/album/201234/8E7DDEB8ECAD9BB087F3C2C148AB81FACA8720F4FE.jpg"/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52123" y="2691401"/>
            <a:ext cx="2829603" cy="188059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184352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646356" y="939958"/>
            <a:ext cx="1375854" cy="370451"/>
          </a:xfrm>
          <a:noFill/>
          <a:ln>
            <a:noFill/>
          </a:ln>
        </p:spPr>
        <p:txBody>
          <a:bodyPr wrap="none" lIns="46259" tIns="46259" rIns="46259" bIns="46259" anchor="ctr">
            <a:spAutoFit/>
          </a:bodyPr>
          <a:lstStyle/>
          <a:p>
            <a:pPr defTabSz="913997"/>
            <a:r>
              <a:rPr lang="zh-CN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  <a:cs typeface="Helvetica Light" charset="0"/>
              </a:rPr>
              <a:t>品牌拟人法</a:t>
            </a:r>
          </a:p>
        </p:txBody>
      </p:sp>
      <p:grpSp>
        <p:nvGrpSpPr>
          <p:cNvPr id="32" name="组合 31"/>
          <p:cNvGrpSpPr/>
          <p:nvPr/>
        </p:nvGrpSpPr>
        <p:grpSpPr>
          <a:xfrm>
            <a:off x="993717" y="1748119"/>
            <a:ext cx="10305781" cy="4426339"/>
            <a:chOff x="1200176" y="2461535"/>
            <a:chExt cx="8882479" cy="3815030"/>
          </a:xfrm>
        </p:grpSpPr>
        <p:pic>
          <p:nvPicPr>
            <p:cNvPr id="19" name="Picture 25" descr="Img373485480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487518" y="2464840"/>
              <a:ext cx="3604204" cy="3604204"/>
            </a:xfrm>
            <a:prstGeom prst="rect">
              <a:avLst/>
            </a:prstGeom>
          </p:spPr>
        </p:pic>
        <p:cxnSp>
          <p:nvCxnSpPr>
            <p:cNvPr id="20" name="Straight Connector 26"/>
            <p:cNvCxnSpPr/>
            <p:nvPr/>
          </p:nvCxnSpPr>
          <p:spPr>
            <a:xfrm flipV="1">
              <a:off x="5487740" y="2893508"/>
              <a:ext cx="1368021" cy="369899"/>
            </a:xfrm>
            <a:prstGeom prst="lin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sp>
          <p:nvSpPr>
            <p:cNvPr id="21" name="TextBox 18"/>
            <p:cNvSpPr txBox="1">
              <a:spLocks noChangeArrowheads="1"/>
            </p:cNvSpPr>
            <p:nvPr/>
          </p:nvSpPr>
          <p:spPr bwMode="auto">
            <a:xfrm>
              <a:off x="7837139" y="2461535"/>
              <a:ext cx="1794289" cy="68947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4" tIns="45712" rIns="91424" bIns="45712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宋体" charset="0"/>
                  <a:cs typeface="宋体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宋体" charset="0"/>
                  <a:cs typeface="宋体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宋体" charset="0"/>
                  <a:cs typeface="宋体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宋体" charset="0"/>
                  <a:cs typeface="宋体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宋体" charset="0"/>
                  <a:cs typeface="宋体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宋体" charset="0"/>
                  <a:cs typeface="宋体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宋体" charset="0"/>
                  <a:cs typeface="宋体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宋体" charset="0"/>
                  <a:cs typeface="宋体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宋体" charset="0"/>
                  <a:cs typeface="宋体" charset="0"/>
                </a:defRPr>
              </a:lvl9pPr>
            </a:lstStyle>
            <a:p>
              <a:pPr defTabSz="456520" eaLnBrk="1" hangingPunct="1"/>
              <a:r>
                <a:rPr lang="zh-TW" altLang="en-US" sz="1500" dirty="0">
                  <a:solidFill>
                    <a:prstClr val="black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从企业中</a:t>
              </a:r>
              <a:r>
                <a:rPr lang="zh-TW" altLang="en-US" sz="1500" b="1" dirty="0">
                  <a:solidFill>
                    <a:srgbClr val="E9314A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一直以来所秉持</a:t>
              </a:r>
              <a:r>
                <a:rPr lang="zh-TW" altLang="en-US" sz="1500" dirty="0">
                  <a:solidFill>
                    <a:prstClr val="black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的信念中提炼的文化基因</a:t>
              </a:r>
            </a:p>
          </p:txBody>
        </p:sp>
        <p:sp>
          <p:nvSpPr>
            <p:cNvPr id="22" name="TextBox 2"/>
            <p:cNvSpPr txBox="1"/>
            <p:nvPr/>
          </p:nvSpPr>
          <p:spPr>
            <a:xfrm>
              <a:off x="7042461" y="2468973"/>
              <a:ext cx="579146" cy="583581"/>
            </a:xfrm>
            <a:prstGeom prst="rect">
              <a:avLst/>
            </a:prstGeom>
            <a:noFill/>
          </p:spPr>
          <p:txBody>
            <a:bodyPr wrap="none" lIns="91424" tIns="45712" rIns="91424" bIns="45712">
              <a:spAutoFit/>
            </a:bodyPr>
            <a:lstStyle/>
            <a:p>
              <a:pPr algn="ctr" defTabSz="456520">
                <a:defRPr/>
              </a:pPr>
              <a:r>
                <a:rPr lang="zh-CN" altLang="en-US" b="1" kern="0" dirty="0">
                  <a:solidFill>
                    <a:srgbClr val="FFFFFF"/>
                  </a:solidFill>
                  <a:latin typeface="Microsoft YaHei" charset="0"/>
                  <a:cs typeface="Microsoft YaHei" charset="0"/>
                </a:rPr>
                <a:t>秉持</a:t>
              </a:r>
              <a:endParaRPr lang="en-US" altLang="zh-CN" b="1" kern="0" dirty="0">
                <a:solidFill>
                  <a:srgbClr val="FFFFFF"/>
                </a:solidFill>
                <a:latin typeface="Microsoft YaHei" charset="0"/>
                <a:cs typeface="Microsoft YaHei" charset="0"/>
              </a:endParaRPr>
            </a:p>
            <a:p>
              <a:pPr algn="ctr" defTabSz="456520">
                <a:defRPr/>
              </a:pPr>
              <a:r>
                <a:rPr lang="zh-CN" altLang="en-US" b="1" kern="0" dirty="0">
                  <a:solidFill>
                    <a:srgbClr val="FFFFFF"/>
                  </a:solidFill>
                  <a:latin typeface="Microsoft YaHei" charset="0"/>
                  <a:cs typeface="Microsoft YaHei" charset="0"/>
                </a:rPr>
                <a:t>信念</a:t>
              </a:r>
            </a:p>
          </p:txBody>
        </p:sp>
        <p:sp>
          <p:nvSpPr>
            <p:cNvPr id="23" name="TextBox 17"/>
            <p:cNvSpPr txBox="1">
              <a:spLocks noChangeArrowheads="1"/>
            </p:cNvSpPr>
            <p:nvPr/>
          </p:nvSpPr>
          <p:spPr bwMode="auto">
            <a:xfrm>
              <a:off x="8225896" y="4739960"/>
              <a:ext cx="1856759" cy="88394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4" tIns="45712" rIns="91424" bIns="45712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宋体" charset="0"/>
                  <a:cs typeface="宋体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宋体" charset="0"/>
                  <a:cs typeface="宋体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宋体" charset="0"/>
                  <a:cs typeface="宋体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宋体" charset="0"/>
                  <a:cs typeface="宋体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宋体" charset="0"/>
                  <a:cs typeface="宋体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宋体" charset="0"/>
                  <a:cs typeface="宋体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宋体" charset="0"/>
                  <a:cs typeface="宋体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宋体" charset="0"/>
                  <a:cs typeface="宋体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宋体" charset="0"/>
                  <a:cs typeface="宋体" charset="0"/>
                </a:defRPr>
              </a:lvl9pPr>
            </a:lstStyle>
            <a:p>
              <a:pPr defTabSz="456520" eaLnBrk="1" hangingPunct="1"/>
              <a:r>
                <a:rPr lang="zh-TW" altLang="en-US" sz="1500" dirty="0">
                  <a:solidFill>
                    <a:prstClr val="black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由于企业所处的</a:t>
              </a:r>
              <a:r>
                <a:rPr lang="zh-TW" altLang="en-US" sz="1500" b="1" dirty="0">
                  <a:solidFill>
                    <a:srgbClr val="E9314A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行业背景</a:t>
              </a:r>
              <a:r>
                <a:rPr lang="zh-TW" altLang="en-US" sz="1500" dirty="0">
                  <a:solidFill>
                    <a:prstClr val="black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或</a:t>
              </a:r>
              <a:r>
                <a:rPr lang="zh-TW" altLang="en-US" sz="1500" b="1" dirty="0">
                  <a:solidFill>
                    <a:srgbClr val="E9314A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创始人的人格特质</a:t>
              </a:r>
              <a:r>
                <a:rPr lang="zh-TW" altLang="en-US" sz="1500" dirty="0">
                  <a:solidFill>
                    <a:prstClr val="black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所形成于机构本源的文化基因</a:t>
              </a:r>
            </a:p>
          </p:txBody>
        </p:sp>
        <p:cxnSp>
          <p:nvCxnSpPr>
            <p:cNvPr id="24" name="Straight Connector 41"/>
            <p:cNvCxnSpPr/>
            <p:nvPr/>
          </p:nvCxnSpPr>
          <p:spPr>
            <a:xfrm>
              <a:off x="5597783" y="4053893"/>
              <a:ext cx="1629234" cy="841661"/>
            </a:xfrm>
            <a:prstGeom prst="line">
              <a:avLst/>
            </a:prstGeom>
            <a:noFill/>
            <a:ln w="28575" cap="flat" cmpd="sng" algn="ctr">
              <a:solidFill>
                <a:srgbClr val="000000"/>
              </a:solidFill>
              <a:prstDash val="solid"/>
            </a:ln>
            <a:effectLst/>
          </p:spPr>
        </p:cxnSp>
        <p:sp>
          <p:nvSpPr>
            <p:cNvPr id="25" name="Oval 43"/>
            <p:cNvSpPr/>
            <p:nvPr/>
          </p:nvSpPr>
          <p:spPr>
            <a:xfrm>
              <a:off x="7227017" y="4585978"/>
              <a:ext cx="970185" cy="939786"/>
            </a:xfrm>
            <a:prstGeom prst="ellipse">
              <a:avLst/>
            </a:prstGeom>
            <a:solidFill>
              <a:srgbClr val="E9314A"/>
            </a:solidFill>
            <a:ln w="9525" cap="flat" cmpd="sng" algn="ctr">
              <a:noFill/>
              <a:prstDash val="solid"/>
            </a:ln>
            <a:effectLst/>
          </p:spPr>
          <p:txBody>
            <a:bodyPr lIns="91424" tIns="45712" rIns="91424" bIns="45712" rtlCol="0" anchor="ctr"/>
            <a:lstStyle/>
            <a:p>
              <a:pPr algn="ctr" defTabSz="456520"/>
              <a:endParaRPr lang="en-US" kern="0">
                <a:solidFill>
                  <a:prstClr val="white"/>
                </a:solidFill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  <p:sp>
          <p:nvSpPr>
            <p:cNvPr id="26" name="TextBox 2"/>
            <p:cNvSpPr txBox="1"/>
            <p:nvPr/>
          </p:nvSpPr>
          <p:spPr>
            <a:xfrm>
              <a:off x="7444467" y="4812464"/>
              <a:ext cx="579146" cy="583581"/>
            </a:xfrm>
            <a:prstGeom prst="rect">
              <a:avLst/>
            </a:prstGeom>
            <a:noFill/>
          </p:spPr>
          <p:txBody>
            <a:bodyPr wrap="none" lIns="91424" tIns="45712" rIns="91424" bIns="45712">
              <a:spAutoFit/>
            </a:bodyPr>
            <a:lstStyle/>
            <a:p>
              <a:pPr algn="ctr" defTabSz="456520">
                <a:defRPr/>
              </a:pPr>
              <a:r>
                <a:rPr lang="zh-TW" altLang="en-US" b="1" kern="0" dirty="0" smtClean="0">
                  <a:solidFill>
                    <a:srgbClr val="FFFFFF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与身</a:t>
              </a:r>
              <a:endParaRPr lang="en-US" altLang="zh-TW" b="1" kern="0" dirty="0" smtClean="0">
                <a:solidFill>
                  <a:srgbClr val="FFFFFF"/>
                </a:solidFill>
                <a:latin typeface="Microsoft YaHei" charset="0"/>
                <a:ea typeface="Microsoft YaHei" charset="0"/>
                <a:cs typeface="Microsoft YaHei" charset="0"/>
              </a:endParaRPr>
            </a:p>
            <a:p>
              <a:pPr algn="ctr" defTabSz="456520">
                <a:defRPr/>
              </a:pPr>
              <a:r>
                <a:rPr lang="zh-TW" altLang="en-US" b="1" kern="0" dirty="0" smtClean="0">
                  <a:solidFill>
                    <a:srgbClr val="FFFFFF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俱来</a:t>
              </a:r>
              <a:endParaRPr lang="en-US" altLang="zh-CN" b="1" kern="0" dirty="0">
                <a:solidFill>
                  <a:srgbClr val="FFFFFF"/>
                </a:solidFill>
                <a:latin typeface="Microsoft YaHei" charset="0"/>
                <a:cs typeface="Microsoft YaHei" charset="0"/>
              </a:endParaRPr>
            </a:p>
          </p:txBody>
        </p:sp>
        <p:cxnSp>
          <p:nvCxnSpPr>
            <p:cNvPr id="27" name="Straight Connector 46"/>
            <p:cNvCxnSpPr/>
            <p:nvPr/>
          </p:nvCxnSpPr>
          <p:spPr>
            <a:xfrm flipV="1">
              <a:off x="3487518" y="3647066"/>
              <a:ext cx="684818" cy="614376"/>
            </a:xfrm>
            <a:prstGeom prst="line">
              <a:avLst/>
            </a:prstGeom>
            <a:noFill/>
            <a:ln w="28575" cap="flat" cmpd="sng" algn="ctr">
              <a:solidFill>
                <a:srgbClr val="000000"/>
              </a:solidFill>
              <a:prstDash val="solid"/>
            </a:ln>
            <a:effectLst/>
          </p:spPr>
        </p:cxnSp>
        <p:sp>
          <p:nvSpPr>
            <p:cNvPr id="28" name="Oval 50"/>
            <p:cNvSpPr/>
            <p:nvPr/>
          </p:nvSpPr>
          <p:spPr>
            <a:xfrm>
              <a:off x="2601890" y="4116085"/>
              <a:ext cx="970185" cy="939786"/>
            </a:xfrm>
            <a:prstGeom prst="ellipse">
              <a:avLst/>
            </a:prstGeom>
            <a:solidFill>
              <a:srgbClr val="E9314A"/>
            </a:solidFill>
            <a:ln w="9525" cap="flat" cmpd="sng" algn="ctr">
              <a:noFill/>
              <a:prstDash val="solid"/>
            </a:ln>
            <a:effectLst/>
          </p:spPr>
          <p:txBody>
            <a:bodyPr lIns="91424" tIns="45712" rIns="91424" bIns="45712" rtlCol="0" anchor="ctr"/>
            <a:lstStyle/>
            <a:p>
              <a:pPr algn="ctr" defTabSz="456520"/>
              <a:endParaRPr lang="en-US" kern="0">
                <a:solidFill>
                  <a:prstClr val="white"/>
                </a:solidFill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  <p:sp>
          <p:nvSpPr>
            <p:cNvPr id="29" name="TextBox 2"/>
            <p:cNvSpPr txBox="1"/>
            <p:nvPr/>
          </p:nvSpPr>
          <p:spPr>
            <a:xfrm>
              <a:off x="2806531" y="4319392"/>
              <a:ext cx="579146" cy="583581"/>
            </a:xfrm>
            <a:prstGeom prst="rect">
              <a:avLst/>
            </a:prstGeom>
            <a:noFill/>
          </p:spPr>
          <p:txBody>
            <a:bodyPr wrap="none" lIns="91424" tIns="45712" rIns="91424" bIns="45712">
              <a:spAutoFit/>
            </a:bodyPr>
            <a:lstStyle/>
            <a:p>
              <a:pPr algn="ctr" defTabSz="456520">
                <a:defRPr/>
              </a:pPr>
              <a:r>
                <a:rPr lang="zh-TW" altLang="en-US" b="1" kern="0" dirty="0" smtClean="0">
                  <a:solidFill>
                    <a:srgbClr val="FFFFFF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做事</a:t>
              </a:r>
              <a:endParaRPr lang="en-US" altLang="zh-TW" b="1" kern="0" dirty="0" smtClean="0">
                <a:solidFill>
                  <a:srgbClr val="FFFFFF"/>
                </a:solidFill>
                <a:latin typeface="Microsoft YaHei" charset="0"/>
                <a:ea typeface="Microsoft YaHei" charset="0"/>
                <a:cs typeface="Microsoft YaHei" charset="0"/>
              </a:endParaRPr>
            </a:p>
            <a:p>
              <a:pPr algn="ctr" defTabSz="456520">
                <a:defRPr/>
              </a:pPr>
              <a:r>
                <a:rPr lang="zh-TW" altLang="en-US" b="1" kern="0" dirty="0" smtClean="0">
                  <a:solidFill>
                    <a:srgbClr val="FFFFFF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方式</a:t>
              </a:r>
              <a:endParaRPr lang="en-US" altLang="zh-TW" b="1" kern="0" dirty="0" smtClean="0">
                <a:solidFill>
                  <a:srgbClr val="FFFFFF"/>
                </a:solidFill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  <p:sp>
          <p:nvSpPr>
            <p:cNvPr id="30" name="TextBox 19"/>
            <p:cNvSpPr txBox="1">
              <a:spLocks noChangeArrowheads="1"/>
            </p:cNvSpPr>
            <p:nvPr/>
          </p:nvSpPr>
          <p:spPr bwMode="auto">
            <a:xfrm>
              <a:off x="1200176" y="4249224"/>
              <a:ext cx="1458156" cy="88394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4" tIns="45712" rIns="91424" bIns="45712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宋体" charset="0"/>
                  <a:cs typeface="宋体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宋体" charset="0"/>
                  <a:cs typeface="宋体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宋体" charset="0"/>
                  <a:cs typeface="宋体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宋体" charset="0"/>
                  <a:cs typeface="宋体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宋体" charset="0"/>
                  <a:cs typeface="宋体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宋体" charset="0"/>
                  <a:cs typeface="宋体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宋体" charset="0"/>
                  <a:cs typeface="宋体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宋体" charset="0"/>
                  <a:cs typeface="宋体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宋体" charset="0"/>
                  <a:cs typeface="宋体" charset="0"/>
                </a:defRPr>
              </a:lvl9pPr>
            </a:lstStyle>
            <a:p>
              <a:pPr defTabSz="456520" eaLnBrk="1" hangingPunct="1"/>
              <a:r>
                <a:rPr lang="zh-TW" altLang="en-US" sz="1500" dirty="0">
                  <a:solidFill>
                    <a:prstClr val="black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在企业内</a:t>
              </a:r>
              <a:r>
                <a:rPr lang="zh-TW" altLang="en-US" sz="1500" dirty="0">
                  <a:solidFill>
                    <a:srgbClr val="E8454A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执行具体事务的做事风格</a:t>
              </a:r>
              <a:r>
                <a:rPr lang="zh-TW" altLang="en-US" sz="1500" dirty="0">
                  <a:solidFill>
                    <a:prstClr val="black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里蕴含的文化基因</a:t>
              </a:r>
            </a:p>
          </p:txBody>
        </p:sp>
        <p:sp>
          <p:nvSpPr>
            <p:cNvPr id="31" name="MH_Title_1"/>
            <p:cNvSpPr txBox="1">
              <a:spLocks noChangeArrowheads="1"/>
            </p:cNvSpPr>
            <p:nvPr>
              <p:custDataLst>
                <p:tags r:id="rId1"/>
              </p:custDataLst>
            </p:nvPr>
          </p:nvSpPr>
          <p:spPr bwMode="auto">
            <a:xfrm>
              <a:off x="4264941" y="5901121"/>
              <a:ext cx="2365540" cy="375444"/>
            </a:xfrm>
            <a:prstGeom prst="rect">
              <a:avLst/>
            </a:prstGeom>
            <a:noFill/>
            <a:ln>
              <a:noFill/>
            </a:ln>
          </p:spPr>
          <p:txBody>
            <a:bodyPr lIns="91424" tIns="45712" rIns="91424" bIns="45712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宋体" charset="0"/>
                  <a:cs typeface="宋体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宋体" charset="0"/>
                  <a:cs typeface="宋体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宋体" charset="0"/>
                  <a:cs typeface="宋体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宋体" charset="0"/>
                  <a:cs typeface="宋体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宋体" charset="0"/>
                  <a:cs typeface="宋体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宋体" charset="0"/>
                  <a:cs typeface="宋体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宋体" charset="0"/>
                  <a:cs typeface="宋体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宋体" charset="0"/>
                  <a:cs typeface="宋体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宋体" charset="0"/>
                  <a:cs typeface="宋体" charset="0"/>
                </a:defRPr>
              </a:lvl9pPr>
            </a:lstStyle>
            <a:p>
              <a:pPr algn="ctr" defTabSz="456520" eaLnBrk="1" hangingPunct="1"/>
              <a:r>
                <a:rPr lang="zh-CN" altLang="en-US" sz="1900" b="1" dirty="0">
                  <a:solidFill>
                    <a:srgbClr val="E9314A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品牌人格</a:t>
              </a:r>
              <a:endParaRPr lang="en-US" altLang="zh-TW" sz="1900" b="1" dirty="0">
                <a:solidFill>
                  <a:srgbClr val="E9314A"/>
                </a:solidFill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7660718" y="1566605"/>
            <a:ext cx="970185" cy="939786"/>
            <a:chOff x="5830218" y="987426"/>
            <a:chExt cx="970185" cy="939786"/>
          </a:xfrm>
        </p:grpSpPr>
        <p:sp>
          <p:nvSpPr>
            <p:cNvPr id="33" name="Oval 37"/>
            <p:cNvSpPr/>
            <p:nvPr/>
          </p:nvSpPr>
          <p:spPr>
            <a:xfrm>
              <a:off x="5830218" y="987426"/>
              <a:ext cx="970185" cy="939786"/>
            </a:xfrm>
            <a:prstGeom prst="ellipse">
              <a:avLst/>
            </a:prstGeom>
            <a:solidFill>
              <a:srgbClr val="E9314A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24" tIns="45712" rIns="91424" bIns="45712"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Box 2"/>
            <p:cNvSpPr txBox="1"/>
            <p:nvPr/>
          </p:nvSpPr>
          <p:spPr>
            <a:xfrm>
              <a:off x="5997412" y="1146224"/>
              <a:ext cx="671947" cy="677092"/>
            </a:xfrm>
            <a:prstGeom prst="rect">
              <a:avLst/>
            </a:prstGeom>
            <a:noFill/>
          </p:spPr>
          <p:txBody>
            <a:bodyPr wrap="none" lIns="91424" tIns="45712" rIns="91424" bIns="45712">
              <a:spAutoFit/>
            </a:bodyPr>
            <a:lstStyle/>
            <a:p>
              <a:pPr algn="ctr">
                <a:defRPr/>
              </a:pPr>
              <a:r>
                <a:rPr lang="zh-CN" altLang="en-US" b="1" kern="0" dirty="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</a:rPr>
                <a:t>秉持</a:t>
              </a:r>
              <a:endParaRPr lang="en-US" altLang="zh-CN" b="1" kern="0" dirty="0">
                <a:solidFill>
                  <a:srgbClr val="FFFFFF"/>
                </a:solidFill>
                <a:latin typeface="微软雅黑"/>
                <a:ea typeface="微软雅黑"/>
                <a:cs typeface="微软雅黑"/>
              </a:endParaRPr>
            </a:p>
            <a:p>
              <a:pPr algn="ctr">
                <a:defRPr/>
              </a:pPr>
              <a:r>
                <a:rPr lang="zh-CN" altLang="en-US" b="1" kern="0" dirty="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</a:rPr>
                <a:t>信念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10567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646356" y="939973"/>
            <a:ext cx="2658226" cy="370420"/>
          </a:xfrm>
          <a:noFill/>
          <a:ln>
            <a:noFill/>
          </a:ln>
        </p:spPr>
        <p:txBody>
          <a:bodyPr wrap="none" lIns="46259" tIns="46259" rIns="46259" bIns="46259" anchor="ctr">
            <a:spAutoFit/>
          </a:bodyPr>
          <a:lstStyle/>
          <a:p>
            <a:pPr defTabSz="913997"/>
            <a:r>
              <a:rPr lang="zh-CN" altLang="en-US" sz="2000" b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  <a:cs typeface="Helvetica Light" charset="0"/>
              </a:rPr>
              <a:t>品牌人格模型所处位置</a:t>
            </a:r>
            <a:endParaRPr lang="zh-CN" altLang="en-US" sz="2000" b="1" dirty="0">
              <a:solidFill>
                <a:prstClr val="black">
                  <a:lumMod val="65000"/>
                  <a:lumOff val="35000"/>
                </a:prstClr>
              </a:solidFill>
              <a:latin typeface="微软雅黑" pitchFamily="34" charset="-122"/>
              <a:ea typeface="微软雅黑" pitchFamily="34" charset="-122"/>
              <a:cs typeface="Helvetica Light" charset="0"/>
            </a:endParaRPr>
          </a:p>
        </p:txBody>
      </p:sp>
      <p:pic>
        <p:nvPicPr>
          <p:cNvPr id="14" name="Picture 6" descr="螢幕快照 2016-06-28 下午7.39.37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94173" y="4476338"/>
            <a:ext cx="3222682" cy="2204287"/>
          </a:xfrm>
          <a:prstGeom prst="rect">
            <a:avLst/>
          </a:prstGeom>
        </p:spPr>
      </p:pic>
      <p:sp>
        <p:nvSpPr>
          <p:cNvPr id="15" name="文本框 5"/>
          <p:cNvSpPr txBox="1"/>
          <p:nvPr/>
        </p:nvSpPr>
        <p:spPr>
          <a:xfrm>
            <a:off x="1991175" y="1896035"/>
            <a:ext cx="914994" cy="523220"/>
          </a:xfrm>
          <a:prstGeom prst="rect">
            <a:avLst/>
          </a:prstGeom>
          <a:noFill/>
        </p:spPr>
        <p:txBody>
          <a:bodyPr wrap="none" lIns="91431" tIns="45715" rIns="91431" bIns="45715" rtlCol="0">
            <a:spAutoFit/>
          </a:bodyPr>
          <a:lstStyle/>
          <a:p>
            <a:pPr algn="ctr" defTabSz="456520"/>
            <a:r>
              <a:rPr kumimoji="1" lang="en-US" altLang="zh-CN" sz="2800" b="1" dirty="0">
                <a:solidFill>
                  <a:srgbClr val="E8314A"/>
                </a:solidFill>
                <a:latin typeface="Microsoft YaHei" charset="0"/>
                <a:cs typeface="Microsoft YaHei" charset="0"/>
              </a:rPr>
              <a:t>Fact</a:t>
            </a:r>
          </a:p>
        </p:txBody>
      </p:sp>
      <p:sp>
        <p:nvSpPr>
          <p:cNvPr id="16" name="文本框 7"/>
          <p:cNvSpPr txBox="1"/>
          <p:nvPr/>
        </p:nvSpPr>
        <p:spPr>
          <a:xfrm>
            <a:off x="5633261" y="1896035"/>
            <a:ext cx="1045543" cy="523220"/>
          </a:xfrm>
          <a:prstGeom prst="rect">
            <a:avLst/>
          </a:prstGeom>
          <a:noFill/>
        </p:spPr>
        <p:txBody>
          <a:bodyPr wrap="none" lIns="91431" tIns="45715" rIns="91431" bIns="45715" rtlCol="0">
            <a:spAutoFit/>
          </a:bodyPr>
          <a:lstStyle/>
          <a:p>
            <a:pPr algn="ctr" defTabSz="456520"/>
            <a:r>
              <a:rPr kumimoji="1" lang="en-US" altLang="zh-CN" sz="2800" b="1" dirty="0">
                <a:solidFill>
                  <a:srgbClr val="E8314A"/>
                </a:solidFill>
                <a:latin typeface="Microsoft YaHei" charset="0"/>
                <a:cs typeface="Microsoft YaHei" charset="0"/>
              </a:rPr>
              <a:t>Type</a:t>
            </a:r>
          </a:p>
        </p:txBody>
      </p:sp>
      <p:sp>
        <p:nvSpPr>
          <p:cNvPr id="17" name="矩形 16"/>
          <p:cNvSpPr/>
          <p:nvPr/>
        </p:nvSpPr>
        <p:spPr>
          <a:xfrm>
            <a:off x="1996964" y="2429231"/>
            <a:ext cx="954089" cy="323155"/>
          </a:xfrm>
          <a:prstGeom prst="rect">
            <a:avLst/>
          </a:prstGeom>
        </p:spPr>
        <p:txBody>
          <a:bodyPr wrap="none" lIns="91431" tIns="45715" rIns="91431" bIns="45715">
            <a:spAutoFit/>
          </a:bodyPr>
          <a:lstStyle/>
          <a:p>
            <a:pPr algn="ctr" defTabSz="456520"/>
            <a:r>
              <a:rPr kumimoji="1" lang="zh-CN" altLang="en-US" sz="1500" dirty="0">
                <a:solidFill>
                  <a:prstClr val="black"/>
                </a:solidFill>
                <a:latin typeface="Microsoft YaHei" charset="0"/>
                <a:cs typeface="Microsoft YaHei" charset="0"/>
              </a:rPr>
              <a:t>品牌画布</a:t>
            </a:r>
          </a:p>
        </p:txBody>
      </p:sp>
      <p:sp>
        <p:nvSpPr>
          <p:cNvPr id="18" name="矩形 17"/>
          <p:cNvSpPr/>
          <p:nvPr/>
        </p:nvSpPr>
        <p:spPr>
          <a:xfrm>
            <a:off x="5529411" y="5085060"/>
            <a:ext cx="1755591" cy="323155"/>
          </a:xfrm>
          <a:prstGeom prst="rect">
            <a:avLst/>
          </a:prstGeom>
        </p:spPr>
        <p:txBody>
          <a:bodyPr wrap="none" lIns="91431" tIns="45715" rIns="91431" bIns="45715">
            <a:spAutoFit/>
          </a:bodyPr>
          <a:lstStyle/>
          <a:p>
            <a:pPr defTabSz="456520"/>
            <a:r>
              <a:rPr kumimoji="1" lang="zh-CN" altLang="en-US" sz="1500" dirty="0">
                <a:solidFill>
                  <a:prstClr val="black"/>
                </a:solidFill>
                <a:latin typeface="Microsoft YaHei" charset="0"/>
                <a:cs typeface="Microsoft YaHei" charset="0"/>
              </a:rPr>
              <a:t>品牌</a:t>
            </a:r>
            <a:r>
              <a:rPr kumimoji="1" lang="en-US" altLang="zh-CN" sz="1500" dirty="0">
                <a:solidFill>
                  <a:prstClr val="black"/>
                </a:solidFill>
                <a:latin typeface="Microsoft YaHei" charset="0"/>
                <a:cs typeface="Microsoft YaHei" charset="0"/>
              </a:rPr>
              <a:t>12</a:t>
            </a:r>
            <a:r>
              <a:rPr kumimoji="1" lang="zh-CN" altLang="en-US" sz="1500" dirty="0">
                <a:solidFill>
                  <a:prstClr val="black"/>
                </a:solidFill>
                <a:latin typeface="Microsoft YaHei" charset="0"/>
                <a:cs typeface="Microsoft YaHei" charset="0"/>
              </a:rPr>
              <a:t>种人格模型</a:t>
            </a: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20850" y="2419256"/>
            <a:ext cx="4570061" cy="1828024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5012" y="3019907"/>
            <a:ext cx="4527466" cy="2263734"/>
          </a:xfrm>
          <a:prstGeom prst="rect">
            <a:avLst/>
          </a:prstGeom>
        </p:spPr>
      </p:pic>
      <p:sp>
        <p:nvSpPr>
          <p:cNvPr id="21" name="文本框 12"/>
          <p:cNvSpPr txBox="1"/>
          <p:nvPr/>
        </p:nvSpPr>
        <p:spPr>
          <a:xfrm>
            <a:off x="5479987" y="4404560"/>
            <a:ext cx="1540999" cy="523220"/>
          </a:xfrm>
          <a:prstGeom prst="rect">
            <a:avLst/>
          </a:prstGeom>
          <a:noFill/>
        </p:spPr>
        <p:txBody>
          <a:bodyPr wrap="none" lIns="91431" tIns="45715" rIns="91431" bIns="45715" rtlCol="0">
            <a:spAutoFit/>
          </a:bodyPr>
          <a:lstStyle/>
          <a:p>
            <a:pPr algn="ctr" defTabSz="456520"/>
            <a:r>
              <a:rPr kumimoji="1" lang="en-US" altLang="zh-CN" sz="2800" b="1" dirty="0">
                <a:solidFill>
                  <a:srgbClr val="E8314A"/>
                </a:solidFill>
                <a:latin typeface="Microsoft YaHei" charset="0"/>
                <a:cs typeface="Microsoft YaHei" charset="0"/>
              </a:rPr>
              <a:t>Feature</a:t>
            </a:r>
          </a:p>
        </p:txBody>
      </p:sp>
      <p:sp>
        <p:nvSpPr>
          <p:cNvPr id="22" name="矩形 21"/>
          <p:cNvSpPr/>
          <p:nvPr/>
        </p:nvSpPr>
        <p:spPr>
          <a:xfrm>
            <a:off x="5479430" y="2547691"/>
            <a:ext cx="1531170" cy="323155"/>
          </a:xfrm>
          <a:prstGeom prst="rect">
            <a:avLst/>
          </a:prstGeom>
        </p:spPr>
        <p:txBody>
          <a:bodyPr wrap="none" lIns="91431" tIns="45715" rIns="91431" bIns="45715">
            <a:spAutoFit/>
          </a:bodyPr>
          <a:lstStyle/>
          <a:p>
            <a:pPr defTabSz="456520"/>
            <a:r>
              <a:rPr kumimoji="1" lang="zh-CN" altLang="en-US" sz="1500" dirty="0">
                <a:solidFill>
                  <a:prstClr val="black"/>
                </a:solidFill>
                <a:latin typeface="Microsoft YaHei" charset="0"/>
                <a:cs typeface="Microsoft YaHei" charset="0"/>
              </a:rPr>
              <a:t>品牌主张四分法</a:t>
            </a:r>
            <a:endParaRPr lang="zh-CN" altLang="en-US" sz="1500" dirty="0">
              <a:solidFill>
                <a:prstClr val="black"/>
              </a:solidFill>
              <a:latin typeface="Calibri"/>
              <a:ea typeface="宋体"/>
            </a:endParaRPr>
          </a:p>
        </p:txBody>
      </p:sp>
    </p:spTree>
    <p:extLst>
      <p:ext uri="{BB962C8B-B14F-4D97-AF65-F5344CB8AC3E}">
        <p14:creationId xmlns:p14="http://schemas.microsoft.com/office/powerpoint/2010/main" val="2518930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6" descr="螢幕快照 2016-06-28 下午7.39.37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68712" y="1389229"/>
            <a:ext cx="7406434" cy="5065939"/>
          </a:xfrm>
          <a:prstGeom prst="rect">
            <a:avLst/>
          </a:prstGeom>
        </p:spPr>
      </p:pic>
      <p:sp>
        <p:nvSpPr>
          <p:cNvPr id="10" name="标题 2"/>
          <p:cNvSpPr>
            <a:spLocks noGrp="1"/>
          </p:cNvSpPr>
          <p:nvPr>
            <p:ph type="title"/>
          </p:nvPr>
        </p:nvSpPr>
        <p:spPr>
          <a:xfrm>
            <a:off x="646356" y="939968"/>
            <a:ext cx="4001553" cy="370431"/>
          </a:xfrm>
          <a:noFill/>
          <a:ln>
            <a:noFill/>
          </a:ln>
        </p:spPr>
        <p:txBody>
          <a:bodyPr wrap="none" lIns="46259" tIns="46259" rIns="46259" bIns="46259" anchor="ctr">
            <a:spAutoFit/>
          </a:bodyPr>
          <a:lstStyle/>
          <a:p>
            <a:pPr defTabSz="913997"/>
            <a:r>
              <a:rPr lang="zh-CN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  <a:cs typeface="Helvetica Light" charset="0"/>
              </a:rPr>
              <a:t>基于心理学上</a:t>
            </a:r>
            <a:r>
              <a:rPr lang="en-US" altLang="zh-CN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  <a:cs typeface="Helvetica Light" charset="0"/>
              </a:rPr>
              <a:t>12</a:t>
            </a:r>
            <a:r>
              <a:rPr lang="zh-CN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  <a:cs typeface="Helvetica Light" charset="0"/>
              </a:rPr>
              <a:t>种人类的核心欲望</a:t>
            </a:r>
          </a:p>
        </p:txBody>
      </p:sp>
    </p:spTree>
    <p:extLst>
      <p:ext uri="{BB962C8B-B14F-4D97-AF65-F5344CB8AC3E}">
        <p14:creationId xmlns:p14="http://schemas.microsoft.com/office/powerpoint/2010/main" val="3968422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 9"/>
          <p:cNvGrpSpPr/>
          <p:nvPr/>
        </p:nvGrpSpPr>
        <p:grpSpPr>
          <a:xfrm>
            <a:off x="5559552" y="1975103"/>
            <a:ext cx="6006891" cy="3893319"/>
            <a:chOff x="591051" y="727674"/>
            <a:chExt cx="7032845" cy="4148547"/>
          </a:xfrm>
        </p:grpSpPr>
        <p:grpSp>
          <p:nvGrpSpPr>
            <p:cNvPr id="25" name="组 1"/>
            <p:cNvGrpSpPr/>
            <p:nvPr/>
          </p:nvGrpSpPr>
          <p:grpSpPr>
            <a:xfrm>
              <a:off x="591051" y="727674"/>
              <a:ext cx="7032845" cy="4063403"/>
              <a:chOff x="1070631" y="1245478"/>
              <a:chExt cx="5764543" cy="3330610"/>
            </a:xfrm>
          </p:grpSpPr>
          <p:pic>
            <p:nvPicPr>
              <p:cNvPr id="38" name="图片 37"/>
              <p:cNvPicPr>
                <a:picLocks noChangeAspect="1"/>
              </p:cNvPicPr>
              <p:nvPr/>
            </p:nvPicPr>
            <p:blipFill rotWithShape="1"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070631" y="1245478"/>
                <a:ext cx="4147756" cy="1655378"/>
              </a:xfrm>
              <a:prstGeom prst="rect">
                <a:avLst/>
              </a:prstGeom>
            </p:spPr>
          </p:pic>
          <p:pic>
            <p:nvPicPr>
              <p:cNvPr id="39" name="图片 38"/>
              <p:cNvPicPr>
                <a:picLocks noChangeAspect="1"/>
              </p:cNvPicPr>
              <p:nvPr/>
            </p:nvPicPr>
            <p:blipFill rotWithShape="1"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5029200" y="1296862"/>
                <a:ext cx="1702676" cy="1639613"/>
              </a:xfrm>
              <a:prstGeom prst="rect">
                <a:avLst/>
              </a:prstGeom>
            </p:spPr>
          </p:pic>
          <p:pic>
            <p:nvPicPr>
              <p:cNvPr id="40" name="图片 39"/>
              <p:cNvPicPr>
                <a:picLocks noChangeAspect="1"/>
              </p:cNvPicPr>
              <p:nvPr/>
            </p:nvPicPr>
            <p:blipFill rotWithShape="1"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844676" y="2936475"/>
                <a:ext cx="1702676" cy="1639613"/>
              </a:xfrm>
              <a:prstGeom prst="rect">
                <a:avLst/>
              </a:prstGeom>
            </p:spPr>
          </p:pic>
          <p:pic>
            <p:nvPicPr>
              <p:cNvPr id="41" name="图片 40"/>
              <p:cNvPicPr>
                <a:picLocks noChangeAspect="1"/>
              </p:cNvPicPr>
              <p:nvPr/>
            </p:nvPicPr>
            <p:blipFill rotWithShape="1"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524415" y="2936475"/>
                <a:ext cx="3310759" cy="1608083"/>
              </a:xfrm>
              <a:prstGeom prst="rect">
                <a:avLst/>
              </a:prstGeom>
            </p:spPr>
          </p:pic>
        </p:grpSp>
        <p:sp>
          <p:nvSpPr>
            <p:cNvPr id="26" name="文本框 2"/>
            <p:cNvSpPr txBox="1"/>
            <p:nvPr/>
          </p:nvSpPr>
          <p:spPr>
            <a:xfrm>
              <a:off x="1707013" y="2635165"/>
              <a:ext cx="604572" cy="2614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6520"/>
              <a:r>
                <a:rPr kumimoji="1" lang="zh-CN" altLang="en-US" sz="1200">
                  <a:solidFill>
                    <a:prstClr val="black">
                      <a:lumMod val="65000"/>
                      <a:lumOff val="35000"/>
                    </a:prstClr>
                  </a:solidFill>
                  <a:latin typeface="Microsoft YaHei" charset="0"/>
                  <a:ea typeface="Microsoft YaHei" charset="0"/>
                  <a:cs typeface="Microsoft YaHei" charset="0"/>
                </a:rPr>
                <a:t>关怀者</a:t>
              </a:r>
            </a:p>
          </p:txBody>
        </p:sp>
        <p:sp>
          <p:nvSpPr>
            <p:cNvPr id="27" name="文本框 10"/>
            <p:cNvSpPr txBox="1"/>
            <p:nvPr/>
          </p:nvSpPr>
          <p:spPr>
            <a:xfrm>
              <a:off x="2696432" y="2635165"/>
              <a:ext cx="604572" cy="2614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6520"/>
              <a:r>
                <a:rPr kumimoji="1" lang="zh-CN" altLang="en-US" sz="12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Microsoft YaHei" charset="0"/>
                  <a:ea typeface="Microsoft YaHei" charset="0"/>
                  <a:cs typeface="Microsoft YaHei" charset="0"/>
                </a:rPr>
                <a:t>寻常人</a:t>
              </a:r>
            </a:p>
          </p:txBody>
        </p:sp>
        <p:sp>
          <p:nvSpPr>
            <p:cNvPr id="28" name="文本框 11"/>
            <p:cNvSpPr txBox="1"/>
            <p:nvPr/>
          </p:nvSpPr>
          <p:spPr>
            <a:xfrm>
              <a:off x="3721075" y="2635165"/>
              <a:ext cx="460626" cy="2614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6520"/>
              <a:r>
                <a:rPr kumimoji="1" lang="zh-CN" altLang="en-US" sz="12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Microsoft YaHei" charset="0"/>
                  <a:ea typeface="Microsoft YaHei" charset="0"/>
                  <a:cs typeface="Microsoft YaHei" charset="0"/>
                </a:rPr>
                <a:t>英雄</a:t>
              </a:r>
            </a:p>
          </p:txBody>
        </p:sp>
        <p:sp>
          <p:nvSpPr>
            <p:cNvPr id="29" name="文本框 12"/>
            <p:cNvSpPr txBox="1"/>
            <p:nvPr/>
          </p:nvSpPr>
          <p:spPr>
            <a:xfrm>
              <a:off x="4709611" y="2635165"/>
              <a:ext cx="604572" cy="2614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6520"/>
              <a:r>
                <a:rPr kumimoji="1" lang="zh-CN" altLang="en-US" sz="1200">
                  <a:solidFill>
                    <a:prstClr val="black">
                      <a:lumMod val="65000"/>
                      <a:lumOff val="35000"/>
                    </a:prstClr>
                  </a:solidFill>
                  <a:latin typeface="Microsoft YaHei" charset="0"/>
                  <a:ea typeface="Microsoft YaHei" charset="0"/>
                  <a:cs typeface="Microsoft YaHei" charset="0"/>
                </a:rPr>
                <a:t>纯真者</a:t>
              </a:r>
              <a:endParaRPr kumimoji="1" lang="zh-CN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  <p:sp>
          <p:nvSpPr>
            <p:cNvPr id="30" name="文本框 13"/>
            <p:cNvSpPr txBox="1"/>
            <p:nvPr/>
          </p:nvSpPr>
          <p:spPr>
            <a:xfrm>
              <a:off x="5705409" y="2635165"/>
              <a:ext cx="604572" cy="2614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6520"/>
              <a:r>
                <a:rPr kumimoji="1" lang="zh-CN" altLang="en-US" sz="1200">
                  <a:solidFill>
                    <a:prstClr val="black">
                      <a:lumMod val="65000"/>
                      <a:lumOff val="35000"/>
                    </a:prstClr>
                  </a:solidFill>
                  <a:latin typeface="Microsoft YaHei" charset="0"/>
                  <a:ea typeface="Microsoft YaHei" charset="0"/>
                  <a:cs typeface="Microsoft YaHei" charset="0"/>
                </a:rPr>
                <a:t>创造者</a:t>
              </a:r>
              <a:endParaRPr kumimoji="1" lang="zh-CN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  <p:sp>
          <p:nvSpPr>
            <p:cNvPr id="31" name="文本框 14"/>
            <p:cNvSpPr txBox="1"/>
            <p:nvPr/>
          </p:nvSpPr>
          <p:spPr>
            <a:xfrm>
              <a:off x="6779014" y="2635165"/>
              <a:ext cx="460626" cy="2614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6520"/>
              <a:r>
                <a:rPr kumimoji="1" lang="zh-CN" altLang="en-US" sz="1200">
                  <a:solidFill>
                    <a:prstClr val="black">
                      <a:lumMod val="65000"/>
                      <a:lumOff val="35000"/>
                    </a:prstClr>
                  </a:solidFill>
                  <a:latin typeface="Microsoft YaHei" charset="0"/>
                  <a:ea typeface="Microsoft YaHei" charset="0"/>
                  <a:cs typeface="Microsoft YaHei" charset="0"/>
                </a:rPr>
                <a:t>情人</a:t>
              </a:r>
              <a:endParaRPr kumimoji="1" lang="zh-CN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  <p:sp>
          <p:nvSpPr>
            <p:cNvPr id="32" name="文本框 15"/>
            <p:cNvSpPr txBox="1"/>
            <p:nvPr/>
          </p:nvSpPr>
          <p:spPr>
            <a:xfrm>
              <a:off x="1707013" y="4614751"/>
              <a:ext cx="604572" cy="2614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6520"/>
              <a:r>
                <a:rPr kumimoji="1" lang="zh-CN" altLang="en-US" sz="1200">
                  <a:solidFill>
                    <a:prstClr val="black">
                      <a:lumMod val="65000"/>
                      <a:lumOff val="35000"/>
                    </a:prstClr>
                  </a:solidFill>
                  <a:latin typeface="Microsoft YaHei" charset="0"/>
                  <a:ea typeface="Microsoft YaHei" charset="0"/>
                  <a:cs typeface="Microsoft YaHei" charset="0"/>
                </a:rPr>
                <a:t>颠覆者</a:t>
              </a:r>
              <a:endParaRPr kumimoji="1" lang="zh-CN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  <p:sp>
          <p:nvSpPr>
            <p:cNvPr id="33" name="文本框 16"/>
            <p:cNvSpPr txBox="1"/>
            <p:nvPr/>
          </p:nvSpPr>
          <p:spPr>
            <a:xfrm>
              <a:off x="2652755" y="4614751"/>
              <a:ext cx="604572" cy="2614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6520"/>
              <a:r>
                <a:rPr kumimoji="1" lang="zh-CN" altLang="en-US" sz="1200">
                  <a:solidFill>
                    <a:prstClr val="black">
                      <a:lumMod val="65000"/>
                      <a:lumOff val="35000"/>
                    </a:prstClr>
                  </a:solidFill>
                  <a:latin typeface="Microsoft YaHei" charset="0"/>
                  <a:ea typeface="Microsoft YaHei" charset="0"/>
                  <a:cs typeface="Microsoft YaHei" charset="0"/>
                </a:rPr>
                <a:t>探险家</a:t>
              </a:r>
              <a:endParaRPr kumimoji="1" lang="zh-CN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  <p:sp>
          <p:nvSpPr>
            <p:cNvPr id="34" name="文本框 17"/>
            <p:cNvSpPr txBox="1"/>
            <p:nvPr/>
          </p:nvSpPr>
          <p:spPr>
            <a:xfrm>
              <a:off x="3784310" y="4614751"/>
              <a:ext cx="604572" cy="2614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6520"/>
              <a:r>
                <a:rPr kumimoji="1" lang="zh-CN" altLang="en-US" sz="1200">
                  <a:solidFill>
                    <a:prstClr val="black">
                      <a:lumMod val="65000"/>
                      <a:lumOff val="35000"/>
                    </a:prstClr>
                  </a:solidFill>
                  <a:latin typeface="Microsoft YaHei" charset="0"/>
                  <a:ea typeface="Microsoft YaHei" charset="0"/>
                  <a:cs typeface="Microsoft YaHei" charset="0"/>
                </a:rPr>
                <a:t>统治者</a:t>
              </a:r>
              <a:endParaRPr kumimoji="1" lang="zh-CN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  <p:sp>
          <p:nvSpPr>
            <p:cNvPr id="35" name="文本框 18"/>
            <p:cNvSpPr txBox="1"/>
            <p:nvPr/>
          </p:nvSpPr>
          <p:spPr>
            <a:xfrm>
              <a:off x="4744857" y="4614751"/>
              <a:ext cx="604572" cy="2614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6520"/>
              <a:r>
                <a:rPr kumimoji="1" lang="zh-CN" altLang="en-US" sz="1200">
                  <a:solidFill>
                    <a:prstClr val="black">
                      <a:lumMod val="65000"/>
                      <a:lumOff val="35000"/>
                    </a:prstClr>
                  </a:solidFill>
                  <a:latin typeface="Microsoft YaHei" charset="0"/>
                  <a:ea typeface="Microsoft YaHei" charset="0"/>
                  <a:cs typeface="Microsoft YaHei" charset="0"/>
                </a:rPr>
                <a:t>娱乐者</a:t>
              </a:r>
              <a:endParaRPr kumimoji="1" lang="zh-CN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  <p:sp>
          <p:nvSpPr>
            <p:cNvPr id="36" name="文本框 19"/>
            <p:cNvSpPr txBox="1"/>
            <p:nvPr/>
          </p:nvSpPr>
          <p:spPr>
            <a:xfrm>
              <a:off x="5665171" y="4614751"/>
              <a:ext cx="604572" cy="2614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6520"/>
              <a:r>
                <a:rPr kumimoji="1" lang="zh-CN" altLang="en-US" sz="1200">
                  <a:solidFill>
                    <a:prstClr val="black">
                      <a:lumMod val="65000"/>
                      <a:lumOff val="35000"/>
                    </a:prstClr>
                  </a:solidFill>
                  <a:latin typeface="Microsoft YaHei" charset="0"/>
                  <a:ea typeface="Microsoft YaHei" charset="0"/>
                  <a:cs typeface="Microsoft YaHei" charset="0"/>
                </a:rPr>
                <a:t>魔术师</a:t>
              </a:r>
              <a:endParaRPr kumimoji="1" lang="zh-CN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  <p:sp>
          <p:nvSpPr>
            <p:cNvPr id="37" name="文本框 20"/>
            <p:cNvSpPr txBox="1"/>
            <p:nvPr/>
          </p:nvSpPr>
          <p:spPr>
            <a:xfrm>
              <a:off x="6714240" y="4614751"/>
              <a:ext cx="460626" cy="2614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6520"/>
              <a:r>
                <a:rPr kumimoji="1" lang="zh-CN" altLang="en-US" sz="12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Microsoft YaHei" charset="0"/>
                  <a:ea typeface="Microsoft YaHei" charset="0"/>
                  <a:cs typeface="Microsoft YaHei" charset="0"/>
                </a:rPr>
                <a:t>智者</a:t>
              </a:r>
            </a:p>
          </p:txBody>
        </p:sp>
      </p:grpSp>
      <p:sp>
        <p:nvSpPr>
          <p:cNvPr id="42" name="标题 2"/>
          <p:cNvSpPr>
            <a:spLocks noGrp="1"/>
          </p:cNvSpPr>
          <p:nvPr>
            <p:ph type="title"/>
          </p:nvPr>
        </p:nvSpPr>
        <p:spPr>
          <a:xfrm>
            <a:off x="646357" y="939973"/>
            <a:ext cx="6114301" cy="370420"/>
          </a:xfrm>
          <a:noFill/>
          <a:ln>
            <a:noFill/>
          </a:ln>
        </p:spPr>
        <p:txBody>
          <a:bodyPr wrap="none" lIns="46259" tIns="46259" rIns="46259" bIns="46259" anchor="ctr">
            <a:spAutoFit/>
          </a:bodyPr>
          <a:lstStyle/>
          <a:p>
            <a:pPr defTabSz="913997"/>
            <a:r>
              <a:rPr lang="zh-CN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  <a:cs typeface="Helvetica Light" charset="0"/>
              </a:rPr>
              <a:t>我们把品牌分为</a:t>
            </a:r>
            <a:r>
              <a:rPr lang="en-US" altLang="zh-CN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  <a:cs typeface="Helvetica Light" charset="0"/>
              </a:rPr>
              <a:t>12</a:t>
            </a:r>
            <a:r>
              <a:rPr lang="zh-CN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  <a:cs typeface="Helvetica Light" charset="0"/>
              </a:rPr>
              <a:t>种人格，代表人类的</a:t>
            </a:r>
            <a:r>
              <a:rPr lang="en-US" altLang="zh-CN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  <a:cs typeface="Helvetica Light" charset="0"/>
              </a:rPr>
              <a:t>12</a:t>
            </a:r>
            <a:r>
              <a:rPr lang="zh-CN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  <a:cs typeface="Helvetica Light" charset="0"/>
              </a:rPr>
              <a:t>种终极欲望</a:t>
            </a:r>
          </a:p>
        </p:txBody>
      </p:sp>
      <p:grpSp>
        <p:nvGrpSpPr>
          <p:cNvPr id="21" name="组 20"/>
          <p:cNvGrpSpPr/>
          <p:nvPr/>
        </p:nvGrpSpPr>
        <p:grpSpPr>
          <a:xfrm>
            <a:off x="219456" y="1700785"/>
            <a:ext cx="5979606" cy="4589998"/>
            <a:chOff x="1493672" y="1012552"/>
            <a:chExt cx="5558907" cy="4029356"/>
          </a:xfrm>
        </p:grpSpPr>
        <p:pic>
          <p:nvPicPr>
            <p:cNvPr id="22" name="Picture 6" descr="螢幕快照 2016-06-28 下午7.39.44.png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1493672" y="1012552"/>
              <a:ext cx="5558907" cy="4029356"/>
            </a:xfrm>
            <a:prstGeom prst="rect">
              <a:avLst/>
            </a:prstGeom>
          </p:spPr>
        </p:pic>
        <p:sp>
          <p:nvSpPr>
            <p:cNvPr id="23" name="文本框 5"/>
            <p:cNvSpPr txBox="1"/>
            <p:nvPr/>
          </p:nvSpPr>
          <p:spPr>
            <a:xfrm>
              <a:off x="3194150" y="2572626"/>
              <a:ext cx="678121" cy="23115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kumimoji="1" lang="zh-CN" altLang="en-US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YaHei" charset="0"/>
                  <a:ea typeface="Microsoft YaHei" charset="0"/>
                  <a:cs typeface="Microsoft YaHei" charset="0"/>
                </a:rPr>
                <a:t>寻常人</a:t>
              </a:r>
            </a:p>
          </p:txBody>
        </p:sp>
        <p:sp>
          <p:nvSpPr>
            <p:cNvPr id="43" name="文本框 34"/>
            <p:cNvSpPr txBox="1"/>
            <p:nvPr/>
          </p:nvSpPr>
          <p:spPr>
            <a:xfrm>
              <a:off x="3045533" y="3027230"/>
              <a:ext cx="627666" cy="23115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kumimoji="1" lang="zh-CN" altLang="en-US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YaHei" charset="0"/>
                  <a:ea typeface="Microsoft YaHei" charset="0"/>
                  <a:cs typeface="Microsoft YaHei" charset="0"/>
                </a:rPr>
                <a:t>娱乐者</a:t>
              </a:r>
            </a:p>
          </p:txBody>
        </p:sp>
        <p:sp>
          <p:nvSpPr>
            <p:cNvPr id="44" name="文本框 35"/>
            <p:cNvSpPr txBox="1"/>
            <p:nvPr/>
          </p:nvSpPr>
          <p:spPr>
            <a:xfrm>
              <a:off x="3147435" y="3441116"/>
              <a:ext cx="525765" cy="23115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kumimoji="1" lang="zh-CN" altLang="en-US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YaHei" charset="0"/>
                  <a:ea typeface="Microsoft YaHei" charset="0"/>
                  <a:cs typeface="Microsoft YaHei" charset="0"/>
                </a:rPr>
                <a:t>情人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81352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646357" y="924569"/>
            <a:ext cx="4966581" cy="401228"/>
          </a:xfrm>
          <a:noFill/>
          <a:ln>
            <a:noFill/>
          </a:ln>
        </p:spPr>
        <p:txBody>
          <a:bodyPr wrap="none" lIns="46270" tIns="46270" rIns="46270" bIns="46270" anchor="ctr">
            <a:spAutoFit/>
          </a:bodyPr>
          <a:lstStyle/>
          <a:p>
            <a:pPr defTabSz="456520">
              <a:lnSpc>
                <a:spcPct val="100000"/>
              </a:lnSpc>
              <a:spcBef>
                <a:spcPct val="20000"/>
              </a:spcBef>
            </a:pPr>
            <a:r>
              <a:rPr lang="zh-CN" altLang="en-US" sz="2000" b="1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微软雅黑"/>
                <a:cs typeface="+mn-cs"/>
              </a:rPr>
              <a:t>一张图，让你理解为何这些品牌有如此不同</a:t>
            </a:r>
          </a:p>
        </p:txBody>
      </p:sp>
      <p:grpSp>
        <p:nvGrpSpPr>
          <p:cNvPr id="80" name="组合 79"/>
          <p:cNvGrpSpPr/>
          <p:nvPr/>
        </p:nvGrpSpPr>
        <p:grpSpPr>
          <a:xfrm>
            <a:off x="1543098" y="1882590"/>
            <a:ext cx="9254891" cy="3957535"/>
            <a:chOff x="1516204" y="2588221"/>
            <a:chExt cx="8393099" cy="3467055"/>
          </a:xfrm>
        </p:grpSpPr>
        <p:sp>
          <p:nvSpPr>
            <p:cNvPr id="41" name="圆角矩形 40"/>
            <p:cNvSpPr/>
            <p:nvPr/>
          </p:nvSpPr>
          <p:spPr>
            <a:xfrm>
              <a:off x="1516204" y="3762353"/>
              <a:ext cx="1011921" cy="351393"/>
            </a:xfrm>
            <a:prstGeom prst="roundRect">
              <a:avLst/>
            </a:prstGeom>
            <a:solidFill>
              <a:srgbClr val="E8314A"/>
            </a:solidFill>
            <a:ln w="9525" cap="flat" cmpd="sng" algn="ctr">
              <a:solidFill>
                <a:srgbClr val="E8314A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456520"/>
              <a:r>
                <a:rPr lang="zh-TW" altLang="en-US" sz="1500" b="1" kern="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Microsoft YaHei" charset="0"/>
                </a:rPr>
                <a:t>纯</a:t>
              </a:r>
              <a:r>
                <a:rPr lang="zh-CN" altLang="en-US" sz="1500" b="1" kern="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Microsoft YaHei" charset="0"/>
                </a:rPr>
                <a:t>真者</a:t>
              </a:r>
              <a:endParaRPr lang="zh-CN" altLang="en-US" sz="1500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endParaRPr>
            </a:p>
          </p:txBody>
        </p:sp>
        <p:sp>
          <p:nvSpPr>
            <p:cNvPr id="43" name="Text Box 12"/>
            <p:cNvSpPr txBox="1">
              <a:spLocks noChangeArrowheads="1"/>
            </p:cNvSpPr>
            <p:nvPr/>
          </p:nvSpPr>
          <p:spPr bwMode="auto">
            <a:xfrm>
              <a:off x="5394340" y="3385366"/>
              <a:ext cx="1932792" cy="26961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121899" tIns="60949" rIns="121899" bIns="60949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 defTabSz="456520">
                <a:buClr>
                  <a:srgbClr val="B2B2B2"/>
                </a:buClr>
              </a:pPr>
              <a:r>
                <a:rPr lang="zh-CN" altLang="en-US" sz="1200" b="1" dirty="0">
                  <a:solidFill>
                    <a:srgbClr val="000000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耐克</a:t>
              </a:r>
              <a:endParaRPr lang="en-US" altLang="zh-CN" sz="1200" b="1" dirty="0">
                <a:solidFill>
                  <a:srgbClr val="000000"/>
                </a:solidFill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  <p:sp>
          <p:nvSpPr>
            <p:cNvPr id="44" name="矩形 10"/>
            <p:cNvSpPr/>
            <p:nvPr/>
          </p:nvSpPr>
          <p:spPr>
            <a:xfrm>
              <a:off x="4112955" y="3385366"/>
              <a:ext cx="1587909" cy="269612"/>
            </a:xfrm>
            <a:prstGeom prst="rect">
              <a:avLst/>
            </a:prstGeom>
          </p:spPr>
          <p:txBody>
            <a:bodyPr wrap="square" lIns="121899" tIns="60949" rIns="121899" bIns="60949">
              <a:spAutoFit/>
            </a:bodyPr>
            <a:lstStyle/>
            <a:p>
              <a:pPr algn="ctr" defTabSz="456520" fontAlgn="base">
                <a:spcBef>
                  <a:spcPct val="0"/>
                </a:spcBef>
                <a:spcAft>
                  <a:spcPct val="0"/>
                </a:spcAft>
                <a:buClr>
                  <a:srgbClr val="B2B2B2"/>
                </a:buClr>
              </a:pPr>
              <a:r>
                <a:rPr lang="zh-CN" altLang="en-US" sz="1200" b="1" dirty="0">
                  <a:solidFill>
                    <a:srgbClr val="000000"/>
                  </a:solidFill>
                  <a:latin typeface="Microsoft YaHei" charset="0"/>
                  <a:cs typeface="Microsoft YaHei" charset="0"/>
                </a:rPr>
                <a:t>知乎</a:t>
              </a:r>
              <a:endParaRPr lang="en-US" altLang="zh-CN" sz="1200" b="1" dirty="0">
                <a:solidFill>
                  <a:srgbClr val="000000"/>
                </a:solidFill>
                <a:latin typeface="Microsoft YaHei" charset="0"/>
                <a:cs typeface="Microsoft YaHei" charset="0"/>
              </a:endParaRPr>
            </a:p>
          </p:txBody>
        </p:sp>
        <p:sp>
          <p:nvSpPr>
            <p:cNvPr id="45" name="矩形 11"/>
            <p:cNvSpPr/>
            <p:nvPr/>
          </p:nvSpPr>
          <p:spPr>
            <a:xfrm>
              <a:off x="2914916" y="3385366"/>
              <a:ext cx="1191559" cy="269612"/>
            </a:xfrm>
            <a:prstGeom prst="rect">
              <a:avLst/>
            </a:prstGeom>
          </p:spPr>
          <p:txBody>
            <a:bodyPr wrap="none" lIns="121899" tIns="60949" rIns="121899" bIns="60949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 defTabSz="456520">
                <a:buClr>
                  <a:srgbClr val="B2B2B2"/>
                </a:buClr>
              </a:pPr>
              <a:r>
                <a:rPr lang="en-US" altLang="zh-CN" sz="1200" b="1" dirty="0">
                  <a:solidFill>
                    <a:srgbClr val="000000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Discovery</a:t>
              </a:r>
              <a:r>
                <a:rPr lang="zh-CN" altLang="en-US" sz="1200" b="1" dirty="0">
                  <a:solidFill>
                    <a:srgbClr val="000000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频道</a:t>
              </a:r>
              <a:endParaRPr lang="en-US" altLang="zh-CN" sz="1200" b="1" dirty="0">
                <a:solidFill>
                  <a:srgbClr val="000000"/>
                </a:solidFill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  <p:sp>
          <p:nvSpPr>
            <p:cNvPr id="46" name="矩形 12"/>
            <p:cNvSpPr/>
            <p:nvPr/>
          </p:nvSpPr>
          <p:spPr>
            <a:xfrm>
              <a:off x="1681772" y="3385366"/>
              <a:ext cx="684090" cy="269612"/>
            </a:xfrm>
            <a:prstGeom prst="rect">
              <a:avLst/>
            </a:prstGeom>
          </p:spPr>
          <p:txBody>
            <a:bodyPr wrap="none" lIns="121899" tIns="60949" rIns="121899" bIns="60949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 defTabSz="456520">
                <a:buClr>
                  <a:srgbClr val="B2B2B2"/>
                </a:buClr>
              </a:pPr>
              <a:r>
                <a:rPr lang="en-US" altLang="zh-CN" sz="1200" b="1" dirty="0">
                  <a:solidFill>
                    <a:srgbClr val="000000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 </a:t>
              </a:r>
              <a:r>
                <a:rPr lang="zh-CN" altLang="en-US" sz="1200" b="1" dirty="0">
                  <a:solidFill>
                    <a:srgbClr val="000000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麦当劳</a:t>
              </a:r>
              <a:endParaRPr lang="en-US" altLang="zh-CN" sz="1200" b="1" dirty="0">
                <a:solidFill>
                  <a:srgbClr val="000000"/>
                </a:solidFill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  <p:sp>
          <p:nvSpPr>
            <p:cNvPr id="47" name="矩形 8"/>
            <p:cNvSpPr/>
            <p:nvPr/>
          </p:nvSpPr>
          <p:spPr>
            <a:xfrm>
              <a:off x="7507373" y="3385366"/>
              <a:ext cx="502372" cy="269612"/>
            </a:xfrm>
            <a:prstGeom prst="rect">
              <a:avLst/>
            </a:prstGeom>
          </p:spPr>
          <p:txBody>
            <a:bodyPr wrap="none" lIns="121899" tIns="60949" rIns="121899" bIns="60949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 defTabSz="456520">
                <a:buClr>
                  <a:srgbClr val="B2B2B2"/>
                </a:buClr>
              </a:pPr>
              <a:r>
                <a:rPr lang="zh-CN" altLang="en-US" sz="1200" b="1" dirty="0">
                  <a:solidFill>
                    <a:srgbClr val="000000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苹果</a:t>
              </a:r>
            </a:p>
          </p:txBody>
        </p:sp>
        <p:sp>
          <p:nvSpPr>
            <p:cNvPr id="48" name="矩形 6"/>
            <p:cNvSpPr/>
            <p:nvPr/>
          </p:nvSpPr>
          <p:spPr>
            <a:xfrm>
              <a:off x="8949416" y="3385366"/>
              <a:ext cx="566337" cy="269612"/>
            </a:xfrm>
            <a:prstGeom prst="rect">
              <a:avLst/>
            </a:prstGeom>
          </p:spPr>
          <p:txBody>
            <a:bodyPr wrap="none" lIns="121899" tIns="60949" rIns="121899" bIns="60949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 defTabSz="456520">
                <a:buClr>
                  <a:srgbClr val="B2B2B2"/>
                </a:buClr>
              </a:pPr>
              <a:r>
                <a:rPr lang="en-US" altLang="zh-CN" sz="1200" b="1">
                  <a:solidFill>
                    <a:srgbClr val="000000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Uber</a:t>
              </a:r>
              <a:endParaRPr lang="en-US" altLang="zh-CN" sz="1200" b="1" dirty="0">
                <a:solidFill>
                  <a:srgbClr val="000000"/>
                </a:solidFill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  <p:sp>
          <p:nvSpPr>
            <p:cNvPr id="49" name="Rectangle 28"/>
            <p:cNvSpPr/>
            <p:nvPr/>
          </p:nvSpPr>
          <p:spPr>
            <a:xfrm>
              <a:off x="1736722" y="5260883"/>
              <a:ext cx="684090" cy="269612"/>
            </a:xfrm>
            <a:prstGeom prst="rect">
              <a:avLst/>
            </a:prstGeom>
          </p:spPr>
          <p:txBody>
            <a:bodyPr wrap="none" lIns="121899" tIns="60949" rIns="121899" bIns="60949">
              <a:spAutoFit/>
            </a:bodyPr>
            <a:lstStyle/>
            <a:p>
              <a:pPr algn="ctr" defTabSz="456520">
                <a:buClr>
                  <a:srgbClr val="B2B2B2"/>
                </a:buClr>
              </a:pPr>
              <a:r>
                <a:rPr lang="en-US" altLang="zh-CN" sz="1200" b="1" dirty="0">
                  <a:solidFill>
                    <a:srgbClr val="000000"/>
                  </a:solidFill>
                  <a:latin typeface="Microsoft YaHei" charset="0"/>
                  <a:cs typeface="Microsoft YaHei" charset="0"/>
                </a:rPr>
                <a:t> </a:t>
              </a:r>
              <a:r>
                <a:rPr lang="zh-CN" altLang="en-US" sz="1200" b="1" dirty="0">
                  <a:solidFill>
                    <a:srgbClr val="000000"/>
                  </a:solidFill>
                  <a:latin typeface="Microsoft YaHei" charset="0"/>
                  <a:cs typeface="Microsoft YaHei" charset="0"/>
                </a:rPr>
                <a:t>杜蕾斯</a:t>
              </a:r>
              <a:endParaRPr lang="en-US" altLang="zh-CN" sz="1200" b="1" dirty="0">
                <a:solidFill>
                  <a:srgbClr val="000000"/>
                </a:solidFill>
                <a:latin typeface="Microsoft YaHei" charset="0"/>
                <a:cs typeface="Microsoft YaHei" charset="0"/>
              </a:endParaRPr>
            </a:p>
          </p:txBody>
        </p:sp>
        <p:sp>
          <p:nvSpPr>
            <p:cNvPr id="50" name="Rectangle 29"/>
            <p:cNvSpPr/>
            <p:nvPr/>
          </p:nvSpPr>
          <p:spPr>
            <a:xfrm>
              <a:off x="2889316" y="5283257"/>
              <a:ext cx="1242762" cy="269612"/>
            </a:xfrm>
            <a:prstGeom prst="rect">
              <a:avLst/>
            </a:prstGeom>
          </p:spPr>
          <p:txBody>
            <a:bodyPr wrap="square" lIns="121899" tIns="60949" rIns="121899" bIns="60949">
              <a:spAutoFit/>
            </a:bodyPr>
            <a:lstStyle/>
            <a:p>
              <a:pPr algn="ctr" defTabSz="456520">
                <a:buClr>
                  <a:srgbClr val="B2B2B2"/>
                </a:buClr>
              </a:pPr>
              <a:r>
                <a:rPr lang="en-US" altLang="zh-CN" sz="1200" b="1" dirty="0">
                  <a:solidFill>
                    <a:srgbClr val="000000"/>
                  </a:solidFill>
                  <a:latin typeface="Microsoft YaHei" charset="0"/>
                  <a:cs typeface="Microsoft YaHei" charset="0"/>
                </a:rPr>
                <a:t>Facebook</a:t>
              </a:r>
            </a:p>
          </p:txBody>
        </p:sp>
        <p:sp>
          <p:nvSpPr>
            <p:cNvPr id="51" name="矩形 13"/>
            <p:cNvSpPr/>
            <p:nvPr/>
          </p:nvSpPr>
          <p:spPr>
            <a:xfrm>
              <a:off x="4564287" y="5250359"/>
              <a:ext cx="684090" cy="269612"/>
            </a:xfrm>
            <a:prstGeom prst="rect">
              <a:avLst/>
            </a:prstGeom>
          </p:spPr>
          <p:txBody>
            <a:bodyPr wrap="none" lIns="121899" tIns="60949" rIns="121899" bIns="60949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 defTabSz="456520">
                <a:buClr>
                  <a:srgbClr val="B2B2B2"/>
                </a:buClr>
              </a:pPr>
              <a:r>
                <a:rPr lang="en-US" altLang="zh-CN" sz="1200" b="1" dirty="0">
                  <a:solidFill>
                    <a:srgbClr val="000000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 </a:t>
              </a:r>
              <a:r>
                <a:rPr lang="zh-CN" altLang="en-US" sz="1200" b="1" dirty="0">
                  <a:solidFill>
                    <a:srgbClr val="000000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香奈儿</a:t>
              </a:r>
              <a:endParaRPr lang="en-US" altLang="zh-CN" sz="1200" b="1" dirty="0">
                <a:solidFill>
                  <a:srgbClr val="000000"/>
                </a:solidFill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  <p:sp>
          <p:nvSpPr>
            <p:cNvPr id="52" name="Rectangle 31"/>
            <p:cNvSpPr/>
            <p:nvPr/>
          </p:nvSpPr>
          <p:spPr>
            <a:xfrm>
              <a:off x="5969209" y="5260883"/>
              <a:ext cx="781490" cy="269612"/>
            </a:xfrm>
            <a:prstGeom prst="rect">
              <a:avLst/>
            </a:prstGeom>
          </p:spPr>
          <p:txBody>
            <a:bodyPr wrap="none" lIns="121899" tIns="60949" rIns="121899" bIns="60949">
              <a:spAutoFit/>
            </a:bodyPr>
            <a:lstStyle/>
            <a:p>
              <a:pPr algn="ctr" defTabSz="456520">
                <a:buClr>
                  <a:srgbClr val="B2B2B2"/>
                </a:buClr>
              </a:pPr>
              <a:r>
                <a:rPr lang="zh-CN" altLang="en-US" sz="1200" b="1" dirty="0">
                  <a:solidFill>
                    <a:srgbClr val="000000"/>
                  </a:solidFill>
                  <a:latin typeface="Microsoft YaHei" charset="0"/>
                  <a:cs typeface="Microsoft YaHei" charset="0"/>
                </a:rPr>
                <a:t>美国运通</a:t>
              </a:r>
            </a:p>
          </p:txBody>
        </p:sp>
        <p:sp>
          <p:nvSpPr>
            <p:cNvPr id="53" name="Rectangle 32"/>
            <p:cNvSpPr/>
            <p:nvPr/>
          </p:nvSpPr>
          <p:spPr>
            <a:xfrm>
              <a:off x="7437591" y="5263560"/>
              <a:ext cx="641931" cy="269612"/>
            </a:xfrm>
            <a:prstGeom prst="rect">
              <a:avLst/>
            </a:prstGeom>
          </p:spPr>
          <p:txBody>
            <a:bodyPr wrap="none" lIns="121899" tIns="60949" rIns="121899" bIns="60949">
              <a:spAutoFit/>
            </a:bodyPr>
            <a:lstStyle/>
            <a:p>
              <a:pPr algn="ctr" defTabSz="456520">
                <a:buClr>
                  <a:srgbClr val="B2B2B2"/>
                </a:buClr>
              </a:pPr>
              <a:r>
                <a:rPr lang="zh-CN" altLang="en-US" sz="1200" b="1" dirty="0">
                  <a:solidFill>
                    <a:srgbClr val="000000"/>
                  </a:solidFill>
                  <a:latin typeface="Microsoft YaHei" charset="0"/>
                  <a:cs typeface="Microsoft YaHei" charset="0"/>
                </a:rPr>
                <a:t>大姨吗</a:t>
              </a:r>
              <a:endParaRPr lang="en-US" altLang="zh-CN" sz="1200" b="1" dirty="0">
                <a:solidFill>
                  <a:srgbClr val="000000"/>
                </a:solidFill>
                <a:latin typeface="Microsoft YaHei" charset="0"/>
                <a:cs typeface="Microsoft YaHei" charset="0"/>
              </a:endParaRPr>
            </a:p>
          </p:txBody>
        </p:sp>
        <p:sp>
          <p:nvSpPr>
            <p:cNvPr id="54" name="Rectangle 33"/>
            <p:cNvSpPr/>
            <p:nvPr/>
          </p:nvSpPr>
          <p:spPr>
            <a:xfrm>
              <a:off x="8981397" y="5274948"/>
              <a:ext cx="502372" cy="269612"/>
            </a:xfrm>
            <a:prstGeom prst="rect">
              <a:avLst/>
            </a:prstGeom>
          </p:spPr>
          <p:txBody>
            <a:bodyPr wrap="none" lIns="121899" tIns="60949" rIns="121899" bIns="60949">
              <a:spAutoFit/>
            </a:bodyPr>
            <a:lstStyle/>
            <a:p>
              <a:pPr algn="ctr" defTabSz="456520">
                <a:buClr>
                  <a:srgbClr val="B2B2B2"/>
                </a:buClr>
              </a:pPr>
              <a:r>
                <a:rPr lang="zh-CN" altLang="en-US" sz="1200" b="1" dirty="0">
                  <a:solidFill>
                    <a:srgbClr val="000000"/>
                  </a:solidFill>
                  <a:latin typeface="Microsoft YaHei" charset="0"/>
                  <a:cs typeface="Microsoft YaHei" charset="0"/>
                </a:rPr>
                <a:t>微软</a:t>
              </a:r>
              <a:endParaRPr lang="en-US" altLang="zh-CN" sz="1200" b="1" dirty="0">
                <a:solidFill>
                  <a:srgbClr val="000000"/>
                </a:solidFill>
                <a:latin typeface="Microsoft YaHei" charset="0"/>
                <a:cs typeface="Microsoft YaHei" charset="0"/>
              </a:endParaRPr>
            </a:p>
          </p:txBody>
        </p:sp>
        <p:pic>
          <p:nvPicPr>
            <p:cNvPr id="55" name="Picture 5" descr="C:\Documents and Settings\songteng\桌面\0406\中债 图\u=3030954587,1039361301&amp;fm=0&amp;gp=0.jpg"/>
            <p:cNvPicPr>
              <a:picLocks noChangeAspect="1" noChangeArrowheads="1"/>
            </p:cNvPicPr>
            <p:nvPr/>
          </p:nvPicPr>
          <p:blipFill>
            <a:blip r:embed="rId2">
              <a:lum contrast="6000"/>
            </a:blip>
            <a:srcRect/>
            <a:stretch>
              <a:fillRect/>
            </a:stretch>
          </p:blipFill>
          <p:spPr bwMode="auto">
            <a:xfrm>
              <a:off x="2981411" y="2719972"/>
              <a:ext cx="1115490" cy="460764"/>
            </a:xfrm>
            <a:prstGeom prst="rect">
              <a:avLst/>
            </a:prstGeom>
            <a:noFill/>
          </p:spPr>
        </p:pic>
        <p:pic>
          <p:nvPicPr>
            <p:cNvPr id="56" name="Picture 14" descr="u=3325381189,2032081977&amp;gp=20">
              <a:hlinkClick r:id=""/>
            </p:cNvPr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 contrast="6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93940" y="2651351"/>
              <a:ext cx="579535" cy="5043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" name="Picture 28" descr="u=1948223236,1567177969&amp;gp=-36">
              <a:hlinkClick r:id=""/>
            </p:cNvPr>
            <p:cNvPicPr>
              <a:picLocks noChangeAspect="1" noChangeArrowheads="1"/>
            </p:cNvPicPr>
            <p:nvPr/>
          </p:nvPicPr>
          <p:blipFill>
            <a:blip r:embed="rId4">
              <a:lum contrast="6000"/>
            </a:blip>
            <a:srcRect/>
            <a:stretch>
              <a:fillRect/>
            </a:stretch>
          </p:blipFill>
          <p:spPr bwMode="auto">
            <a:xfrm>
              <a:off x="5864090" y="2721934"/>
              <a:ext cx="968651" cy="54551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" name="Picture 2" descr="C:\Documents and Settings\songteng\桌面\0406\中债 图\125403290012(4).jpg"/>
            <p:cNvPicPr>
              <a:picLocks noChangeAspect="1" noChangeArrowheads="1"/>
            </p:cNvPicPr>
            <p:nvPr/>
          </p:nvPicPr>
          <p:blipFill>
            <a:blip r:embed="rId5" cstate="screen">
              <a:lum contrast="12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3205" y="4630348"/>
              <a:ext cx="539509" cy="575474"/>
            </a:xfrm>
            <a:prstGeom prst="rect">
              <a:avLst/>
            </a:prstGeom>
            <a:noFill/>
          </p:spPr>
        </p:pic>
        <p:pic>
          <p:nvPicPr>
            <p:cNvPr id="59" name="Picture 38" descr="u=2688597922,1459597891&amp;fm=206&amp;gp=0.jpg"/>
            <p:cNvPicPr>
              <a:picLocks noChangeAspect="1"/>
            </p:cNvPicPr>
            <p:nvPr/>
          </p:nvPicPr>
          <p:blipFill>
            <a:blip r:embed="rId6" cstate="screen">
              <a:lum contrast="12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81411" y="4688000"/>
              <a:ext cx="977283" cy="366935"/>
            </a:xfrm>
            <a:prstGeom prst="rect">
              <a:avLst/>
            </a:prstGeom>
          </p:spPr>
        </p:pic>
        <p:pic>
          <p:nvPicPr>
            <p:cNvPr id="60" name="Picture 4" descr="https://ss0.bdstatic.com/94oJfD_bAAcT8t7mm9GUKT-xh_/timg?image&amp;quality=100&amp;size=b4000_4000&amp;sec=1478529313&amp;di=413d7c9ceb11988ee1e58ea7455e08aa&amp;src=http://logo.chuangyimao.com/uploads/logo/20141226/141226094434cbd8250ad7.jpg"/>
            <p:cNvPicPr>
              <a:picLocks noChangeAspect="1" noChangeArrowheads="1"/>
            </p:cNvPicPr>
            <p:nvPr/>
          </p:nvPicPr>
          <p:blipFill rotWithShape="1"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542084" y="4541658"/>
              <a:ext cx="1073364" cy="639683"/>
            </a:xfrm>
            <a:prstGeom prst="rect">
              <a:avLst/>
            </a:prstGeom>
            <a:noFill/>
          </p:spPr>
        </p:pic>
        <p:pic>
          <p:nvPicPr>
            <p:cNvPr id="61" name="图片 60"/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69521" y="2774387"/>
              <a:ext cx="886879" cy="445761"/>
            </a:xfrm>
            <a:prstGeom prst="rect">
              <a:avLst/>
            </a:prstGeom>
          </p:spPr>
        </p:pic>
        <p:pic>
          <p:nvPicPr>
            <p:cNvPr id="62" name="图片 61"/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52033" y="4380726"/>
              <a:ext cx="1076934" cy="805964"/>
            </a:xfrm>
            <a:prstGeom prst="rect">
              <a:avLst/>
            </a:prstGeom>
          </p:spPr>
        </p:pic>
        <p:pic>
          <p:nvPicPr>
            <p:cNvPr id="63" name="图片 62"/>
            <p:cNvPicPr>
              <a:picLocks noChangeAspect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921126" y="4532432"/>
              <a:ext cx="911615" cy="572410"/>
            </a:xfrm>
            <a:prstGeom prst="rect">
              <a:avLst/>
            </a:prstGeom>
          </p:spPr>
        </p:pic>
        <p:pic>
          <p:nvPicPr>
            <p:cNvPr id="64" name="图片 63"/>
            <p:cNvPicPr>
              <a:picLocks noChangeAspect="1"/>
            </p:cNvPicPr>
            <p:nvPr/>
          </p:nvPicPr>
          <p:blipFill rotWithShape="1"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-347"/>
            <a:stretch/>
          </p:blipFill>
          <p:spPr>
            <a:xfrm>
              <a:off x="8486485" y="4619354"/>
              <a:ext cx="1422818" cy="421576"/>
            </a:xfrm>
            <a:prstGeom prst="rect">
              <a:avLst/>
            </a:prstGeom>
          </p:spPr>
        </p:pic>
        <p:pic>
          <p:nvPicPr>
            <p:cNvPr id="65" name="Picture 8" descr="http://photocdn.sohu.com/20160218/mp59454502_1455789867653_1_th.jpeg"/>
            <p:cNvPicPr>
              <a:picLocks noChangeAspect="1" noChangeArrowheads="1"/>
            </p:cNvPicPr>
            <p:nvPr/>
          </p:nvPicPr>
          <p:blipFill>
            <a:blip r:embed="rId1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41345" y="2705180"/>
              <a:ext cx="713099" cy="534825"/>
            </a:xfrm>
            <a:prstGeom prst="rect">
              <a:avLst/>
            </a:prstGeom>
            <a:noFill/>
          </p:spPr>
        </p:pic>
        <p:pic>
          <p:nvPicPr>
            <p:cNvPr id="66" name="Picture 14" descr="http://img.article.pchome.net/00/37/47/30/pic_lib/s960x639/a4a4b1e5bc5e05a3b2bd398eceda6a65s960x639.JPG"/>
            <p:cNvPicPr>
              <a:picLocks noChangeAspect="1" noChangeArrowheads="1"/>
            </p:cNvPicPr>
            <p:nvPr/>
          </p:nvPicPr>
          <p:blipFill>
            <a:blip r:embed="rId1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37212" y="2588221"/>
              <a:ext cx="642691" cy="642691"/>
            </a:xfrm>
            <a:prstGeom prst="rect">
              <a:avLst/>
            </a:prstGeom>
            <a:noFill/>
          </p:spPr>
        </p:pic>
        <p:sp>
          <p:nvSpPr>
            <p:cNvPr id="67" name="圆角矩形 66"/>
            <p:cNvSpPr/>
            <p:nvPr/>
          </p:nvSpPr>
          <p:spPr>
            <a:xfrm>
              <a:off x="2958288" y="3762353"/>
              <a:ext cx="1011921" cy="351393"/>
            </a:xfrm>
            <a:prstGeom prst="roundRect">
              <a:avLst/>
            </a:prstGeom>
            <a:solidFill>
              <a:srgbClr val="E8314A"/>
            </a:solidFill>
            <a:ln w="9525" cap="flat" cmpd="sng" algn="ctr">
              <a:solidFill>
                <a:srgbClr val="E8314A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456520"/>
              <a:r>
                <a:rPr lang="zh-CN" altLang="en-US" sz="1500" b="1" kern="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Microsoft YaHei" charset="0"/>
                </a:rPr>
                <a:t>探险家</a:t>
              </a:r>
              <a:endParaRPr lang="en-US" altLang="zh-CN" sz="1500" b="1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endParaRPr>
            </a:p>
          </p:txBody>
        </p:sp>
        <p:sp>
          <p:nvSpPr>
            <p:cNvPr id="68" name="圆角矩形 67"/>
            <p:cNvSpPr/>
            <p:nvPr/>
          </p:nvSpPr>
          <p:spPr>
            <a:xfrm>
              <a:off x="4400372" y="3762353"/>
              <a:ext cx="1011921" cy="351393"/>
            </a:xfrm>
            <a:prstGeom prst="roundRect">
              <a:avLst/>
            </a:prstGeom>
            <a:solidFill>
              <a:srgbClr val="E8314A"/>
            </a:solidFill>
            <a:ln w="9525" cap="flat" cmpd="sng" algn="ctr">
              <a:solidFill>
                <a:srgbClr val="E8314A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456520"/>
              <a:r>
                <a:rPr lang="zh-CN" altLang="en-US" sz="1500" b="1" kern="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Microsoft YaHei" charset="0"/>
                </a:rPr>
                <a:t>智者</a:t>
              </a:r>
            </a:p>
          </p:txBody>
        </p:sp>
        <p:sp>
          <p:nvSpPr>
            <p:cNvPr id="69" name="圆角矩形 68"/>
            <p:cNvSpPr/>
            <p:nvPr/>
          </p:nvSpPr>
          <p:spPr>
            <a:xfrm>
              <a:off x="5842456" y="3762353"/>
              <a:ext cx="1011921" cy="351393"/>
            </a:xfrm>
            <a:prstGeom prst="roundRect">
              <a:avLst/>
            </a:prstGeom>
            <a:solidFill>
              <a:srgbClr val="E8314A"/>
            </a:solidFill>
            <a:ln w="9525" cap="flat" cmpd="sng" algn="ctr">
              <a:solidFill>
                <a:srgbClr val="E8314A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456520"/>
              <a:r>
                <a:rPr lang="zh-CN" altLang="en-US" sz="1500" b="1" kern="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Microsoft YaHei" charset="0"/>
                </a:rPr>
                <a:t>英雄</a:t>
              </a:r>
            </a:p>
          </p:txBody>
        </p:sp>
        <p:sp>
          <p:nvSpPr>
            <p:cNvPr id="70" name="圆角矩形 69"/>
            <p:cNvSpPr/>
            <p:nvPr/>
          </p:nvSpPr>
          <p:spPr>
            <a:xfrm>
              <a:off x="7284540" y="3762353"/>
              <a:ext cx="1011921" cy="351393"/>
            </a:xfrm>
            <a:prstGeom prst="roundRect">
              <a:avLst/>
            </a:prstGeom>
            <a:solidFill>
              <a:srgbClr val="E8314A"/>
            </a:solidFill>
            <a:ln w="9525" cap="flat" cmpd="sng" algn="ctr">
              <a:solidFill>
                <a:srgbClr val="E8314A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456520"/>
              <a:r>
                <a:rPr lang="zh-TW" altLang="en-US" sz="1500" b="1" kern="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Microsoft YaHei" charset="0"/>
                </a:rPr>
                <a:t>颠覆者</a:t>
              </a:r>
              <a:endParaRPr lang="zh-CN" altLang="en-US" sz="1500" b="1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endParaRPr>
            </a:p>
          </p:txBody>
        </p:sp>
        <p:sp>
          <p:nvSpPr>
            <p:cNvPr id="71" name="圆角矩形 70"/>
            <p:cNvSpPr/>
            <p:nvPr/>
          </p:nvSpPr>
          <p:spPr>
            <a:xfrm>
              <a:off x="8726624" y="3762353"/>
              <a:ext cx="1011921" cy="351393"/>
            </a:xfrm>
            <a:prstGeom prst="roundRect">
              <a:avLst/>
            </a:prstGeom>
            <a:solidFill>
              <a:srgbClr val="E8314A"/>
            </a:solidFill>
            <a:ln w="9525" cap="flat" cmpd="sng" algn="ctr">
              <a:solidFill>
                <a:srgbClr val="E8314A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456520"/>
              <a:r>
                <a:rPr lang="zh-CN" altLang="en-US" sz="1500" b="1" kern="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Microsoft YaHei" charset="0"/>
                </a:rPr>
                <a:t>魔法师</a:t>
              </a:r>
              <a:endParaRPr lang="en-US" altLang="zh-CN" sz="1500" b="1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endParaRPr>
            </a:p>
          </p:txBody>
        </p:sp>
        <p:sp>
          <p:nvSpPr>
            <p:cNvPr id="72" name="圆角矩形 71"/>
            <p:cNvSpPr/>
            <p:nvPr/>
          </p:nvSpPr>
          <p:spPr>
            <a:xfrm>
              <a:off x="1516204" y="5703883"/>
              <a:ext cx="1011921" cy="351393"/>
            </a:xfrm>
            <a:prstGeom prst="roundRect">
              <a:avLst/>
            </a:prstGeom>
            <a:solidFill>
              <a:srgbClr val="E8314A"/>
            </a:solidFill>
            <a:ln w="9525" cap="flat" cmpd="sng" algn="ctr">
              <a:solidFill>
                <a:srgbClr val="E8314A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456520"/>
              <a:r>
                <a:rPr lang="zh-CN" altLang="en-US" sz="1500" b="1" kern="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Microsoft YaHei" charset="0"/>
                </a:rPr>
                <a:t>娱乐者</a:t>
              </a:r>
            </a:p>
          </p:txBody>
        </p:sp>
        <p:sp>
          <p:nvSpPr>
            <p:cNvPr id="73" name="圆角矩形 72"/>
            <p:cNvSpPr/>
            <p:nvPr/>
          </p:nvSpPr>
          <p:spPr>
            <a:xfrm>
              <a:off x="2958288" y="5703883"/>
              <a:ext cx="1011921" cy="351393"/>
            </a:xfrm>
            <a:prstGeom prst="roundRect">
              <a:avLst/>
            </a:prstGeom>
            <a:solidFill>
              <a:srgbClr val="E8314A"/>
            </a:solidFill>
            <a:ln w="9525" cap="flat" cmpd="sng" algn="ctr">
              <a:solidFill>
                <a:srgbClr val="E8314A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456520"/>
              <a:r>
                <a:rPr lang="zh-CN" altLang="en-US" sz="1500" b="1" kern="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Microsoft YaHei" charset="0"/>
                </a:rPr>
                <a:t>寻常人</a:t>
              </a:r>
              <a:endParaRPr lang="en-US" altLang="zh-CN" sz="1500" b="1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endParaRPr>
            </a:p>
          </p:txBody>
        </p:sp>
        <p:sp>
          <p:nvSpPr>
            <p:cNvPr id="74" name="圆角矩形 73"/>
            <p:cNvSpPr/>
            <p:nvPr/>
          </p:nvSpPr>
          <p:spPr>
            <a:xfrm>
              <a:off x="4400372" y="5703883"/>
              <a:ext cx="1011921" cy="351393"/>
            </a:xfrm>
            <a:prstGeom prst="roundRect">
              <a:avLst/>
            </a:prstGeom>
            <a:solidFill>
              <a:srgbClr val="E8314A"/>
            </a:solidFill>
            <a:ln w="9525" cap="flat" cmpd="sng" algn="ctr">
              <a:solidFill>
                <a:srgbClr val="E8314A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456520"/>
              <a:r>
                <a:rPr lang="zh-CN" altLang="en-US" sz="1500" b="1" kern="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Microsoft YaHei" charset="0"/>
                </a:rPr>
                <a:t>情人</a:t>
              </a:r>
            </a:p>
          </p:txBody>
        </p:sp>
        <p:sp>
          <p:nvSpPr>
            <p:cNvPr id="75" name="圆角矩形 74"/>
            <p:cNvSpPr/>
            <p:nvPr/>
          </p:nvSpPr>
          <p:spPr>
            <a:xfrm>
              <a:off x="5842456" y="5703883"/>
              <a:ext cx="1011921" cy="351393"/>
            </a:xfrm>
            <a:prstGeom prst="roundRect">
              <a:avLst/>
            </a:prstGeom>
            <a:solidFill>
              <a:srgbClr val="E8314A"/>
            </a:solidFill>
            <a:ln w="9525" cap="flat" cmpd="sng" algn="ctr">
              <a:solidFill>
                <a:srgbClr val="E8314A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456520"/>
              <a:r>
                <a:rPr lang="zh-CN" altLang="en-US" sz="1500" b="1" kern="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Microsoft YaHei" charset="0"/>
                </a:rPr>
                <a:t>统治者</a:t>
              </a:r>
            </a:p>
          </p:txBody>
        </p:sp>
        <p:sp>
          <p:nvSpPr>
            <p:cNvPr id="76" name="圆角矩形 75"/>
            <p:cNvSpPr/>
            <p:nvPr/>
          </p:nvSpPr>
          <p:spPr>
            <a:xfrm>
              <a:off x="7284540" y="5703883"/>
              <a:ext cx="1011921" cy="351393"/>
            </a:xfrm>
            <a:prstGeom prst="roundRect">
              <a:avLst/>
            </a:prstGeom>
            <a:solidFill>
              <a:srgbClr val="E8314A"/>
            </a:solidFill>
            <a:ln w="9525" cap="flat" cmpd="sng" algn="ctr">
              <a:solidFill>
                <a:srgbClr val="E8314A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456520"/>
              <a:r>
                <a:rPr lang="zh-CN" altLang="en-US" sz="1500" b="1" kern="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Microsoft YaHei" charset="0"/>
                </a:rPr>
                <a:t>关怀者</a:t>
              </a:r>
            </a:p>
          </p:txBody>
        </p:sp>
        <p:sp>
          <p:nvSpPr>
            <p:cNvPr id="77" name="圆角矩形 76"/>
            <p:cNvSpPr/>
            <p:nvPr/>
          </p:nvSpPr>
          <p:spPr>
            <a:xfrm>
              <a:off x="8726624" y="5703883"/>
              <a:ext cx="1011921" cy="351393"/>
            </a:xfrm>
            <a:prstGeom prst="roundRect">
              <a:avLst/>
            </a:prstGeom>
            <a:solidFill>
              <a:srgbClr val="E8314A"/>
            </a:solidFill>
            <a:ln w="9525" cap="flat" cmpd="sng" algn="ctr">
              <a:solidFill>
                <a:srgbClr val="E8314A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456520"/>
              <a:r>
                <a:rPr lang="zh-CN" altLang="en-US" sz="1500" b="1" kern="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Microsoft YaHei" charset="0"/>
                </a:rPr>
                <a:t>创造者</a:t>
              </a:r>
              <a:endParaRPr lang="en-US" altLang="zh-CN" sz="1500" b="1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16986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646356" y="939959"/>
            <a:ext cx="2145295" cy="370451"/>
          </a:xfrm>
          <a:noFill/>
          <a:ln>
            <a:noFill/>
          </a:ln>
        </p:spPr>
        <p:txBody>
          <a:bodyPr wrap="none" lIns="46259" tIns="46259" rIns="46259" bIns="46259" anchor="ctr">
            <a:spAutoFit/>
          </a:bodyPr>
          <a:lstStyle/>
          <a:p>
            <a:pPr defTabSz="913997"/>
            <a:r>
              <a:rPr lang="zh-CN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  <a:cs typeface="Helvetica Light" charset="0"/>
              </a:rPr>
              <a:t>品牌人格化的好处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1847577" y="2223528"/>
            <a:ext cx="8762152" cy="2870588"/>
            <a:chOff x="1417272" y="2223527"/>
            <a:chExt cx="9384915" cy="3074613"/>
          </a:xfrm>
        </p:grpSpPr>
        <p:sp>
          <p:nvSpPr>
            <p:cNvPr id="7" name="MH_SubTitle_1"/>
            <p:cNvSpPr/>
            <p:nvPr>
              <p:custDataLst>
                <p:tags r:id="rId1"/>
              </p:custDataLst>
            </p:nvPr>
          </p:nvSpPr>
          <p:spPr>
            <a:xfrm>
              <a:off x="1417272" y="2223527"/>
              <a:ext cx="1133748" cy="1095440"/>
            </a:xfrm>
            <a:prstGeom prst="ellipse">
              <a:avLst/>
            </a:prstGeom>
            <a:solidFill>
              <a:srgbClr val="A6A6A6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anchor="ctr">
              <a:normAutofit/>
            </a:bodyPr>
            <a:lstStyle/>
            <a:p>
              <a:pPr algn="ctr">
                <a:defRPr/>
              </a:pPr>
              <a:r>
                <a:rPr lang="en-US" altLang="zh-CN" sz="2400" b="1" kern="0" dirty="0">
                  <a:solidFill>
                    <a:srgbClr val="FFFFFF"/>
                  </a:solidFill>
                  <a:latin typeface="Arial Unicode MS" panose="020B0604020202020204" pitchFamily="34" charset="-122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1</a:t>
              </a:r>
              <a:endParaRPr lang="zh-CN" altLang="en-US" sz="2400" b="1" kern="0" dirty="0">
                <a:solidFill>
                  <a:srgbClr val="FFFFF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8" name="MH_Text_1"/>
            <p:cNvSpPr/>
            <p:nvPr>
              <p:custDataLst>
                <p:tags r:id="rId2"/>
              </p:custDataLst>
            </p:nvPr>
          </p:nvSpPr>
          <p:spPr>
            <a:xfrm>
              <a:off x="1523562" y="2631405"/>
              <a:ext cx="2704462" cy="2666735"/>
            </a:xfrm>
            <a:custGeom>
              <a:avLst/>
              <a:gdLst>
                <a:gd name="connsiteX0" fmla="*/ 1103264 w 2180339"/>
                <a:gd name="connsiteY0" fmla="*/ 73 h 2180207"/>
                <a:gd name="connsiteX1" fmla="*/ 2114753 w 2180339"/>
                <a:gd name="connsiteY1" fmla="*/ 717933 h 2180207"/>
                <a:gd name="connsiteX2" fmla="*/ 1728576 w 2180339"/>
                <a:gd name="connsiteY2" fmla="*/ 1973704 h 2180207"/>
                <a:gd name="connsiteX3" fmla="*/ 415058 w 2180339"/>
                <a:gd name="connsiteY3" fmla="*/ 1945997 h 2180207"/>
                <a:gd name="connsiteX4" fmla="*/ 82179 w 2180339"/>
                <a:gd name="connsiteY4" fmla="*/ 675059 h 2180207"/>
                <a:gd name="connsiteX5" fmla="*/ 165557 w 2180339"/>
                <a:gd name="connsiteY5" fmla="*/ 709392 h 2180207"/>
                <a:gd name="connsiteX6" fmla="*/ 470901 w 2180339"/>
                <a:gd name="connsiteY6" fmla="*/ 1875198 h 2180207"/>
                <a:gd name="connsiteX7" fmla="*/ 1675764 w 2180339"/>
                <a:gd name="connsiteY7" fmla="*/ 1900614 h 2180207"/>
                <a:gd name="connsiteX8" fmla="*/ 2029998 w 2180339"/>
                <a:gd name="connsiteY8" fmla="*/ 748721 h 2180207"/>
                <a:gd name="connsiteX9" fmla="*/ 1019053 w 2180339"/>
                <a:gd name="connsiteY9" fmla="*/ 92725 h 2180207"/>
                <a:gd name="connsiteX10" fmla="*/ 1012640 w 2180339"/>
                <a:gd name="connsiteY10" fmla="*/ 2780 h 2180207"/>
                <a:gd name="connsiteX11" fmla="*/ 1103264 w 2180339"/>
                <a:gd name="connsiteY11" fmla="*/ 73 h 2180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80339" h="2180207">
                  <a:moveTo>
                    <a:pt x="1103264" y="73"/>
                  </a:moveTo>
                  <a:cubicBezTo>
                    <a:pt x="1553666" y="5280"/>
                    <a:pt x="1958833" y="288693"/>
                    <a:pt x="2114753" y="717933"/>
                  </a:cubicBezTo>
                  <a:cubicBezTo>
                    <a:pt x="2281069" y="1175790"/>
                    <a:pt x="2123424" y="1688418"/>
                    <a:pt x="1728576" y="1973704"/>
                  </a:cubicBezTo>
                  <a:cubicBezTo>
                    <a:pt x="1333726" y="2258991"/>
                    <a:pt x="797525" y="2247680"/>
                    <a:pt x="415058" y="1945997"/>
                  </a:cubicBezTo>
                  <a:cubicBezTo>
                    <a:pt x="32591" y="1644315"/>
                    <a:pt x="-103296" y="1125495"/>
                    <a:pt x="82179" y="675059"/>
                  </a:cubicBezTo>
                  <a:lnTo>
                    <a:pt x="165557" y="709392"/>
                  </a:lnTo>
                  <a:cubicBezTo>
                    <a:pt x="-4574" y="1122568"/>
                    <a:pt x="120071" y="1598470"/>
                    <a:pt x="470901" y="1875198"/>
                  </a:cubicBezTo>
                  <a:cubicBezTo>
                    <a:pt x="821731" y="2151926"/>
                    <a:pt x="1313577" y="2162301"/>
                    <a:pt x="1675764" y="1900614"/>
                  </a:cubicBezTo>
                  <a:cubicBezTo>
                    <a:pt x="2037951" y="1638926"/>
                    <a:pt x="2182555" y="1168704"/>
                    <a:pt x="2029998" y="748721"/>
                  </a:cubicBezTo>
                  <a:cubicBezTo>
                    <a:pt x="1877440" y="328738"/>
                    <a:pt x="1464755" y="60948"/>
                    <a:pt x="1019053" y="92725"/>
                  </a:cubicBezTo>
                  <a:lnTo>
                    <a:pt x="1012640" y="2780"/>
                  </a:lnTo>
                  <a:cubicBezTo>
                    <a:pt x="1043009" y="615"/>
                    <a:pt x="1073237" y="-275"/>
                    <a:pt x="1103264" y="73"/>
                  </a:cubicBezTo>
                  <a:close/>
                </a:path>
              </a:pathLst>
            </a:custGeom>
            <a:solidFill>
              <a:srgbClr val="E8454A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88000" tIns="0" rIns="288000" bIns="0" anchor="ctr">
              <a:normAutofit/>
            </a:bodyPr>
            <a:lstStyle>
              <a:lvl1pPr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9pPr>
            </a:lstStyle>
            <a:p>
              <a:pPr algn="ctr" eaLnBrk="1" hangingPunct="1">
                <a:lnSpc>
                  <a:spcPct val="130000"/>
                </a:lnSpc>
                <a:defRPr/>
              </a:pPr>
              <a:r>
                <a:rPr lang="zh-CN" altLang="en-US" dirty="0" smtClean="0">
                  <a:latin typeface="+mn-lt"/>
                  <a:ea typeface="+mn-ea"/>
                </a:rPr>
                <a:t>找出同类</a:t>
              </a:r>
            </a:p>
          </p:txBody>
        </p:sp>
        <p:sp>
          <p:nvSpPr>
            <p:cNvPr id="9" name="MH_SubTitle_2"/>
            <p:cNvSpPr/>
            <p:nvPr>
              <p:custDataLst>
                <p:tags r:id="rId3"/>
              </p:custDataLst>
            </p:nvPr>
          </p:nvSpPr>
          <p:spPr>
            <a:xfrm>
              <a:off x="4677459" y="2223527"/>
              <a:ext cx="1133748" cy="1095440"/>
            </a:xfrm>
            <a:prstGeom prst="ellipse">
              <a:avLst/>
            </a:prstGeom>
            <a:solidFill>
              <a:srgbClr val="A6A6A6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anchor="ctr">
              <a:normAutofit/>
            </a:bodyPr>
            <a:lstStyle/>
            <a:p>
              <a:pPr algn="ctr">
                <a:defRPr/>
              </a:pPr>
              <a:r>
                <a:rPr lang="en-US" altLang="zh-CN" sz="2400" b="1" kern="0" dirty="0">
                  <a:solidFill>
                    <a:srgbClr val="FFFFFF"/>
                  </a:solidFill>
                  <a:latin typeface="Arial Unicode MS" panose="020B0604020202020204" pitchFamily="34" charset="-122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2</a:t>
              </a:r>
              <a:endParaRPr lang="zh-CN" altLang="en-US" sz="2400" b="1" kern="0" dirty="0">
                <a:solidFill>
                  <a:srgbClr val="FFFFF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10" name="MH_Text_2"/>
            <p:cNvSpPr/>
            <p:nvPr>
              <p:custDataLst>
                <p:tags r:id="rId4"/>
              </p:custDataLst>
            </p:nvPr>
          </p:nvSpPr>
          <p:spPr>
            <a:xfrm>
              <a:off x="4810644" y="2631405"/>
              <a:ext cx="2704462" cy="2666735"/>
            </a:xfrm>
            <a:custGeom>
              <a:avLst/>
              <a:gdLst>
                <a:gd name="connsiteX0" fmla="*/ 1103264 w 2180339"/>
                <a:gd name="connsiteY0" fmla="*/ 73 h 2180207"/>
                <a:gd name="connsiteX1" fmla="*/ 2114753 w 2180339"/>
                <a:gd name="connsiteY1" fmla="*/ 717933 h 2180207"/>
                <a:gd name="connsiteX2" fmla="*/ 1728576 w 2180339"/>
                <a:gd name="connsiteY2" fmla="*/ 1973704 h 2180207"/>
                <a:gd name="connsiteX3" fmla="*/ 415058 w 2180339"/>
                <a:gd name="connsiteY3" fmla="*/ 1945997 h 2180207"/>
                <a:gd name="connsiteX4" fmla="*/ 82179 w 2180339"/>
                <a:gd name="connsiteY4" fmla="*/ 675059 h 2180207"/>
                <a:gd name="connsiteX5" fmla="*/ 165557 w 2180339"/>
                <a:gd name="connsiteY5" fmla="*/ 709392 h 2180207"/>
                <a:gd name="connsiteX6" fmla="*/ 470901 w 2180339"/>
                <a:gd name="connsiteY6" fmla="*/ 1875198 h 2180207"/>
                <a:gd name="connsiteX7" fmla="*/ 1675764 w 2180339"/>
                <a:gd name="connsiteY7" fmla="*/ 1900614 h 2180207"/>
                <a:gd name="connsiteX8" fmla="*/ 2029998 w 2180339"/>
                <a:gd name="connsiteY8" fmla="*/ 748721 h 2180207"/>
                <a:gd name="connsiteX9" fmla="*/ 1019053 w 2180339"/>
                <a:gd name="connsiteY9" fmla="*/ 92725 h 2180207"/>
                <a:gd name="connsiteX10" fmla="*/ 1012640 w 2180339"/>
                <a:gd name="connsiteY10" fmla="*/ 2780 h 2180207"/>
                <a:gd name="connsiteX11" fmla="*/ 1103264 w 2180339"/>
                <a:gd name="connsiteY11" fmla="*/ 73 h 2180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80339" h="2180207">
                  <a:moveTo>
                    <a:pt x="1103264" y="73"/>
                  </a:moveTo>
                  <a:cubicBezTo>
                    <a:pt x="1553666" y="5280"/>
                    <a:pt x="1958833" y="288693"/>
                    <a:pt x="2114753" y="717933"/>
                  </a:cubicBezTo>
                  <a:cubicBezTo>
                    <a:pt x="2281069" y="1175790"/>
                    <a:pt x="2123424" y="1688418"/>
                    <a:pt x="1728576" y="1973704"/>
                  </a:cubicBezTo>
                  <a:cubicBezTo>
                    <a:pt x="1333726" y="2258991"/>
                    <a:pt x="797525" y="2247680"/>
                    <a:pt x="415058" y="1945997"/>
                  </a:cubicBezTo>
                  <a:cubicBezTo>
                    <a:pt x="32591" y="1644315"/>
                    <a:pt x="-103296" y="1125495"/>
                    <a:pt x="82179" y="675059"/>
                  </a:cubicBezTo>
                  <a:lnTo>
                    <a:pt x="165557" y="709392"/>
                  </a:lnTo>
                  <a:cubicBezTo>
                    <a:pt x="-4574" y="1122568"/>
                    <a:pt x="120071" y="1598470"/>
                    <a:pt x="470901" y="1875198"/>
                  </a:cubicBezTo>
                  <a:cubicBezTo>
                    <a:pt x="821731" y="2151926"/>
                    <a:pt x="1313577" y="2162301"/>
                    <a:pt x="1675764" y="1900614"/>
                  </a:cubicBezTo>
                  <a:cubicBezTo>
                    <a:pt x="2037951" y="1638926"/>
                    <a:pt x="2182555" y="1168704"/>
                    <a:pt x="2029998" y="748721"/>
                  </a:cubicBezTo>
                  <a:cubicBezTo>
                    <a:pt x="1877440" y="328738"/>
                    <a:pt x="1464755" y="60948"/>
                    <a:pt x="1019053" y="92725"/>
                  </a:cubicBezTo>
                  <a:lnTo>
                    <a:pt x="1012640" y="2780"/>
                  </a:lnTo>
                  <a:cubicBezTo>
                    <a:pt x="1043009" y="615"/>
                    <a:pt x="1073237" y="-275"/>
                    <a:pt x="1103264" y="73"/>
                  </a:cubicBezTo>
                  <a:close/>
                </a:path>
              </a:pathLst>
            </a:custGeom>
            <a:solidFill>
              <a:srgbClr val="E8454A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88000" tIns="0" rIns="288000" bIns="0" anchor="ctr">
              <a:normAutofit/>
            </a:bodyPr>
            <a:lstStyle>
              <a:lvl1pPr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9pPr>
            </a:lstStyle>
            <a:p>
              <a:pPr algn="ctr"/>
              <a:r>
                <a:rPr kumimoji="1" lang="zh-CN" altLang="en-US" dirty="0"/>
                <a:t>拉近距离</a:t>
              </a:r>
            </a:p>
          </p:txBody>
        </p:sp>
        <p:sp>
          <p:nvSpPr>
            <p:cNvPr id="11" name="MH_SubTitle_3"/>
            <p:cNvSpPr/>
            <p:nvPr>
              <p:custDataLst>
                <p:tags r:id="rId5"/>
              </p:custDataLst>
            </p:nvPr>
          </p:nvSpPr>
          <p:spPr>
            <a:xfrm>
              <a:off x="8043937" y="2223527"/>
              <a:ext cx="1133748" cy="1095440"/>
            </a:xfrm>
            <a:prstGeom prst="ellipse">
              <a:avLst/>
            </a:prstGeom>
            <a:solidFill>
              <a:srgbClr val="A6A6A6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anchor="ctr">
              <a:normAutofit/>
            </a:bodyPr>
            <a:lstStyle/>
            <a:p>
              <a:pPr algn="ctr">
                <a:defRPr/>
              </a:pPr>
              <a:r>
                <a:rPr lang="en-US" altLang="zh-CN" sz="2400" b="1" kern="0" dirty="0">
                  <a:solidFill>
                    <a:srgbClr val="FFFFFF"/>
                  </a:solidFill>
                  <a:latin typeface="Arial Unicode MS" panose="020B0604020202020204" pitchFamily="34" charset="-122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3</a:t>
              </a:r>
              <a:endParaRPr lang="zh-CN" altLang="en-US" sz="2400" b="1" kern="0" dirty="0">
                <a:solidFill>
                  <a:srgbClr val="FFFFF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12" name="MH_Text_3"/>
            <p:cNvSpPr/>
            <p:nvPr>
              <p:custDataLst>
                <p:tags r:id="rId6"/>
              </p:custDataLst>
            </p:nvPr>
          </p:nvSpPr>
          <p:spPr>
            <a:xfrm>
              <a:off x="8097725" y="2631405"/>
              <a:ext cx="2704462" cy="2666735"/>
            </a:xfrm>
            <a:custGeom>
              <a:avLst/>
              <a:gdLst>
                <a:gd name="connsiteX0" fmla="*/ 1103264 w 2180339"/>
                <a:gd name="connsiteY0" fmla="*/ 73 h 2180207"/>
                <a:gd name="connsiteX1" fmla="*/ 2114753 w 2180339"/>
                <a:gd name="connsiteY1" fmla="*/ 717933 h 2180207"/>
                <a:gd name="connsiteX2" fmla="*/ 1728576 w 2180339"/>
                <a:gd name="connsiteY2" fmla="*/ 1973704 h 2180207"/>
                <a:gd name="connsiteX3" fmla="*/ 415058 w 2180339"/>
                <a:gd name="connsiteY3" fmla="*/ 1945997 h 2180207"/>
                <a:gd name="connsiteX4" fmla="*/ 82179 w 2180339"/>
                <a:gd name="connsiteY4" fmla="*/ 675059 h 2180207"/>
                <a:gd name="connsiteX5" fmla="*/ 165557 w 2180339"/>
                <a:gd name="connsiteY5" fmla="*/ 709392 h 2180207"/>
                <a:gd name="connsiteX6" fmla="*/ 470901 w 2180339"/>
                <a:gd name="connsiteY6" fmla="*/ 1875198 h 2180207"/>
                <a:gd name="connsiteX7" fmla="*/ 1675764 w 2180339"/>
                <a:gd name="connsiteY7" fmla="*/ 1900614 h 2180207"/>
                <a:gd name="connsiteX8" fmla="*/ 2029998 w 2180339"/>
                <a:gd name="connsiteY8" fmla="*/ 748721 h 2180207"/>
                <a:gd name="connsiteX9" fmla="*/ 1019053 w 2180339"/>
                <a:gd name="connsiteY9" fmla="*/ 92725 h 2180207"/>
                <a:gd name="connsiteX10" fmla="*/ 1012640 w 2180339"/>
                <a:gd name="connsiteY10" fmla="*/ 2780 h 2180207"/>
                <a:gd name="connsiteX11" fmla="*/ 1103264 w 2180339"/>
                <a:gd name="connsiteY11" fmla="*/ 73 h 2180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80339" h="2180207">
                  <a:moveTo>
                    <a:pt x="1103264" y="73"/>
                  </a:moveTo>
                  <a:cubicBezTo>
                    <a:pt x="1553666" y="5280"/>
                    <a:pt x="1958833" y="288693"/>
                    <a:pt x="2114753" y="717933"/>
                  </a:cubicBezTo>
                  <a:cubicBezTo>
                    <a:pt x="2281069" y="1175790"/>
                    <a:pt x="2123424" y="1688418"/>
                    <a:pt x="1728576" y="1973704"/>
                  </a:cubicBezTo>
                  <a:cubicBezTo>
                    <a:pt x="1333726" y="2258991"/>
                    <a:pt x="797525" y="2247680"/>
                    <a:pt x="415058" y="1945997"/>
                  </a:cubicBezTo>
                  <a:cubicBezTo>
                    <a:pt x="32591" y="1644315"/>
                    <a:pt x="-103296" y="1125495"/>
                    <a:pt x="82179" y="675059"/>
                  </a:cubicBezTo>
                  <a:lnTo>
                    <a:pt x="165557" y="709392"/>
                  </a:lnTo>
                  <a:cubicBezTo>
                    <a:pt x="-4574" y="1122568"/>
                    <a:pt x="120071" y="1598470"/>
                    <a:pt x="470901" y="1875198"/>
                  </a:cubicBezTo>
                  <a:cubicBezTo>
                    <a:pt x="821731" y="2151926"/>
                    <a:pt x="1313577" y="2162301"/>
                    <a:pt x="1675764" y="1900614"/>
                  </a:cubicBezTo>
                  <a:cubicBezTo>
                    <a:pt x="2037951" y="1638926"/>
                    <a:pt x="2182555" y="1168704"/>
                    <a:pt x="2029998" y="748721"/>
                  </a:cubicBezTo>
                  <a:cubicBezTo>
                    <a:pt x="1877440" y="328738"/>
                    <a:pt x="1464755" y="60948"/>
                    <a:pt x="1019053" y="92725"/>
                  </a:cubicBezTo>
                  <a:lnTo>
                    <a:pt x="1012640" y="2780"/>
                  </a:lnTo>
                  <a:cubicBezTo>
                    <a:pt x="1043009" y="615"/>
                    <a:pt x="1073237" y="-275"/>
                    <a:pt x="1103264" y="73"/>
                  </a:cubicBezTo>
                  <a:close/>
                </a:path>
              </a:pathLst>
            </a:custGeom>
            <a:solidFill>
              <a:srgbClr val="E8454A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88000" tIns="0" rIns="288000" bIns="0" anchor="ctr">
              <a:normAutofit/>
            </a:bodyPr>
            <a:lstStyle>
              <a:lvl1pPr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9pPr>
            </a:lstStyle>
            <a:p>
              <a:pPr algn="ctr"/>
              <a:r>
                <a:rPr kumimoji="1" lang="zh-CN" altLang="en-US" dirty="0"/>
                <a:t>指导传播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7925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646357" y="939963"/>
            <a:ext cx="2658248" cy="370443"/>
          </a:xfrm>
        </p:spPr>
        <p:txBody>
          <a:bodyPr/>
          <a:lstStyle/>
          <a:p>
            <a:r>
              <a:rPr lang="zh-CN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  <a:cs typeface="Helvetica Light" charset="0"/>
              </a:rPr>
              <a:t>人设正确，营销更给力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6189" y="2246687"/>
            <a:ext cx="3063875" cy="306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组合 6"/>
          <p:cNvGrpSpPr/>
          <p:nvPr/>
        </p:nvGrpSpPr>
        <p:grpSpPr>
          <a:xfrm>
            <a:off x="5515549" y="1484742"/>
            <a:ext cx="4607710" cy="4587764"/>
            <a:chOff x="6478792" y="1452282"/>
            <a:chExt cx="5814424" cy="6070884"/>
          </a:xfrm>
        </p:grpSpPr>
        <p:pic>
          <p:nvPicPr>
            <p:cNvPr id="3080" name="Picture 8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78792" y="1452282"/>
              <a:ext cx="2004833" cy="30354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81" name="Picture 9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97480" y="1452282"/>
              <a:ext cx="1705604" cy="30354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82" name="Picture 10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03084" y="1452282"/>
              <a:ext cx="2090132" cy="30354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83" name="Picture 11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78792" y="4487724"/>
              <a:ext cx="2133600" cy="30103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84" name="Picture 12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03084" y="4487724"/>
              <a:ext cx="2090132" cy="30354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85" name="Picture 13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97480" y="4487723"/>
              <a:ext cx="1737278" cy="30103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5" name="圆角矩形 24"/>
          <p:cNvSpPr/>
          <p:nvPr/>
        </p:nvSpPr>
        <p:spPr>
          <a:xfrm>
            <a:off x="14211559" y="1862849"/>
            <a:ext cx="2860155" cy="1915774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已改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69954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下箭头 34"/>
          <p:cNvSpPr/>
          <p:nvPr/>
        </p:nvSpPr>
        <p:spPr>
          <a:xfrm>
            <a:off x="8943973" y="3059599"/>
            <a:ext cx="354733" cy="2058662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533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990" y="683167"/>
            <a:ext cx="4594676" cy="702841"/>
          </a:xfrm>
        </p:spPr>
        <p:txBody>
          <a:bodyPr/>
          <a:lstStyle/>
          <a:p>
            <a:r>
              <a:rPr lang="en-US" altLang="zh-CN" dirty="0" smtClean="0"/>
              <a:t> </a:t>
            </a:r>
            <a:r>
              <a:rPr lang="zh-CN" altLang="en-US" sz="2000" b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  <a:cs typeface="Helvetica Light" charset="0"/>
              </a:rPr>
              <a:t>外界环境的变化，导致信息的互动变</a:t>
            </a:r>
            <a:r>
              <a:rPr lang="zh-CN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  <a:cs typeface="Helvetica Light" charset="0"/>
              </a:rPr>
              <a:t>难</a:t>
            </a:r>
          </a:p>
        </p:txBody>
      </p:sp>
      <p:sp>
        <p:nvSpPr>
          <p:cNvPr id="5" name="圆角矩形 4"/>
          <p:cNvSpPr/>
          <p:nvPr/>
        </p:nvSpPr>
        <p:spPr>
          <a:xfrm>
            <a:off x="2881037" y="2317765"/>
            <a:ext cx="1327971" cy="636698"/>
          </a:xfrm>
          <a:prstGeom prst="roundRect">
            <a:avLst/>
          </a:prstGeom>
          <a:solidFill>
            <a:srgbClr val="EC33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533" dirty="0">
                <a:latin typeface="微软雅黑" panose="020B0503020204020204" pitchFamily="34" charset="-122"/>
                <a:ea typeface="微软雅黑" panose="020B0503020204020204" pitchFamily="34" charset="-122"/>
              </a:rPr>
              <a:t>品牌</a:t>
            </a:r>
          </a:p>
        </p:txBody>
      </p:sp>
      <p:sp>
        <p:nvSpPr>
          <p:cNvPr id="6" name="圆角矩形 5"/>
          <p:cNvSpPr/>
          <p:nvPr/>
        </p:nvSpPr>
        <p:spPr>
          <a:xfrm>
            <a:off x="2881037" y="5176848"/>
            <a:ext cx="1327971" cy="636698"/>
          </a:xfrm>
          <a:prstGeom prst="roundRect">
            <a:avLst/>
          </a:prstGeom>
          <a:solidFill>
            <a:srgbClr val="D22E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533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用户</a:t>
            </a:r>
          </a:p>
        </p:txBody>
      </p:sp>
      <p:sp>
        <p:nvSpPr>
          <p:cNvPr id="7" name="下箭头 6"/>
          <p:cNvSpPr/>
          <p:nvPr/>
        </p:nvSpPr>
        <p:spPr>
          <a:xfrm>
            <a:off x="3040211" y="3059599"/>
            <a:ext cx="354733" cy="2058662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533"/>
          </a:p>
        </p:txBody>
      </p:sp>
      <p:sp>
        <p:nvSpPr>
          <p:cNvPr id="8" name="下箭头 7"/>
          <p:cNvSpPr/>
          <p:nvPr/>
        </p:nvSpPr>
        <p:spPr>
          <a:xfrm>
            <a:off x="3602629" y="3059599"/>
            <a:ext cx="354733" cy="2058662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533"/>
          </a:p>
        </p:txBody>
      </p:sp>
      <p:sp>
        <p:nvSpPr>
          <p:cNvPr id="9" name="文本框 8"/>
          <p:cNvSpPr txBox="1"/>
          <p:nvPr/>
        </p:nvSpPr>
        <p:spPr>
          <a:xfrm>
            <a:off x="2332262" y="3111423"/>
            <a:ext cx="1000527" cy="338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599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代理商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2332262" y="3715979"/>
            <a:ext cx="1000527" cy="338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599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分销商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2332262" y="4322062"/>
            <a:ext cx="1000527" cy="338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599" dirty="0">
                <a:latin typeface="微软雅黑" panose="020B0503020204020204" pitchFamily="34" charset="-122"/>
                <a:ea typeface="微软雅黑" panose="020B0503020204020204" pitchFamily="34" charset="-122"/>
              </a:rPr>
              <a:t>门店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3957363" y="3281664"/>
            <a:ext cx="1000527" cy="338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599" dirty="0">
                <a:latin typeface="微软雅黑" panose="020B0503020204020204" pitchFamily="34" charset="-122"/>
                <a:ea typeface="微软雅黑" panose="020B0503020204020204" pitchFamily="34" charset="-122"/>
              </a:rPr>
              <a:t>纸媒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3957363" y="3886220"/>
            <a:ext cx="1000527" cy="338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599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电视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3957363" y="4492304"/>
            <a:ext cx="1000527" cy="338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599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广播</a:t>
            </a:r>
          </a:p>
        </p:txBody>
      </p:sp>
      <p:sp>
        <p:nvSpPr>
          <p:cNvPr id="15" name="圆角矩形 14"/>
          <p:cNvSpPr/>
          <p:nvPr/>
        </p:nvSpPr>
        <p:spPr>
          <a:xfrm>
            <a:off x="8402124" y="2321777"/>
            <a:ext cx="1327971" cy="636698"/>
          </a:xfrm>
          <a:prstGeom prst="roundRect">
            <a:avLst/>
          </a:prstGeom>
          <a:solidFill>
            <a:srgbClr val="EC33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533" dirty="0">
                <a:latin typeface="微软雅黑" panose="020B0503020204020204" pitchFamily="34" charset="-122"/>
                <a:ea typeface="微软雅黑" panose="020B0503020204020204" pitchFamily="34" charset="-122"/>
              </a:rPr>
              <a:t>品牌</a:t>
            </a:r>
          </a:p>
        </p:txBody>
      </p:sp>
      <p:sp>
        <p:nvSpPr>
          <p:cNvPr id="16" name="圆角矩形 15"/>
          <p:cNvSpPr/>
          <p:nvPr/>
        </p:nvSpPr>
        <p:spPr>
          <a:xfrm>
            <a:off x="8402124" y="5180860"/>
            <a:ext cx="1327971" cy="636698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533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用户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7215894" y="3339232"/>
            <a:ext cx="1088829" cy="338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599" dirty="0">
                <a:latin typeface="微软雅黑" panose="020B0503020204020204" pitchFamily="34" charset="-122"/>
                <a:ea typeface="微软雅黑" panose="020B0503020204020204" pitchFamily="34" charset="-122"/>
              </a:rPr>
              <a:t>线下渠道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7187835" y="4430884"/>
            <a:ext cx="1223376" cy="338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599" dirty="0">
                <a:latin typeface="微软雅黑" panose="020B0503020204020204" pitchFamily="34" charset="-122"/>
                <a:ea typeface="微软雅黑" panose="020B0503020204020204" pitchFamily="34" charset="-122"/>
              </a:rPr>
              <a:t>线上渠道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13046310" y="3587016"/>
            <a:ext cx="1000527" cy="338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599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电商平台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10128785" y="3346760"/>
            <a:ext cx="1000527" cy="338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599" dirty="0">
                <a:latin typeface="微软雅黑" panose="020B0503020204020204" pitchFamily="34" charset="-122"/>
                <a:ea typeface="微软雅黑" panose="020B0503020204020204" pitchFamily="34" charset="-122"/>
              </a:rPr>
              <a:t>活动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10520661" y="3877630"/>
            <a:ext cx="1000527" cy="338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599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论坛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10128785" y="4510682"/>
            <a:ext cx="1000527" cy="338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599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客服</a:t>
            </a:r>
          </a:p>
        </p:txBody>
      </p:sp>
      <p:sp>
        <p:nvSpPr>
          <p:cNvPr id="25" name="左弧形箭头 24"/>
          <p:cNvSpPr/>
          <p:nvPr/>
        </p:nvSpPr>
        <p:spPr>
          <a:xfrm>
            <a:off x="6879351" y="2641287"/>
            <a:ext cx="1327971" cy="3172258"/>
          </a:xfrm>
          <a:prstGeom prst="curved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533">
              <a:solidFill>
                <a:schemeClr val="tx1"/>
              </a:solidFill>
            </a:endParaRPr>
          </a:p>
        </p:txBody>
      </p:sp>
      <p:sp>
        <p:nvSpPr>
          <p:cNvPr id="26" name="左弧形箭头 25"/>
          <p:cNvSpPr/>
          <p:nvPr/>
        </p:nvSpPr>
        <p:spPr>
          <a:xfrm flipH="1" flipV="1">
            <a:off x="9924897" y="2490579"/>
            <a:ext cx="1327971" cy="3172258"/>
          </a:xfrm>
          <a:prstGeom prst="curved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533">
              <a:solidFill>
                <a:schemeClr val="tx1"/>
              </a:solidFill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8253561" y="3703820"/>
            <a:ext cx="2313338" cy="666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732" dirty="0">
                <a:solidFill>
                  <a:srgbClr val="FF3D3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互联网</a:t>
            </a:r>
          </a:p>
        </p:txBody>
      </p:sp>
      <p:sp>
        <p:nvSpPr>
          <p:cNvPr id="30" name="文本框 29"/>
          <p:cNvSpPr txBox="1"/>
          <p:nvPr/>
        </p:nvSpPr>
        <p:spPr>
          <a:xfrm>
            <a:off x="4379375" y="6343940"/>
            <a:ext cx="6327921" cy="4821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533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环境：</a:t>
            </a:r>
            <a:r>
              <a:rPr lang="zh-CN" altLang="en-US" sz="2533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从单一到多元</a:t>
            </a:r>
            <a:endParaRPr lang="zh-CN" altLang="en-US" sz="2533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5933071" y="1834678"/>
            <a:ext cx="0" cy="4493276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2" name="文本框 31"/>
          <p:cNvSpPr txBox="1"/>
          <p:nvPr/>
        </p:nvSpPr>
        <p:spPr>
          <a:xfrm>
            <a:off x="285332" y="1592951"/>
            <a:ext cx="3113353" cy="4821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533" b="1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传统的品牌信息传达</a:t>
            </a:r>
          </a:p>
        </p:txBody>
      </p:sp>
      <p:sp>
        <p:nvSpPr>
          <p:cNvPr id="33" name="文本框 32"/>
          <p:cNvSpPr txBox="1"/>
          <p:nvPr/>
        </p:nvSpPr>
        <p:spPr>
          <a:xfrm>
            <a:off x="6188012" y="1596095"/>
            <a:ext cx="4414991" cy="4821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533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互联网时代下的品牌信息互动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-1326950" y="1957505"/>
            <a:ext cx="1026243" cy="4821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533" dirty="0"/>
              <a:t>28.08</a:t>
            </a:r>
            <a:endParaRPr kumimoji="1" lang="zh-CN" altLang="en-US" sz="2533" dirty="0"/>
          </a:p>
        </p:txBody>
      </p:sp>
    </p:spTree>
    <p:extLst>
      <p:ext uri="{BB962C8B-B14F-4D97-AF65-F5344CB8AC3E}">
        <p14:creationId xmlns:p14="http://schemas.microsoft.com/office/powerpoint/2010/main" val="618544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646357" y="924569"/>
            <a:ext cx="3427698" cy="401228"/>
          </a:xfrm>
        </p:spPr>
        <p:txBody>
          <a:bodyPr/>
          <a:lstStyle/>
          <a:p>
            <a:pPr defTabSz="456520">
              <a:lnSpc>
                <a:spcPct val="100000"/>
              </a:lnSpc>
              <a:spcBef>
                <a:spcPct val="20000"/>
              </a:spcBef>
              <a:defRPr/>
            </a:pPr>
            <a:r>
              <a:rPr lang="zh-CN" altLang="en-US" sz="2000" b="1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微软雅黑"/>
                <a:cs typeface="+mn-cs"/>
              </a:rPr>
              <a:t>影响品牌人格特征的判断要素</a:t>
            </a:r>
            <a:endParaRPr lang="zh-CN" altLang="en-US" dirty="0"/>
          </a:p>
        </p:txBody>
      </p:sp>
      <p:sp>
        <p:nvSpPr>
          <p:cNvPr id="11" name="圆角矩形 10"/>
          <p:cNvSpPr/>
          <p:nvPr/>
        </p:nvSpPr>
        <p:spPr>
          <a:xfrm>
            <a:off x="2745961" y="5411590"/>
            <a:ext cx="7339451" cy="631065"/>
          </a:xfrm>
          <a:prstGeom prst="roundRect">
            <a:avLst/>
          </a:prstGeom>
          <a:solidFill>
            <a:srgbClr val="D12F33"/>
          </a:solidFill>
          <a:ln w="25400" cap="flat" cmpd="sng" algn="ctr">
            <a:noFill/>
            <a:prstDash val="solid"/>
          </a:ln>
          <a:effectLst/>
        </p:spPr>
        <p:txBody>
          <a:bodyPr lIns="91431" tIns="45715" rIns="91431" bIns="45715" rtlCol="0" anchor="ctr"/>
          <a:lstStyle/>
          <a:p>
            <a:pPr algn="ctr" defTabSz="456520"/>
            <a:r>
              <a:rPr lang="zh-CN" altLang="en-US" sz="2000" b="1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品牌调性</a:t>
            </a:r>
          </a:p>
        </p:txBody>
      </p:sp>
      <p:sp>
        <p:nvSpPr>
          <p:cNvPr id="12" name="等腰三角形 37"/>
          <p:cNvSpPr/>
          <p:nvPr/>
        </p:nvSpPr>
        <p:spPr>
          <a:xfrm>
            <a:off x="2745960" y="2355172"/>
            <a:ext cx="7360669" cy="929016"/>
          </a:xfrm>
          <a:prstGeom prst="triangle">
            <a:avLst/>
          </a:prstGeom>
          <a:solidFill>
            <a:srgbClr val="E8314A"/>
          </a:solidFill>
          <a:ln w="25400" cap="flat" cmpd="sng" algn="ctr">
            <a:noFill/>
            <a:prstDash val="solid"/>
          </a:ln>
          <a:effectLst/>
        </p:spPr>
        <p:txBody>
          <a:bodyPr lIns="91431" tIns="45715" rIns="91431" bIns="45715" rtlCol="0" anchor="ctr"/>
          <a:lstStyle/>
          <a:p>
            <a:pPr algn="ctr" defTabSz="456520"/>
            <a:r>
              <a:rPr lang="zh-CN" altLang="en-US" sz="2000" b="1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品牌主张</a:t>
            </a:r>
          </a:p>
        </p:txBody>
      </p:sp>
      <p:sp>
        <p:nvSpPr>
          <p:cNvPr id="13" name="矩形 12"/>
          <p:cNvSpPr/>
          <p:nvPr/>
        </p:nvSpPr>
        <p:spPr>
          <a:xfrm>
            <a:off x="2745960" y="3472313"/>
            <a:ext cx="2270065" cy="1794713"/>
          </a:xfrm>
          <a:prstGeom prst="rect">
            <a:avLst/>
          </a:prstGeom>
          <a:solidFill>
            <a:srgbClr val="FF3F36"/>
          </a:solidFill>
          <a:ln w="25400" cap="flat" cmpd="sng" algn="ctr">
            <a:noFill/>
            <a:prstDash val="solid"/>
          </a:ln>
          <a:effectLst/>
        </p:spPr>
        <p:txBody>
          <a:bodyPr lIns="91431" tIns="45715" rIns="91431" bIns="45715" rtlCol="0" anchor="ctr"/>
          <a:lstStyle/>
          <a:p>
            <a:pPr algn="ctr" defTabSz="456520"/>
            <a:r>
              <a:rPr lang="zh-CN" altLang="en-US" b="1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产品／服务</a:t>
            </a:r>
          </a:p>
          <a:p>
            <a:pPr algn="ctr" defTabSz="456520"/>
            <a:r>
              <a:rPr lang="zh-CN" altLang="en-US" b="1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情感联想</a:t>
            </a:r>
          </a:p>
        </p:txBody>
      </p:sp>
      <p:sp>
        <p:nvSpPr>
          <p:cNvPr id="14" name="圆角矩形 48"/>
          <p:cNvSpPr/>
          <p:nvPr/>
        </p:nvSpPr>
        <p:spPr>
          <a:xfrm>
            <a:off x="5256766" y="3428754"/>
            <a:ext cx="2373108" cy="1838272"/>
          </a:xfrm>
          <a:prstGeom prst="rect">
            <a:avLst/>
          </a:prstGeom>
          <a:solidFill>
            <a:srgbClr val="FF5D38"/>
          </a:solidFill>
          <a:ln w="25400" cap="flat" cmpd="sng" algn="ctr">
            <a:noFill/>
            <a:prstDash val="solid"/>
          </a:ln>
          <a:effectLst/>
        </p:spPr>
        <p:txBody>
          <a:bodyPr lIns="91431" tIns="45715" rIns="91431" bIns="45715" rtlCol="0" anchor="ctr"/>
          <a:lstStyle/>
          <a:p>
            <a:pPr algn="ctr" defTabSz="456520"/>
            <a:r>
              <a:rPr lang="en-US" altLang="zh-CN" b="1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CEO</a:t>
            </a:r>
            <a:r>
              <a:rPr lang="zh-CN" altLang="en-US" b="1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／团队</a:t>
            </a:r>
          </a:p>
          <a:p>
            <a:pPr algn="ctr" defTabSz="456520"/>
            <a:r>
              <a:rPr lang="zh-CN" altLang="en-US" b="1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个性特征</a:t>
            </a:r>
          </a:p>
        </p:txBody>
      </p:sp>
      <p:sp>
        <p:nvSpPr>
          <p:cNvPr id="15" name="圆角矩形 49"/>
          <p:cNvSpPr/>
          <p:nvPr/>
        </p:nvSpPr>
        <p:spPr>
          <a:xfrm>
            <a:off x="7870551" y="3428750"/>
            <a:ext cx="2214860" cy="1838276"/>
          </a:xfrm>
          <a:prstGeom prst="rect">
            <a:avLst/>
          </a:prstGeom>
          <a:solidFill>
            <a:srgbClr val="E83C00"/>
          </a:solidFill>
          <a:ln w="25400" cap="flat" cmpd="sng" algn="ctr">
            <a:noFill/>
            <a:prstDash val="solid"/>
          </a:ln>
          <a:effectLst/>
        </p:spPr>
        <p:txBody>
          <a:bodyPr lIns="91431" tIns="45715" rIns="91431" bIns="45715" rtlCol="0" anchor="ctr"/>
          <a:lstStyle/>
          <a:p>
            <a:pPr algn="ctr" defTabSz="456520"/>
            <a:r>
              <a:rPr lang="zh-CN" altLang="en-US" b="1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受众</a:t>
            </a:r>
          </a:p>
          <a:p>
            <a:pPr algn="ctr" defTabSz="456520"/>
            <a:r>
              <a:rPr lang="zh-CN" altLang="en-US" b="1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价值期望</a:t>
            </a:r>
          </a:p>
        </p:txBody>
      </p:sp>
    </p:spTree>
    <p:extLst>
      <p:ext uri="{BB962C8B-B14F-4D97-AF65-F5344CB8AC3E}">
        <p14:creationId xmlns:p14="http://schemas.microsoft.com/office/powerpoint/2010/main" val="930146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646357" y="924569"/>
            <a:ext cx="3940659" cy="401228"/>
          </a:xfrm>
        </p:spPr>
        <p:txBody>
          <a:bodyPr/>
          <a:lstStyle/>
          <a:p>
            <a:pPr defTabSz="456520">
              <a:lnSpc>
                <a:spcPct val="100000"/>
              </a:lnSpc>
              <a:spcBef>
                <a:spcPct val="20000"/>
              </a:spcBef>
              <a:defRPr/>
            </a:pPr>
            <a:r>
              <a:rPr lang="zh-CN" altLang="en-US" sz="2000" b="1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微软雅黑"/>
                <a:cs typeface="+mn-cs"/>
              </a:rPr>
              <a:t>品牌人格在实操中要避免的四个点</a:t>
            </a:r>
            <a:endParaRPr lang="zh-CN" altLang="en-US" dirty="0"/>
          </a:p>
        </p:txBody>
      </p:sp>
      <p:grpSp>
        <p:nvGrpSpPr>
          <p:cNvPr id="38" name="组合 37"/>
          <p:cNvGrpSpPr/>
          <p:nvPr/>
        </p:nvGrpSpPr>
        <p:grpSpPr>
          <a:xfrm>
            <a:off x="1500328" y="2353239"/>
            <a:ext cx="9558928" cy="2614662"/>
            <a:chOff x="1446541" y="3602806"/>
            <a:chExt cx="8186096" cy="2239150"/>
          </a:xfrm>
        </p:grpSpPr>
        <p:sp>
          <p:nvSpPr>
            <p:cNvPr id="22" name="等腰三角形 11"/>
            <p:cNvSpPr>
              <a:spLocks noChangeArrowheads="1"/>
            </p:cNvSpPr>
            <p:nvPr/>
          </p:nvSpPr>
          <p:spPr bwMode="auto">
            <a:xfrm>
              <a:off x="1446541" y="5098231"/>
              <a:ext cx="1764277" cy="743725"/>
            </a:xfrm>
            <a:custGeom>
              <a:avLst/>
              <a:gdLst>
                <a:gd name="T0" fmla="*/ 0 w 1400997"/>
                <a:gd name="T1" fmla="*/ 0 h 809313"/>
                <a:gd name="T2" fmla="*/ 1400997 w 1400997"/>
                <a:gd name="T3" fmla="*/ 809313 h 809313"/>
              </a:gdLst>
              <a:ahLst/>
              <a:cxnLst/>
              <a:rect l="T0" t="T1" r="T2" b="T3"/>
              <a:pathLst>
                <a:path w="1400997" h="809313">
                  <a:moveTo>
                    <a:pt x="700498" y="0"/>
                  </a:moveTo>
                  <a:lnTo>
                    <a:pt x="783001" y="143340"/>
                  </a:lnTo>
                  <a:lnTo>
                    <a:pt x="1400997" y="143340"/>
                  </a:lnTo>
                  <a:lnTo>
                    <a:pt x="1400997" y="809313"/>
                  </a:lnTo>
                  <a:lnTo>
                    <a:pt x="0" y="809313"/>
                  </a:lnTo>
                  <a:lnTo>
                    <a:pt x="0" y="143340"/>
                  </a:lnTo>
                  <a:lnTo>
                    <a:pt x="617995" y="143340"/>
                  </a:lnTo>
                  <a:close/>
                </a:path>
              </a:pathLst>
            </a:custGeom>
            <a:solidFill>
              <a:srgbClr val="FF6666"/>
            </a:solidFill>
            <a:ln>
              <a:noFill/>
            </a:ln>
          </p:spPr>
          <p:txBody>
            <a:bodyPr anchor="ctr"/>
            <a:lstStyle/>
            <a:p>
              <a:pPr algn="ctr" defTabSz="456520"/>
              <a:endParaRPr lang="zh-CN" altLang="zh-CN">
                <a:solidFill>
                  <a:srgbClr val="262626"/>
                </a:solidFill>
                <a:latin typeface="时尚中黑简体" charset="0"/>
                <a:ea typeface="时尚中黑简体" charset="0"/>
                <a:sym typeface="时尚中黑简体" charset="0"/>
              </a:endParaRPr>
            </a:p>
          </p:txBody>
        </p:sp>
        <p:sp>
          <p:nvSpPr>
            <p:cNvPr id="23" name="椭圆 22"/>
            <p:cNvSpPr>
              <a:spLocks noChangeArrowheads="1"/>
            </p:cNvSpPr>
            <p:nvPr/>
          </p:nvSpPr>
          <p:spPr bwMode="auto">
            <a:xfrm>
              <a:off x="8039696" y="3602806"/>
              <a:ext cx="1368425" cy="1377950"/>
            </a:xfrm>
            <a:prstGeom prst="ellipse">
              <a:avLst/>
            </a:prstGeom>
            <a:noFill/>
            <a:ln w="76200" cmpd="sng">
              <a:solidFill>
                <a:srgbClr val="E8314A"/>
              </a:solidFill>
              <a:round/>
              <a:headEnd/>
              <a:tailEnd/>
            </a:ln>
          </p:spPr>
          <p:txBody>
            <a:bodyPr/>
            <a:lstStyle/>
            <a:p>
              <a:pPr defTabSz="456520"/>
              <a:endParaRPr lang="zh-CN" altLang="zh-CN" sz="2000">
                <a:solidFill>
                  <a:srgbClr val="000000"/>
                </a:solidFill>
                <a:latin typeface="Calibri" charset="0"/>
                <a:ea typeface="宋体"/>
                <a:sym typeface="宋体" charset="0"/>
              </a:endParaRPr>
            </a:p>
          </p:txBody>
        </p:sp>
        <p:sp>
          <p:nvSpPr>
            <p:cNvPr id="24" name="椭圆 25"/>
            <p:cNvSpPr>
              <a:spLocks noChangeArrowheads="1"/>
            </p:cNvSpPr>
            <p:nvPr/>
          </p:nvSpPr>
          <p:spPr bwMode="auto">
            <a:xfrm>
              <a:off x="1664882" y="3602806"/>
              <a:ext cx="1368425" cy="1377950"/>
            </a:xfrm>
            <a:prstGeom prst="ellipse">
              <a:avLst/>
            </a:prstGeom>
            <a:noFill/>
            <a:ln w="76200" cmpd="sng">
              <a:solidFill>
                <a:srgbClr val="FF6666"/>
              </a:solidFill>
              <a:round/>
              <a:headEnd/>
              <a:tailEnd/>
            </a:ln>
          </p:spPr>
          <p:txBody>
            <a:bodyPr/>
            <a:lstStyle/>
            <a:p>
              <a:pPr defTabSz="456520"/>
              <a:endParaRPr lang="zh-CN" altLang="zh-CN">
                <a:solidFill>
                  <a:prstClr val="black"/>
                </a:solidFill>
                <a:latin typeface="Calibri" charset="0"/>
                <a:ea typeface="宋体"/>
                <a:sym typeface="宋体" charset="0"/>
              </a:endParaRPr>
            </a:p>
          </p:txBody>
        </p:sp>
        <p:sp>
          <p:nvSpPr>
            <p:cNvPr id="25" name="椭圆 28"/>
            <p:cNvSpPr>
              <a:spLocks noChangeArrowheads="1"/>
            </p:cNvSpPr>
            <p:nvPr/>
          </p:nvSpPr>
          <p:spPr bwMode="auto">
            <a:xfrm>
              <a:off x="3789820" y="3602806"/>
              <a:ext cx="1368425" cy="1377950"/>
            </a:xfrm>
            <a:prstGeom prst="ellipse">
              <a:avLst/>
            </a:prstGeom>
            <a:noFill/>
            <a:ln w="76200" cmpd="sng">
              <a:solidFill>
                <a:srgbClr val="FF3F36"/>
              </a:solidFill>
              <a:round/>
              <a:headEnd/>
              <a:tailEnd/>
            </a:ln>
          </p:spPr>
          <p:txBody>
            <a:bodyPr/>
            <a:lstStyle/>
            <a:p>
              <a:pPr defTabSz="456520"/>
              <a:endParaRPr lang="zh-CN" altLang="zh-CN" sz="2000">
                <a:solidFill>
                  <a:srgbClr val="000000"/>
                </a:solidFill>
                <a:latin typeface="Calibri" charset="0"/>
                <a:ea typeface="宋体"/>
                <a:sym typeface="宋体" charset="0"/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>
              <a:off x="1466904" y="5317757"/>
              <a:ext cx="1476017" cy="34264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456520"/>
              <a:r>
                <a:rPr lang="zh-CN" altLang="en-US" sz="2000" b="1" dirty="0">
                  <a:solidFill>
                    <a:prstClr val="white"/>
                  </a:solidFill>
                  <a:latin typeface="Microsoft YaHei" charset="0"/>
                  <a:cs typeface="Microsoft YaHei" charset="0"/>
                </a:rPr>
                <a:t>脱离品牌主张</a:t>
              </a:r>
            </a:p>
          </p:txBody>
        </p:sp>
        <p:pic>
          <p:nvPicPr>
            <p:cNvPr id="27" name="图片 26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70871" y="3931468"/>
              <a:ext cx="715619" cy="715619"/>
            </a:xfrm>
            <a:prstGeom prst="rect">
              <a:avLst/>
            </a:prstGeom>
          </p:spPr>
        </p:pic>
        <p:pic>
          <p:nvPicPr>
            <p:cNvPr id="28" name="图片 2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85424" y="3961324"/>
              <a:ext cx="777215" cy="773329"/>
            </a:xfrm>
            <a:prstGeom prst="rect">
              <a:avLst/>
            </a:prstGeom>
          </p:spPr>
        </p:pic>
        <p:sp>
          <p:nvSpPr>
            <p:cNvPr id="29" name="椭圆 22"/>
            <p:cNvSpPr>
              <a:spLocks noChangeArrowheads="1"/>
            </p:cNvSpPr>
            <p:nvPr/>
          </p:nvSpPr>
          <p:spPr bwMode="auto">
            <a:xfrm>
              <a:off x="5914758" y="3602806"/>
              <a:ext cx="1368425" cy="1377950"/>
            </a:xfrm>
            <a:prstGeom prst="ellipse">
              <a:avLst/>
            </a:prstGeom>
            <a:noFill/>
            <a:ln w="76200" cmpd="sng">
              <a:solidFill>
                <a:srgbClr val="FB0006"/>
              </a:solidFill>
              <a:round/>
              <a:headEnd/>
              <a:tailEnd/>
            </a:ln>
          </p:spPr>
          <p:txBody>
            <a:bodyPr/>
            <a:lstStyle/>
            <a:p>
              <a:pPr defTabSz="456520"/>
              <a:endParaRPr lang="zh-CN" altLang="zh-CN" sz="2000">
                <a:solidFill>
                  <a:srgbClr val="000000"/>
                </a:solidFill>
                <a:latin typeface="Calibri" charset="0"/>
                <a:ea typeface="宋体"/>
                <a:sym typeface="宋体" charset="0"/>
              </a:endParaRPr>
            </a:p>
          </p:txBody>
        </p:sp>
        <p:pic>
          <p:nvPicPr>
            <p:cNvPr id="30" name="图片 2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35739" y="3955866"/>
              <a:ext cx="720077" cy="720077"/>
            </a:xfrm>
            <a:prstGeom prst="rect">
              <a:avLst/>
            </a:prstGeom>
          </p:spPr>
        </p:pic>
        <p:pic>
          <p:nvPicPr>
            <p:cNvPr id="31" name="图片 3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38251" y="3839344"/>
              <a:ext cx="858679" cy="858679"/>
            </a:xfrm>
            <a:prstGeom prst="rect">
              <a:avLst/>
            </a:prstGeom>
          </p:spPr>
        </p:pic>
        <p:sp>
          <p:nvSpPr>
            <p:cNvPr id="32" name="等腰三角形 11"/>
            <p:cNvSpPr>
              <a:spLocks noChangeArrowheads="1"/>
            </p:cNvSpPr>
            <p:nvPr/>
          </p:nvSpPr>
          <p:spPr bwMode="auto">
            <a:xfrm>
              <a:off x="3634401" y="5098231"/>
              <a:ext cx="1764277" cy="743725"/>
            </a:xfrm>
            <a:custGeom>
              <a:avLst/>
              <a:gdLst>
                <a:gd name="T0" fmla="*/ 0 w 1400997"/>
                <a:gd name="T1" fmla="*/ 0 h 809313"/>
                <a:gd name="T2" fmla="*/ 1400997 w 1400997"/>
                <a:gd name="T3" fmla="*/ 809313 h 809313"/>
              </a:gdLst>
              <a:ahLst/>
              <a:cxnLst/>
              <a:rect l="T0" t="T1" r="T2" b="T3"/>
              <a:pathLst>
                <a:path w="1400997" h="809313">
                  <a:moveTo>
                    <a:pt x="700498" y="0"/>
                  </a:moveTo>
                  <a:lnTo>
                    <a:pt x="783001" y="143340"/>
                  </a:lnTo>
                  <a:lnTo>
                    <a:pt x="1400997" y="143340"/>
                  </a:lnTo>
                  <a:lnTo>
                    <a:pt x="1400997" y="809313"/>
                  </a:lnTo>
                  <a:lnTo>
                    <a:pt x="0" y="809313"/>
                  </a:lnTo>
                  <a:lnTo>
                    <a:pt x="0" y="143340"/>
                  </a:lnTo>
                  <a:lnTo>
                    <a:pt x="617995" y="143340"/>
                  </a:lnTo>
                  <a:close/>
                </a:path>
              </a:pathLst>
            </a:custGeom>
            <a:solidFill>
              <a:srgbClr val="FF3E36"/>
            </a:solidFill>
            <a:ln>
              <a:noFill/>
            </a:ln>
          </p:spPr>
          <p:txBody>
            <a:bodyPr anchor="ctr"/>
            <a:lstStyle/>
            <a:p>
              <a:pPr algn="ctr" defTabSz="456520"/>
              <a:endParaRPr lang="zh-CN" altLang="zh-CN">
                <a:solidFill>
                  <a:srgbClr val="262626"/>
                </a:solidFill>
                <a:latin typeface="时尚中黑简体" charset="0"/>
                <a:ea typeface="时尚中黑简体" charset="0"/>
                <a:sym typeface="时尚中黑简体" charset="0"/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3898409" y="5317757"/>
              <a:ext cx="1256371" cy="34264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456520"/>
              <a:r>
                <a:rPr lang="zh-CN" altLang="en-US" sz="2000" b="1">
                  <a:solidFill>
                    <a:prstClr val="white"/>
                  </a:solidFill>
                  <a:latin typeface="Microsoft YaHei" charset="0"/>
                  <a:cs typeface="Microsoft YaHei" charset="0"/>
                </a:rPr>
                <a:t>表现不连贯</a:t>
              </a:r>
              <a:endParaRPr lang="zh-CN" altLang="en-US" sz="2000" b="1" dirty="0">
                <a:solidFill>
                  <a:prstClr val="white"/>
                </a:solidFill>
                <a:latin typeface="Microsoft YaHei" charset="0"/>
                <a:cs typeface="Microsoft YaHei" charset="0"/>
              </a:endParaRPr>
            </a:p>
          </p:txBody>
        </p:sp>
        <p:sp>
          <p:nvSpPr>
            <p:cNvPr id="34" name="等腰三角形 11"/>
            <p:cNvSpPr>
              <a:spLocks noChangeArrowheads="1"/>
            </p:cNvSpPr>
            <p:nvPr/>
          </p:nvSpPr>
          <p:spPr bwMode="auto">
            <a:xfrm>
              <a:off x="5765240" y="5098231"/>
              <a:ext cx="1764277" cy="743725"/>
            </a:xfrm>
            <a:custGeom>
              <a:avLst/>
              <a:gdLst>
                <a:gd name="T0" fmla="*/ 0 w 1400997"/>
                <a:gd name="T1" fmla="*/ 0 h 809313"/>
                <a:gd name="T2" fmla="*/ 1400997 w 1400997"/>
                <a:gd name="T3" fmla="*/ 809313 h 809313"/>
              </a:gdLst>
              <a:ahLst/>
              <a:cxnLst/>
              <a:rect l="T0" t="T1" r="T2" b="T3"/>
              <a:pathLst>
                <a:path w="1400997" h="809313">
                  <a:moveTo>
                    <a:pt x="700498" y="0"/>
                  </a:moveTo>
                  <a:lnTo>
                    <a:pt x="783001" y="143340"/>
                  </a:lnTo>
                  <a:lnTo>
                    <a:pt x="1400997" y="143340"/>
                  </a:lnTo>
                  <a:lnTo>
                    <a:pt x="1400997" y="809313"/>
                  </a:lnTo>
                  <a:lnTo>
                    <a:pt x="0" y="809313"/>
                  </a:lnTo>
                  <a:lnTo>
                    <a:pt x="0" y="143340"/>
                  </a:lnTo>
                  <a:lnTo>
                    <a:pt x="617995" y="143340"/>
                  </a:lnTo>
                  <a:close/>
                </a:path>
              </a:pathLst>
            </a:custGeom>
            <a:solidFill>
              <a:srgbClr val="FB0006"/>
            </a:solidFill>
            <a:ln>
              <a:noFill/>
            </a:ln>
          </p:spPr>
          <p:txBody>
            <a:bodyPr anchor="ctr"/>
            <a:lstStyle/>
            <a:p>
              <a:pPr algn="ctr" defTabSz="456520"/>
              <a:endParaRPr lang="zh-CN" altLang="zh-CN">
                <a:solidFill>
                  <a:srgbClr val="262626"/>
                </a:solidFill>
                <a:latin typeface="时尚中黑简体" charset="0"/>
                <a:ea typeface="时尚中黑简体" charset="0"/>
                <a:sym typeface="时尚中黑简体" charset="0"/>
              </a:endParaRPr>
            </a:p>
          </p:txBody>
        </p:sp>
        <p:sp>
          <p:nvSpPr>
            <p:cNvPr id="35" name="矩形 34"/>
            <p:cNvSpPr/>
            <p:nvPr/>
          </p:nvSpPr>
          <p:spPr>
            <a:xfrm>
              <a:off x="5822261" y="5317757"/>
              <a:ext cx="1476017" cy="34264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456520"/>
              <a:r>
                <a:rPr lang="zh-CN" altLang="en-US" sz="2000" b="1" dirty="0">
                  <a:solidFill>
                    <a:prstClr val="white"/>
                  </a:solidFill>
                  <a:latin typeface="Microsoft YaHei" charset="0"/>
                  <a:cs typeface="Microsoft YaHei" charset="0"/>
                </a:rPr>
                <a:t>用户体验偏差</a:t>
              </a:r>
            </a:p>
          </p:txBody>
        </p:sp>
        <p:sp>
          <p:nvSpPr>
            <p:cNvPr id="36" name="等腰三角形 11"/>
            <p:cNvSpPr>
              <a:spLocks noChangeArrowheads="1"/>
            </p:cNvSpPr>
            <p:nvPr/>
          </p:nvSpPr>
          <p:spPr bwMode="auto">
            <a:xfrm>
              <a:off x="7868360" y="5098231"/>
              <a:ext cx="1764277" cy="743725"/>
            </a:xfrm>
            <a:custGeom>
              <a:avLst/>
              <a:gdLst>
                <a:gd name="T0" fmla="*/ 0 w 1400997"/>
                <a:gd name="T1" fmla="*/ 0 h 809313"/>
                <a:gd name="T2" fmla="*/ 1400997 w 1400997"/>
                <a:gd name="T3" fmla="*/ 809313 h 809313"/>
              </a:gdLst>
              <a:ahLst/>
              <a:cxnLst/>
              <a:rect l="T0" t="T1" r="T2" b="T3"/>
              <a:pathLst>
                <a:path w="1400997" h="809313">
                  <a:moveTo>
                    <a:pt x="700498" y="0"/>
                  </a:moveTo>
                  <a:lnTo>
                    <a:pt x="783001" y="143340"/>
                  </a:lnTo>
                  <a:lnTo>
                    <a:pt x="1400997" y="143340"/>
                  </a:lnTo>
                  <a:lnTo>
                    <a:pt x="1400997" y="809313"/>
                  </a:lnTo>
                  <a:lnTo>
                    <a:pt x="0" y="809313"/>
                  </a:lnTo>
                  <a:lnTo>
                    <a:pt x="0" y="143340"/>
                  </a:lnTo>
                  <a:lnTo>
                    <a:pt x="617995" y="143340"/>
                  </a:lnTo>
                  <a:close/>
                </a:path>
              </a:pathLst>
            </a:custGeom>
            <a:solidFill>
              <a:srgbClr val="E8314A"/>
            </a:solidFill>
            <a:ln>
              <a:noFill/>
            </a:ln>
          </p:spPr>
          <p:txBody>
            <a:bodyPr anchor="ctr"/>
            <a:lstStyle/>
            <a:p>
              <a:pPr algn="ctr" defTabSz="456520"/>
              <a:endParaRPr lang="zh-CN" altLang="zh-CN">
                <a:solidFill>
                  <a:srgbClr val="262626"/>
                </a:solidFill>
                <a:latin typeface="时尚中黑简体" charset="0"/>
                <a:ea typeface="时尚中黑简体" charset="0"/>
                <a:sym typeface="时尚中黑简体" charset="0"/>
              </a:endParaRPr>
            </a:p>
          </p:txBody>
        </p:sp>
        <p:sp>
          <p:nvSpPr>
            <p:cNvPr id="37" name="矩形 36"/>
            <p:cNvSpPr/>
            <p:nvPr/>
          </p:nvSpPr>
          <p:spPr>
            <a:xfrm>
              <a:off x="7888723" y="5317757"/>
              <a:ext cx="1476017" cy="34264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456520"/>
              <a:r>
                <a:rPr lang="zh-CN" altLang="en-US" sz="2000" b="1" dirty="0">
                  <a:solidFill>
                    <a:prstClr val="white"/>
                  </a:solidFill>
                  <a:latin typeface="Microsoft YaHei" charset="0"/>
                  <a:cs typeface="Microsoft YaHei" charset="0"/>
                </a:rPr>
                <a:t>和竞品无区隔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93405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646357" y="939958"/>
            <a:ext cx="4787043" cy="370451"/>
          </a:xfrm>
          <a:noFill/>
          <a:ln>
            <a:noFill/>
          </a:ln>
        </p:spPr>
        <p:txBody>
          <a:bodyPr wrap="none" lIns="46259" tIns="46259" rIns="46259" bIns="46259" anchor="ctr">
            <a:spAutoFit/>
          </a:bodyPr>
          <a:lstStyle/>
          <a:p>
            <a:pPr defTabSz="913997"/>
            <a:r>
              <a:rPr lang="en-US" altLang="zh-CN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  <a:cs typeface="Helvetica Light" charset="0"/>
              </a:rPr>
              <a:t> </a:t>
            </a:r>
            <a:r>
              <a:rPr lang="zh-CN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  <a:cs typeface="Helvetica Light" charset="0"/>
              </a:rPr>
              <a:t>不同的品牌人格背后是不同价值观的形成</a:t>
            </a:r>
          </a:p>
        </p:txBody>
      </p:sp>
      <p:sp>
        <p:nvSpPr>
          <p:cNvPr id="31" name="圆角矩形 30"/>
          <p:cNvSpPr/>
          <p:nvPr/>
        </p:nvSpPr>
        <p:spPr>
          <a:xfrm>
            <a:off x="8843243" y="4947000"/>
            <a:ext cx="1846696" cy="655810"/>
          </a:xfrm>
          <a:prstGeom prst="roundRect">
            <a:avLst/>
          </a:prstGeom>
          <a:solidFill>
            <a:sysClr val="window" lastClr="FFFFFF"/>
          </a:solidFill>
          <a:ln w="25400" cap="flat" cmpd="sng" algn="ctr">
            <a:solidFill>
              <a:srgbClr val="E8314A"/>
            </a:solidFill>
            <a:prstDash val="sysDash"/>
          </a:ln>
          <a:effectLst/>
        </p:spPr>
        <p:txBody>
          <a:bodyPr lIns="91431" tIns="45715" rIns="91431" bIns="45715" rtlCol="0" anchor="ctr"/>
          <a:lstStyle/>
          <a:p>
            <a:pPr algn="ctr" defTabSz="456520"/>
            <a:endParaRPr lang="zh-CN" altLang="en-US" kern="0">
              <a:solidFill>
                <a:prstClr val="black"/>
              </a:solidFill>
              <a:latin typeface="Microsoft YaHei" charset="0"/>
              <a:ea typeface="宋体"/>
              <a:cs typeface="Microsoft YaHei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8901393" y="4990969"/>
            <a:ext cx="2124958" cy="553988"/>
          </a:xfrm>
          <a:prstGeom prst="rect">
            <a:avLst/>
          </a:prstGeom>
          <a:noFill/>
        </p:spPr>
        <p:txBody>
          <a:bodyPr wrap="square" lIns="91431" tIns="45715" rIns="91431" bIns="45715" rtlCol="0" anchor="ctr">
            <a:spAutoFit/>
          </a:bodyPr>
          <a:lstStyle/>
          <a:p>
            <a:pPr defTabSz="456520"/>
            <a:r>
              <a:rPr lang="zh-CN" altLang="en-US" sz="15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关怀者：</a:t>
            </a:r>
            <a:endParaRPr lang="en-US" altLang="zh-CN" sz="15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  <a:p>
            <a:pPr defTabSz="456520"/>
            <a:r>
              <a:rPr lang="zh-CN" altLang="en-US" sz="1500" dirty="0">
                <a:solidFill>
                  <a:srgbClr val="E83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爱人如己</a:t>
            </a:r>
            <a:endParaRPr lang="en-US" altLang="zh-CN" sz="1500" dirty="0">
              <a:solidFill>
                <a:srgbClr val="E8314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</p:txBody>
      </p:sp>
      <p:pic>
        <p:nvPicPr>
          <p:cNvPr id="34" name="Picture 21" descr="http://images.hzins.com/upload/admin/b/bb/bb3/bb3f/bb3f921f251848209d3282382b28d839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48921" y="4649161"/>
            <a:ext cx="1603804" cy="1068627"/>
          </a:xfrm>
          <a:prstGeom prst="rect">
            <a:avLst/>
          </a:prstGeom>
          <a:noFill/>
        </p:spPr>
      </p:pic>
      <p:sp>
        <p:nvSpPr>
          <p:cNvPr id="35" name="圆角矩形 34"/>
          <p:cNvSpPr/>
          <p:nvPr/>
        </p:nvSpPr>
        <p:spPr>
          <a:xfrm>
            <a:off x="4043922" y="2248077"/>
            <a:ext cx="1846696" cy="655810"/>
          </a:xfrm>
          <a:prstGeom prst="roundRect">
            <a:avLst/>
          </a:prstGeom>
          <a:solidFill>
            <a:sysClr val="window" lastClr="FFFFFF"/>
          </a:solidFill>
          <a:ln w="25400" cap="flat" cmpd="sng" algn="ctr">
            <a:solidFill>
              <a:srgbClr val="E8314A"/>
            </a:solidFill>
            <a:prstDash val="sysDash"/>
          </a:ln>
          <a:effectLst/>
        </p:spPr>
        <p:txBody>
          <a:bodyPr lIns="91431" tIns="45715" rIns="91431" bIns="45715" rtlCol="0" anchor="ctr"/>
          <a:lstStyle/>
          <a:p>
            <a:pPr algn="ctr" defTabSz="456520"/>
            <a:endParaRPr lang="zh-CN" altLang="en-US" kern="0">
              <a:solidFill>
                <a:prstClr val="black"/>
              </a:solidFill>
              <a:latin typeface="Microsoft YaHei" charset="0"/>
              <a:ea typeface="宋体"/>
              <a:cs typeface="Microsoft YaHei" charset="0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4058463" y="2316951"/>
            <a:ext cx="1338810" cy="553988"/>
          </a:xfrm>
          <a:prstGeom prst="rect">
            <a:avLst/>
          </a:prstGeom>
        </p:spPr>
        <p:txBody>
          <a:bodyPr wrap="none" lIns="91431" tIns="45715" rIns="91431" bIns="45715" anchor="ctr">
            <a:spAutoFit/>
          </a:bodyPr>
          <a:lstStyle/>
          <a:p>
            <a:pPr defTabSz="456520"/>
            <a:r>
              <a:rPr lang="zh-CN" altLang="en-US" sz="15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纯真者：</a:t>
            </a:r>
          </a:p>
          <a:p>
            <a:pPr defTabSz="456520"/>
            <a:r>
              <a:rPr lang="zh-CN" altLang="en-US" sz="1500" dirty="0">
                <a:solidFill>
                  <a:srgbClr val="E83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永葆赤子之心</a:t>
            </a:r>
          </a:p>
        </p:txBody>
      </p:sp>
      <p:sp>
        <p:nvSpPr>
          <p:cNvPr id="37" name="圆角矩形 36"/>
          <p:cNvSpPr/>
          <p:nvPr/>
        </p:nvSpPr>
        <p:spPr>
          <a:xfrm>
            <a:off x="4058455" y="3649259"/>
            <a:ext cx="1846696" cy="655810"/>
          </a:xfrm>
          <a:prstGeom prst="roundRect">
            <a:avLst/>
          </a:prstGeom>
          <a:solidFill>
            <a:sysClr val="window" lastClr="FFFFFF"/>
          </a:solidFill>
          <a:ln w="25400" cap="flat" cmpd="sng" algn="ctr">
            <a:solidFill>
              <a:srgbClr val="E8314A"/>
            </a:solidFill>
            <a:prstDash val="sysDash"/>
          </a:ln>
          <a:effectLst/>
        </p:spPr>
        <p:txBody>
          <a:bodyPr lIns="91431" tIns="45715" rIns="91431" bIns="45715" rtlCol="0" anchor="ctr"/>
          <a:lstStyle/>
          <a:p>
            <a:pPr algn="ctr" defTabSz="456520"/>
            <a:endParaRPr lang="zh-CN" altLang="en-US" kern="0">
              <a:solidFill>
                <a:prstClr val="black"/>
              </a:solidFill>
              <a:latin typeface="Microsoft YaHei" charset="0"/>
              <a:ea typeface="宋体"/>
              <a:cs typeface="Microsoft YaHei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4058464" y="3726586"/>
            <a:ext cx="2616593" cy="553988"/>
          </a:xfrm>
          <a:prstGeom prst="rect">
            <a:avLst/>
          </a:prstGeom>
          <a:noFill/>
        </p:spPr>
        <p:txBody>
          <a:bodyPr wrap="square" lIns="91431" tIns="45715" rIns="91431" bIns="45715" rtlCol="0" anchor="ctr">
            <a:spAutoFit/>
          </a:bodyPr>
          <a:lstStyle/>
          <a:p>
            <a:pPr defTabSz="456520"/>
            <a:r>
              <a:rPr lang="zh-CN" altLang="en-US" sz="15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颠覆者：</a:t>
            </a:r>
            <a:endParaRPr lang="en-US" altLang="zh-CN" sz="15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  <a:p>
            <a:pPr defTabSz="456520"/>
            <a:r>
              <a:rPr lang="zh-CN" altLang="en-US" sz="1500" dirty="0">
                <a:solidFill>
                  <a:srgbClr val="E1193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规矩是用来破坏的 </a:t>
            </a:r>
            <a:endParaRPr lang="zh-CN" altLang="en-US" sz="15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</p:txBody>
      </p:sp>
      <p:sp>
        <p:nvSpPr>
          <p:cNvPr id="39" name="圆角矩形 38"/>
          <p:cNvSpPr/>
          <p:nvPr/>
        </p:nvSpPr>
        <p:spPr>
          <a:xfrm>
            <a:off x="4072997" y="4993116"/>
            <a:ext cx="1846696" cy="655810"/>
          </a:xfrm>
          <a:prstGeom prst="roundRect">
            <a:avLst/>
          </a:prstGeom>
          <a:solidFill>
            <a:sysClr val="window" lastClr="FFFFFF"/>
          </a:solidFill>
          <a:ln w="25400" cap="flat" cmpd="sng" algn="ctr">
            <a:solidFill>
              <a:srgbClr val="E8314A"/>
            </a:solidFill>
            <a:prstDash val="sysDash"/>
          </a:ln>
          <a:effectLst/>
        </p:spPr>
        <p:txBody>
          <a:bodyPr lIns="91431" tIns="45715" rIns="91431" bIns="45715" rtlCol="0" anchor="ctr"/>
          <a:lstStyle/>
          <a:p>
            <a:pPr algn="ctr" defTabSz="456520"/>
            <a:endParaRPr lang="zh-CN" altLang="en-US" kern="0">
              <a:solidFill>
                <a:prstClr val="black"/>
              </a:solidFill>
              <a:latin typeface="Microsoft YaHei" charset="0"/>
              <a:ea typeface="宋体"/>
              <a:cs typeface="Microsoft YaHei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4058462" y="5061989"/>
            <a:ext cx="2126848" cy="553988"/>
          </a:xfrm>
          <a:prstGeom prst="rect">
            <a:avLst/>
          </a:prstGeom>
          <a:noFill/>
        </p:spPr>
        <p:txBody>
          <a:bodyPr wrap="square" lIns="91431" tIns="45715" rIns="91431" bIns="45715" rtlCol="0" anchor="ctr">
            <a:spAutoFit/>
          </a:bodyPr>
          <a:lstStyle/>
          <a:p>
            <a:pPr defTabSz="456520"/>
            <a:r>
              <a:rPr lang="zh-CN" altLang="en-US" sz="15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情人：</a:t>
            </a:r>
            <a:endParaRPr lang="en-US" altLang="zh-CN" sz="15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  <a:p>
            <a:pPr defTabSz="456520"/>
            <a:r>
              <a:rPr lang="zh-CN" altLang="en-US" sz="1500" dirty="0">
                <a:solidFill>
                  <a:srgbClr val="E1193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我的眼里只有你</a:t>
            </a:r>
            <a:endParaRPr lang="en-US" altLang="zh-CN" sz="1500" dirty="0">
              <a:solidFill>
                <a:srgbClr val="E1193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</p:txBody>
      </p:sp>
      <p:sp>
        <p:nvSpPr>
          <p:cNvPr id="41" name="圆角矩形 40"/>
          <p:cNvSpPr/>
          <p:nvPr/>
        </p:nvSpPr>
        <p:spPr>
          <a:xfrm>
            <a:off x="8804255" y="2242052"/>
            <a:ext cx="1846696" cy="655810"/>
          </a:xfrm>
          <a:prstGeom prst="roundRect">
            <a:avLst/>
          </a:prstGeom>
          <a:solidFill>
            <a:sysClr val="window" lastClr="FFFFFF"/>
          </a:solidFill>
          <a:ln w="25400" cap="flat" cmpd="sng" algn="ctr">
            <a:solidFill>
              <a:srgbClr val="E8314A"/>
            </a:solidFill>
            <a:prstDash val="sysDash"/>
          </a:ln>
          <a:effectLst/>
        </p:spPr>
        <p:txBody>
          <a:bodyPr lIns="91431" tIns="45715" rIns="91431" bIns="45715" rtlCol="0" anchor="ctr"/>
          <a:lstStyle/>
          <a:p>
            <a:pPr algn="ctr" defTabSz="456520"/>
            <a:endParaRPr lang="zh-CN" altLang="en-US" kern="0">
              <a:solidFill>
                <a:prstClr val="black"/>
              </a:solidFill>
              <a:latin typeface="Microsoft YaHei" charset="0"/>
              <a:ea typeface="宋体"/>
              <a:cs typeface="Microsoft YaHei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8775948" y="2303428"/>
            <a:ext cx="2007057" cy="553988"/>
          </a:xfrm>
          <a:prstGeom prst="rect">
            <a:avLst/>
          </a:prstGeom>
          <a:noFill/>
        </p:spPr>
        <p:txBody>
          <a:bodyPr wrap="square" lIns="91431" tIns="45715" rIns="91431" bIns="45715" rtlCol="0" anchor="ctr">
            <a:spAutoFit/>
          </a:bodyPr>
          <a:lstStyle/>
          <a:p>
            <a:pPr defTabSz="456520"/>
            <a:r>
              <a:rPr lang="zh-CN" altLang="en-US" sz="15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  探险家：</a:t>
            </a:r>
            <a:endParaRPr lang="en-US" altLang="zh-CN" sz="15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  <a:p>
            <a:pPr defTabSz="456520"/>
            <a:r>
              <a:rPr lang="zh-CN" altLang="en-US" sz="1500" b="1" dirty="0">
                <a:solidFill>
                  <a:srgbClr val="E83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  </a:t>
            </a:r>
            <a:r>
              <a:rPr lang="zh-CN" altLang="en-US" sz="1500" dirty="0">
                <a:solidFill>
                  <a:srgbClr val="E83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不要束缚自己</a:t>
            </a:r>
            <a:endParaRPr lang="en-US" altLang="zh-CN" sz="1500" dirty="0">
              <a:solidFill>
                <a:srgbClr val="E8314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</p:txBody>
      </p:sp>
      <p:sp>
        <p:nvSpPr>
          <p:cNvPr id="43" name="圆角矩形 42"/>
          <p:cNvSpPr/>
          <p:nvPr/>
        </p:nvSpPr>
        <p:spPr>
          <a:xfrm>
            <a:off x="8837542" y="3505733"/>
            <a:ext cx="1846696" cy="888495"/>
          </a:xfrm>
          <a:prstGeom prst="roundRect">
            <a:avLst/>
          </a:prstGeom>
          <a:solidFill>
            <a:sysClr val="window" lastClr="FFFFFF"/>
          </a:solidFill>
          <a:ln w="25400" cap="flat" cmpd="sng" algn="ctr">
            <a:solidFill>
              <a:srgbClr val="E8314A"/>
            </a:solidFill>
            <a:prstDash val="sysDash"/>
          </a:ln>
          <a:effectLst/>
        </p:spPr>
        <p:txBody>
          <a:bodyPr lIns="91431" tIns="45715" rIns="91431" bIns="45715" rtlCol="0" anchor="ctr"/>
          <a:lstStyle/>
          <a:p>
            <a:pPr algn="ctr" defTabSz="456520"/>
            <a:endParaRPr lang="zh-CN" altLang="en-US" kern="0">
              <a:solidFill>
                <a:prstClr val="black"/>
              </a:solidFill>
              <a:latin typeface="Microsoft YaHei" charset="0"/>
              <a:ea typeface="宋体"/>
              <a:cs typeface="Microsoft YaHei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8832981" y="3591053"/>
            <a:ext cx="1811921" cy="784820"/>
          </a:xfrm>
          <a:prstGeom prst="rect">
            <a:avLst/>
          </a:prstGeom>
          <a:noFill/>
        </p:spPr>
        <p:txBody>
          <a:bodyPr wrap="square" lIns="91431" tIns="45715" rIns="91431" bIns="45715" rtlCol="0" anchor="ctr">
            <a:spAutoFit/>
          </a:bodyPr>
          <a:lstStyle/>
          <a:p>
            <a:pPr defTabSz="456520"/>
            <a:r>
              <a:rPr lang="zh-CN" altLang="en-US" sz="15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创造者：</a:t>
            </a:r>
            <a:endParaRPr lang="en-US" altLang="zh-CN" sz="15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  <a:p>
            <a:pPr defTabSz="456520"/>
            <a:r>
              <a:rPr lang="zh-CN" altLang="en-US" sz="1500" dirty="0">
                <a:solidFill>
                  <a:srgbClr val="E1193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凡是可以想到的</a:t>
            </a:r>
            <a:r>
              <a:rPr lang="en-US" altLang="zh-CN" sz="1500" dirty="0">
                <a:solidFill>
                  <a:srgbClr val="E1193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 ,</a:t>
            </a:r>
            <a:r>
              <a:rPr lang="zh-CN" altLang="en-US" sz="1500" dirty="0">
                <a:solidFill>
                  <a:srgbClr val="E1193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可以创造</a:t>
            </a:r>
            <a:endParaRPr lang="en-US" altLang="zh-CN" sz="1500" dirty="0">
              <a:solidFill>
                <a:srgbClr val="E1193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</p:txBody>
      </p:sp>
      <p:sp>
        <p:nvSpPr>
          <p:cNvPr id="45" name="右箭头 44"/>
          <p:cNvSpPr/>
          <p:nvPr/>
        </p:nvSpPr>
        <p:spPr>
          <a:xfrm flipV="1">
            <a:off x="8233785" y="2426916"/>
            <a:ext cx="427938" cy="301360"/>
          </a:xfrm>
          <a:prstGeom prst="rightArrow">
            <a:avLst/>
          </a:prstGeom>
          <a:solidFill>
            <a:srgbClr val="E8314A"/>
          </a:solidFill>
          <a:ln w="9525" cap="flat" cmpd="sng" algn="ctr">
            <a:noFill/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91431" tIns="45715" rIns="91431" bIns="45715" rtlCol="0" anchor="ctr"/>
          <a:lstStyle/>
          <a:p>
            <a:pPr algn="ctr" defTabSz="456520"/>
            <a:endParaRPr lang="zh-CN" altLang="en-US" kern="0">
              <a:solidFill>
                <a:prstClr val="white"/>
              </a:solidFill>
              <a:latin typeface="Microsoft YaHei" charset="0"/>
              <a:ea typeface="宋体"/>
              <a:cs typeface="Microsoft YaHei" charset="0"/>
            </a:endParaRPr>
          </a:p>
        </p:txBody>
      </p:sp>
      <p:sp>
        <p:nvSpPr>
          <p:cNvPr id="46" name="右箭头 45"/>
          <p:cNvSpPr/>
          <p:nvPr/>
        </p:nvSpPr>
        <p:spPr>
          <a:xfrm flipV="1">
            <a:off x="8231704" y="3798518"/>
            <a:ext cx="427938" cy="301360"/>
          </a:xfrm>
          <a:prstGeom prst="rightArrow">
            <a:avLst/>
          </a:prstGeom>
          <a:solidFill>
            <a:srgbClr val="E8314A"/>
          </a:solidFill>
          <a:ln w="9525" cap="flat" cmpd="sng" algn="ctr">
            <a:noFill/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91431" tIns="45715" rIns="91431" bIns="45715" rtlCol="0" anchor="ctr"/>
          <a:lstStyle/>
          <a:p>
            <a:pPr algn="ctr" defTabSz="456520"/>
            <a:endParaRPr lang="zh-CN" altLang="en-US" kern="0">
              <a:solidFill>
                <a:prstClr val="white"/>
              </a:solidFill>
              <a:latin typeface="Microsoft YaHei" charset="0"/>
              <a:ea typeface="宋体"/>
              <a:cs typeface="Microsoft YaHei" charset="0"/>
            </a:endParaRPr>
          </a:p>
        </p:txBody>
      </p:sp>
      <p:sp>
        <p:nvSpPr>
          <p:cNvPr id="47" name="右箭头 46"/>
          <p:cNvSpPr/>
          <p:nvPr/>
        </p:nvSpPr>
        <p:spPr>
          <a:xfrm flipV="1">
            <a:off x="8258761" y="5161850"/>
            <a:ext cx="427938" cy="301360"/>
          </a:xfrm>
          <a:prstGeom prst="rightArrow">
            <a:avLst/>
          </a:prstGeom>
          <a:solidFill>
            <a:srgbClr val="E8314A"/>
          </a:solidFill>
          <a:ln w="9525" cap="flat" cmpd="sng" algn="ctr">
            <a:noFill/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91431" tIns="45715" rIns="91431" bIns="45715" rtlCol="0" anchor="ctr"/>
          <a:lstStyle/>
          <a:p>
            <a:pPr algn="ctr" defTabSz="456520"/>
            <a:endParaRPr lang="zh-CN" altLang="en-US" kern="0">
              <a:solidFill>
                <a:prstClr val="white"/>
              </a:solidFill>
              <a:latin typeface="Microsoft YaHei" charset="0"/>
              <a:ea typeface="宋体"/>
              <a:cs typeface="Microsoft YaHei" charset="0"/>
            </a:endParaRPr>
          </a:p>
        </p:txBody>
      </p:sp>
      <p:sp>
        <p:nvSpPr>
          <p:cNvPr id="48" name="右箭头 47"/>
          <p:cNvSpPr/>
          <p:nvPr/>
        </p:nvSpPr>
        <p:spPr>
          <a:xfrm flipV="1">
            <a:off x="3387032" y="2452567"/>
            <a:ext cx="427938" cy="301360"/>
          </a:xfrm>
          <a:prstGeom prst="rightArrow">
            <a:avLst/>
          </a:prstGeom>
          <a:solidFill>
            <a:srgbClr val="E8314A"/>
          </a:solidFill>
          <a:ln w="9525" cap="flat" cmpd="sng" algn="ctr">
            <a:noFill/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91431" tIns="45715" rIns="91431" bIns="45715" rtlCol="0" anchor="ctr"/>
          <a:lstStyle/>
          <a:p>
            <a:pPr algn="ctr" defTabSz="456520"/>
            <a:endParaRPr lang="zh-CN" altLang="en-US" kern="0">
              <a:solidFill>
                <a:prstClr val="white"/>
              </a:solidFill>
              <a:latin typeface="Microsoft YaHei" charset="0"/>
              <a:ea typeface="宋体"/>
              <a:cs typeface="Microsoft YaHei" charset="0"/>
            </a:endParaRPr>
          </a:p>
        </p:txBody>
      </p:sp>
      <p:sp>
        <p:nvSpPr>
          <p:cNvPr id="49" name="右箭头 48"/>
          <p:cNvSpPr/>
          <p:nvPr/>
        </p:nvSpPr>
        <p:spPr>
          <a:xfrm flipV="1">
            <a:off x="3387032" y="3801232"/>
            <a:ext cx="427938" cy="301360"/>
          </a:xfrm>
          <a:prstGeom prst="rightArrow">
            <a:avLst/>
          </a:prstGeom>
          <a:solidFill>
            <a:srgbClr val="E8314A"/>
          </a:solidFill>
          <a:ln w="9525" cap="flat" cmpd="sng" algn="ctr">
            <a:noFill/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91431" tIns="45715" rIns="91431" bIns="45715" rtlCol="0" anchor="ctr"/>
          <a:lstStyle/>
          <a:p>
            <a:pPr algn="ctr" defTabSz="456520"/>
            <a:endParaRPr lang="zh-CN" altLang="en-US" kern="0">
              <a:solidFill>
                <a:prstClr val="white"/>
              </a:solidFill>
              <a:latin typeface="Microsoft YaHei" charset="0"/>
              <a:ea typeface="宋体"/>
              <a:cs typeface="Microsoft YaHei" charset="0"/>
            </a:endParaRPr>
          </a:p>
        </p:txBody>
      </p:sp>
      <p:sp>
        <p:nvSpPr>
          <p:cNvPr id="50" name="右箭头 49"/>
          <p:cNvSpPr/>
          <p:nvPr/>
        </p:nvSpPr>
        <p:spPr>
          <a:xfrm flipV="1">
            <a:off x="3387032" y="5131171"/>
            <a:ext cx="427938" cy="301360"/>
          </a:xfrm>
          <a:prstGeom prst="rightArrow">
            <a:avLst/>
          </a:prstGeom>
          <a:solidFill>
            <a:srgbClr val="E8314A"/>
          </a:solidFill>
          <a:ln w="9525" cap="flat" cmpd="sng" algn="ctr">
            <a:noFill/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91431" tIns="45715" rIns="91431" bIns="45715" rtlCol="0" anchor="ctr"/>
          <a:lstStyle/>
          <a:p>
            <a:pPr algn="ctr" defTabSz="456520"/>
            <a:endParaRPr lang="zh-CN" altLang="en-US" kern="0">
              <a:solidFill>
                <a:prstClr val="white"/>
              </a:solidFill>
              <a:latin typeface="Microsoft YaHei" charset="0"/>
              <a:ea typeface="宋体"/>
              <a:cs typeface="Microsoft YaHei" charset="0"/>
            </a:endParaRPr>
          </a:p>
        </p:txBody>
      </p:sp>
      <p:pic>
        <p:nvPicPr>
          <p:cNvPr id="51" name="Picture 2" descr="http://www.9985199.net/imgall/mf2hiyldnbwwk3tufz2gc43lorxwiylzfzrw63i/201404111449523051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21962" y="2052072"/>
            <a:ext cx="1554362" cy="998294"/>
          </a:xfrm>
          <a:prstGeom prst="rect">
            <a:avLst/>
          </a:prstGeom>
          <a:noFill/>
        </p:spPr>
      </p:pic>
      <p:pic>
        <p:nvPicPr>
          <p:cNvPr id="52" name="Picture 12" descr="http://imgs.ebrun.com/resources/2014_04/2014_04_25/201404257781398396316604.jp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21962" y="3371088"/>
            <a:ext cx="1554362" cy="1091384"/>
          </a:xfrm>
          <a:prstGeom prst="rect">
            <a:avLst/>
          </a:prstGeom>
          <a:noFill/>
        </p:spPr>
      </p:pic>
      <p:pic>
        <p:nvPicPr>
          <p:cNvPr id="53" name="Picture 14" descr="http://img00.hc360.com/biz/201303/201303251329037810.jp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21962" y="4744643"/>
            <a:ext cx="1554362" cy="1084966"/>
          </a:xfrm>
          <a:prstGeom prst="rect">
            <a:avLst/>
          </a:prstGeom>
          <a:noFill/>
        </p:spPr>
      </p:pic>
      <p:pic>
        <p:nvPicPr>
          <p:cNvPr id="54" name="Picture 24" descr="http://imgsrc.baidu.com/forum/w%3D580/sign=e862ce7ef01f3a295ac8d5c6a924bce3/fad5b33eb13533fae6bdfc8ea8d3fd1f41345b10.jpg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35746" y="2143580"/>
            <a:ext cx="1630151" cy="943395"/>
          </a:xfrm>
          <a:prstGeom prst="rect">
            <a:avLst/>
          </a:prstGeom>
          <a:noFill/>
        </p:spPr>
      </p:pic>
      <p:pic>
        <p:nvPicPr>
          <p:cNvPr id="55" name="图片 54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69890" y="4623497"/>
            <a:ext cx="1659812" cy="1234091"/>
          </a:xfrm>
          <a:prstGeom prst="rect">
            <a:avLst/>
          </a:prstGeom>
        </p:spPr>
      </p:pic>
      <p:pic>
        <p:nvPicPr>
          <p:cNvPr id="56" name="图片 55"/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>
            <a:off x="6507922" y="2122005"/>
            <a:ext cx="1657977" cy="1038026"/>
          </a:xfrm>
          <a:prstGeom prst="rect">
            <a:avLst/>
          </a:prstGeom>
        </p:spPr>
      </p:pic>
      <p:pic>
        <p:nvPicPr>
          <p:cNvPr id="57" name="图片 56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67864" y="3438532"/>
            <a:ext cx="1661838" cy="968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54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646357" y="939958"/>
            <a:ext cx="4787043" cy="370451"/>
          </a:xfrm>
          <a:noFill/>
          <a:ln>
            <a:noFill/>
          </a:ln>
        </p:spPr>
        <p:txBody>
          <a:bodyPr wrap="none" lIns="46259" tIns="46259" rIns="46259" bIns="46259" anchor="ctr">
            <a:spAutoFit/>
          </a:bodyPr>
          <a:lstStyle/>
          <a:p>
            <a:pPr defTabSz="913997"/>
            <a:r>
              <a:rPr lang="en-US" altLang="zh-CN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  <a:cs typeface="Helvetica Light" charset="0"/>
              </a:rPr>
              <a:t> </a:t>
            </a:r>
            <a:r>
              <a:rPr lang="zh-CN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  <a:cs typeface="Helvetica Light" charset="0"/>
              </a:rPr>
              <a:t>不同的品牌人格背后是不同价值观的形成</a:t>
            </a:r>
          </a:p>
        </p:txBody>
      </p:sp>
      <p:sp>
        <p:nvSpPr>
          <p:cNvPr id="31" name="圆角矩形 30"/>
          <p:cNvSpPr/>
          <p:nvPr/>
        </p:nvSpPr>
        <p:spPr>
          <a:xfrm>
            <a:off x="8843243" y="4947000"/>
            <a:ext cx="1846696" cy="655810"/>
          </a:xfrm>
          <a:prstGeom prst="roundRect">
            <a:avLst/>
          </a:prstGeom>
          <a:solidFill>
            <a:sysClr val="window" lastClr="FFFFFF"/>
          </a:solidFill>
          <a:ln w="25400" cap="flat" cmpd="sng" algn="ctr">
            <a:solidFill>
              <a:srgbClr val="E8314A"/>
            </a:solidFill>
            <a:prstDash val="sysDash"/>
          </a:ln>
          <a:effectLst/>
        </p:spPr>
        <p:txBody>
          <a:bodyPr lIns="91431" tIns="45715" rIns="91431" bIns="45715" rtlCol="0" anchor="ctr"/>
          <a:lstStyle/>
          <a:p>
            <a:pPr algn="ctr" defTabSz="456520"/>
            <a:endParaRPr lang="zh-CN" altLang="en-US" kern="0">
              <a:solidFill>
                <a:prstClr val="black"/>
              </a:solidFill>
              <a:latin typeface="Microsoft YaHei" charset="0"/>
              <a:ea typeface="宋体"/>
              <a:cs typeface="Microsoft YaHei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8901393" y="4990971"/>
            <a:ext cx="2124958" cy="553988"/>
          </a:xfrm>
          <a:prstGeom prst="rect">
            <a:avLst/>
          </a:prstGeom>
          <a:noFill/>
        </p:spPr>
        <p:txBody>
          <a:bodyPr wrap="square" lIns="91431" tIns="45715" rIns="91431" bIns="45715" rtlCol="0" anchor="ctr">
            <a:spAutoFit/>
          </a:bodyPr>
          <a:lstStyle/>
          <a:p>
            <a:pPr defTabSz="456520"/>
            <a:r>
              <a:rPr lang="zh-CN" altLang="en-US" sz="15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智者：</a:t>
            </a:r>
            <a:endParaRPr lang="en-US" altLang="zh-CN" sz="15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  <a:p>
            <a:pPr defTabSz="456520"/>
            <a:r>
              <a:rPr lang="zh-CN" altLang="en-US" sz="1500" b="1" dirty="0">
                <a:solidFill>
                  <a:srgbClr val="E8314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500" dirty="0">
                <a:solidFill>
                  <a:srgbClr val="E8314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真理必将给你自由 </a:t>
            </a:r>
            <a:endParaRPr lang="en-US" altLang="zh-CN" sz="1500" dirty="0">
              <a:solidFill>
                <a:srgbClr val="E8314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</p:txBody>
      </p:sp>
      <p:sp>
        <p:nvSpPr>
          <p:cNvPr id="35" name="圆角矩形 34"/>
          <p:cNvSpPr/>
          <p:nvPr/>
        </p:nvSpPr>
        <p:spPr>
          <a:xfrm>
            <a:off x="4043922" y="2248077"/>
            <a:ext cx="1846696" cy="655810"/>
          </a:xfrm>
          <a:prstGeom prst="roundRect">
            <a:avLst/>
          </a:prstGeom>
          <a:solidFill>
            <a:sysClr val="window" lastClr="FFFFFF"/>
          </a:solidFill>
          <a:ln w="25400" cap="flat" cmpd="sng" algn="ctr">
            <a:solidFill>
              <a:srgbClr val="E8314A"/>
            </a:solidFill>
            <a:prstDash val="sysDash"/>
          </a:ln>
          <a:effectLst/>
        </p:spPr>
        <p:txBody>
          <a:bodyPr lIns="91431" tIns="45715" rIns="91431" bIns="45715" rtlCol="0" anchor="ctr"/>
          <a:lstStyle/>
          <a:p>
            <a:pPr algn="ctr" defTabSz="456520"/>
            <a:endParaRPr lang="zh-CN" altLang="en-US" kern="0">
              <a:solidFill>
                <a:prstClr val="black"/>
              </a:solidFill>
              <a:latin typeface="Microsoft YaHei" charset="0"/>
              <a:ea typeface="宋体"/>
              <a:cs typeface="Microsoft YaHei" charset="0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4058463" y="2316951"/>
            <a:ext cx="1338810" cy="553988"/>
          </a:xfrm>
          <a:prstGeom prst="rect">
            <a:avLst/>
          </a:prstGeom>
        </p:spPr>
        <p:txBody>
          <a:bodyPr wrap="none" lIns="91431" tIns="45715" rIns="91431" bIns="45715" anchor="ctr">
            <a:spAutoFit/>
          </a:bodyPr>
          <a:lstStyle/>
          <a:p>
            <a:pPr defTabSz="456520"/>
            <a:r>
              <a:rPr lang="zh-CN" altLang="en-US" sz="15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平常人</a:t>
            </a:r>
            <a:r>
              <a:rPr lang="zh-CN" altLang="en-US" sz="15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：</a:t>
            </a:r>
            <a:endParaRPr lang="zh-CN" altLang="en-US" sz="15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  <a:p>
            <a:pPr defTabSz="456520"/>
            <a:r>
              <a:rPr lang="zh-CN" altLang="en-US" sz="1500" dirty="0" smtClean="0">
                <a:solidFill>
                  <a:srgbClr val="E83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人人生而平等</a:t>
            </a:r>
            <a:endParaRPr lang="zh-CN" altLang="en-US" sz="1500" dirty="0">
              <a:solidFill>
                <a:srgbClr val="E8314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</p:txBody>
      </p:sp>
      <p:sp>
        <p:nvSpPr>
          <p:cNvPr id="37" name="圆角矩形 36"/>
          <p:cNvSpPr/>
          <p:nvPr/>
        </p:nvSpPr>
        <p:spPr>
          <a:xfrm>
            <a:off x="4058455" y="3649259"/>
            <a:ext cx="1846696" cy="655810"/>
          </a:xfrm>
          <a:prstGeom prst="roundRect">
            <a:avLst/>
          </a:prstGeom>
          <a:solidFill>
            <a:sysClr val="window" lastClr="FFFFFF"/>
          </a:solidFill>
          <a:ln w="25400" cap="flat" cmpd="sng" algn="ctr">
            <a:solidFill>
              <a:srgbClr val="E8314A"/>
            </a:solidFill>
            <a:prstDash val="sysDash"/>
          </a:ln>
          <a:effectLst/>
        </p:spPr>
        <p:txBody>
          <a:bodyPr lIns="91431" tIns="45715" rIns="91431" bIns="45715" rtlCol="0" anchor="ctr"/>
          <a:lstStyle/>
          <a:p>
            <a:pPr algn="ctr" defTabSz="456520"/>
            <a:endParaRPr lang="zh-CN" altLang="en-US" kern="0">
              <a:solidFill>
                <a:prstClr val="black"/>
              </a:solidFill>
              <a:latin typeface="Microsoft YaHei" charset="0"/>
              <a:ea typeface="宋体"/>
              <a:cs typeface="Microsoft YaHei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4058464" y="3726586"/>
            <a:ext cx="2616593" cy="553988"/>
          </a:xfrm>
          <a:prstGeom prst="rect">
            <a:avLst/>
          </a:prstGeom>
          <a:noFill/>
        </p:spPr>
        <p:txBody>
          <a:bodyPr wrap="square" lIns="91431" tIns="45715" rIns="91431" bIns="45715" rtlCol="0" anchor="ctr">
            <a:spAutoFit/>
          </a:bodyPr>
          <a:lstStyle/>
          <a:p>
            <a:r>
              <a:rPr lang="zh-CN" altLang="en-US" sz="1500" dirty="0">
                <a:latin typeface="微软雅黑" pitchFamily="34" charset="-122"/>
                <a:ea typeface="微软雅黑" pitchFamily="34" charset="-122"/>
              </a:rPr>
              <a:t>英雄：</a:t>
            </a:r>
            <a:endParaRPr lang="en-US" altLang="zh-CN" sz="1500" dirty="0"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500" dirty="0">
                <a:solidFill>
                  <a:srgbClr val="E8314A"/>
                </a:solidFill>
                <a:latin typeface="微软雅黑" pitchFamily="34" charset="-122"/>
                <a:ea typeface="微软雅黑" pitchFamily="34" charset="-122"/>
              </a:rPr>
              <a:t>有志者事竟成</a:t>
            </a:r>
          </a:p>
        </p:txBody>
      </p:sp>
      <p:sp>
        <p:nvSpPr>
          <p:cNvPr id="39" name="圆角矩形 38"/>
          <p:cNvSpPr/>
          <p:nvPr/>
        </p:nvSpPr>
        <p:spPr>
          <a:xfrm>
            <a:off x="4072997" y="4993116"/>
            <a:ext cx="1846696" cy="655810"/>
          </a:xfrm>
          <a:prstGeom prst="roundRect">
            <a:avLst/>
          </a:prstGeom>
          <a:solidFill>
            <a:sysClr val="window" lastClr="FFFFFF"/>
          </a:solidFill>
          <a:ln w="25400" cap="flat" cmpd="sng" algn="ctr">
            <a:solidFill>
              <a:srgbClr val="E8314A"/>
            </a:solidFill>
            <a:prstDash val="sysDash"/>
          </a:ln>
          <a:effectLst/>
        </p:spPr>
        <p:txBody>
          <a:bodyPr lIns="91431" tIns="45715" rIns="91431" bIns="45715" rtlCol="0" anchor="ctr"/>
          <a:lstStyle/>
          <a:p>
            <a:pPr algn="ctr" defTabSz="456520"/>
            <a:endParaRPr lang="zh-CN" altLang="en-US" kern="0">
              <a:solidFill>
                <a:prstClr val="black"/>
              </a:solidFill>
              <a:latin typeface="Microsoft YaHei" charset="0"/>
              <a:ea typeface="宋体"/>
              <a:cs typeface="Microsoft YaHei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4058464" y="4946572"/>
            <a:ext cx="1832155" cy="784820"/>
          </a:xfrm>
          <a:prstGeom prst="rect">
            <a:avLst/>
          </a:prstGeom>
          <a:noFill/>
        </p:spPr>
        <p:txBody>
          <a:bodyPr wrap="square" lIns="91431" tIns="45715" rIns="91431" bIns="45715" rtlCol="0" anchor="ctr">
            <a:spAutoFit/>
          </a:bodyPr>
          <a:lstStyle/>
          <a:p>
            <a:pPr defTabSz="456520"/>
            <a:r>
              <a:rPr lang="zh-CN" altLang="en-US" sz="15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统治者：</a:t>
            </a:r>
            <a:endParaRPr lang="en-US" altLang="zh-CN" sz="15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  <a:p>
            <a:pPr lvl="0"/>
            <a:r>
              <a:rPr lang="zh-CN" altLang="en-US" sz="1500" dirty="0">
                <a:solidFill>
                  <a:srgbClr val="E8314A"/>
                </a:solidFill>
                <a:latin typeface="微软雅黑" pitchFamily="34" charset="-122"/>
                <a:ea typeface="微软雅黑" pitchFamily="34" charset="-122"/>
              </a:rPr>
              <a:t>权利不是一切，而是唯一</a:t>
            </a:r>
            <a:endParaRPr lang="en-US" altLang="zh-CN" sz="1500" dirty="0">
              <a:solidFill>
                <a:srgbClr val="E1193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</p:txBody>
      </p:sp>
      <p:sp>
        <p:nvSpPr>
          <p:cNvPr id="41" name="圆角矩形 40"/>
          <p:cNvSpPr/>
          <p:nvPr/>
        </p:nvSpPr>
        <p:spPr>
          <a:xfrm>
            <a:off x="8804255" y="2242052"/>
            <a:ext cx="1846696" cy="655810"/>
          </a:xfrm>
          <a:prstGeom prst="roundRect">
            <a:avLst/>
          </a:prstGeom>
          <a:solidFill>
            <a:sysClr val="window" lastClr="FFFFFF"/>
          </a:solidFill>
          <a:ln w="25400" cap="flat" cmpd="sng" algn="ctr">
            <a:solidFill>
              <a:srgbClr val="E8314A"/>
            </a:solidFill>
            <a:prstDash val="sysDash"/>
          </a:ln>
          <a:effectLst/>
        </p:spPr>
        <p:txBody>
          <a:bodyPr lIns="91431" tIns="45715" rIns="91431" bIns="45715" rtlCol="0" anchor="ctr"/>
          <a:lstStyle/>
          <a:p>
            <a:pPr algn="ctr" defTabSz="456520"/>
            <a:endParaRPr lang="zh-CN" altLang="en-US" kern="0">
              <a:solidFill>
                <a:prstClr val="black"/>
              </a:solidFill>
              <a:latin typeface="Microsoft YaHei" charset="0"/>
              <a:ea typeface="宋体"/>
              <a:cs typeface="Microsoft YaHei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8775948" y="2188013"/>
            <a:ext cx="2007057" cy="784820"/>
          </a:xfrm>
          <a:prstGeom prst="rect">
            <a:avLst/>
          </a:prstGeom>
          <a:noFill/>
        </p:spPr>
        <p:txBody>
          <a:bodyPr wrap="square" lIns="91431" tIns="45715" rIns="91431" bIns="45715" rtlCol="0" anchor="ctr">
            <a:spAutoFit/>
          </a:bodyPr>
          <a:lstStyle/>
          <a:p>
            <a:pPr defTabSz="456520"/>
            <a:r>
              <a:rPr lang="zh-CN" altLang="en-US" sz="15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 娱乐者：</a:t>
            </a:r>
            <a:endParaRPr lang="en-US" altLang="zh-CN" sz="15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  <a:p>
            <a:pPr lvl="0"/>
            <a:r>
              <a:rPr lang="zh-CN" altLang="en-US" sz="1500" dirty="0">
                <a:solidFill>
                  <a:srgbClr val="E8314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好玩才是这世上最紧要的事</a:t>
            </a:r>
            <a:endParaRPr lang="en-US" altLang="zh-CN" sz="1500" dirty="0">
              <a:solidFill>
                <a:srgbClr val="E8314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圆角矩形 42"/>
          <p:cNvSpPr/>
          <p:nvPr/>
        </p:nvSpPr>
        <p:spPr>
          <a:xfrm>
            <a:off x="8837542" y="3505733"/>
            <a:ext cx="1846696" cy="655200"/>
          </a:xfrm>
          <a:prstGeom prst="roundRect">
            <a:avLst/>
          </a:prstGeom>
          <a:solidFill>
            <a:sysClr val="window" lastClr="FFFFFF"/>
          </a:solidFill>
          <a:ln w="25400" cap="flat" cmpd="sng" algn="ctr">
            <a:solidFill>
              <a:srgbClr val="E8314A"/>
            </a:solidFill>
            <a:prstDash val="sysDash"/>
          </a:ln>
          <a:effectLst/>
        </p:spPr>
        <p:txBody>
          <a:bodyPr lIns="91431" tIns="45715" rIns="91431" bIns="45715" rtlCol="0" anchor="ctr"/>
          <a:lstStyle/>
          <a:p>
            <a:pPr algn="ctr" defTabSz="456520"/>
            <a:endParaRPr lang="zh-CN" altLang="en-US" kern="0">
              <a:solidFill>
                <a:prstClr val="black"/>
              </a:solidFill>
              <a:latin typeface="Microsoft YaHei" charset="0"/>
              <a:ea typeface="宋体"/>
              <a:cs typeface="Microsoft YaHei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8832981" y="3598894"/>
            <a:ext cx="1811921" cy="553988"/>
          </a:xfrm>
          <a:prstGeom prst="rect">
            <a:avLst/>
          </a:prstGeom>
          <a:noFill/>
        </p:spPr>
        <p:txBody>
          <a:bodyPr wrap="square" lIns="91431" tIns="45715" rIns="91431" bIns="45715" rtlCol="0" anchor="ctr">
            <a:spAutoFit/>
          </a:bodyPr>
          <a:lstStyle/>
          <a:p>
            <a:pPr defTabSz="456520"/>
            <a:r>
              <a:rPr lang="zh-CN" altLang="en-US" sz="15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魔术师：</a:t>
            </a:r>
            <a:endParaRPr lang="en-US" altLang="zh-CN" sz="15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  <a:p>
            <a:pPr lvl="0"/>
            <a:r>
              <a:rPr lang="zh-CN" altLang="en-US" sz="1500" dirty="0">
                <a:solidFill>
                  <a:srgbClr val="E8314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一切都将会发生</a:t>
            </a:r>
            <a:endParaRPr lang="en-US" altLang="zh-CN" sz="1500" dirty="0">
              <a:solidFill>
                <a:srgbClr val="E8314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右箭头 44"/>
          <p:cNvSpPr/>
          <p:nvPr/>
        </p:nvSpPr>
        <p:spPr>
          <a:xfrm flipV="1">
            <a:off x="8233785" y="2426916"/>
            <a:ext cx="427938" cy="301360"/>
          </a:xfrm>
          <a:prstGeom prst="rightArrow">
            <a:avLst/>
          </a:prstGeom>
          <a:solidFill>
            <a:srgbClr val="E8314A"/>
          </a:solidFill>
          <a:ln w="9525" cap="flat" cmpd="sng" algn="ctr">
            <a:noFill/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91431" tIns="45715" rIns="91431" bIns="45715" rtlCol="0" anchor="ctr"/>
          <a:lstStyle/>
          <a:p>
            <a:pPr algn="ctr" defTabSz="456520"/>
            <a:endParaRPr lang="zh-CN" altLang="en-US" kern="0">
              <a:solidFill>
                <a:prstClr val="white"/>
              </a:solidFill>
              <a:latin typeface="Microsoft YaHei" charset="0"/>
              <a:ea typeface="宋体"/>
              <a:cs typeface="Microsoft YaHei" charset="0"/>
            </a:endParaRPr>
          </a:p>
        </p:txBody>
      </p:sp>
      <p:sp>
        <p:nvSpPr>
          <p:cNvPr id="46" name="右箭头 45"/>
          <p:cNvSpPr/>
          <p:nvPr/>
        </p:nvSpPr>
        <p:spPr>
          <a:xfrm flipV="1">
            <a:off x="8231704" y="3798518"/>
            <a:ext cx="427938" cy="301360"/>
          </a:xfrm>
          <a:prstGeom prst="rightArrow">
            <a:avLst/>
          </a:prstGeom>
          <a:solidFill>
            <a:srgbClr val="E8314A"/>
          </a:solidFill>
          <a:ln w="9525" cap="flat" cmpd="sng" algn="ctr">
            <a:noFill/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91431" tIns="45715" rIns="91431" bIns="45715" rtlCol="0" anchor="ctr"/>
          <a:lstStyle/>
          <a:p>
            <a:pPr algn="ctr" defTabSz="456520"/>
            <a:endParaRPr lang="zh-CN" altLang="en-US" kern="0">
              <a:solidFill>
                <a:prstClr val="white"/>
              </a:solidFill>
              <a:latin typeface="Microsoft YaHei" charset="0"/>
              <a:ea typeface="宋体"/>
              <a:cs typeface="Microsoft YaHei" charset="0"/>
            </a:endParaRPr>
          </a:p>
        </p:txBody>
      </p:sp>
      <p:sp>
        <p:nvSpPr>
          <p:cNvPr id="47" name="右箭头 46"/>
          <p:cNvSpPr/>
          <p:nvPr/>
        </p:nvSpPr>
        <p:spPr>
          <a:xfrm flipV="1">
            <a:off x="8258761" y="5161850"/>
            <a:ext cx="427938" cy="301360"/>
          </a:xfrm>
          <a:prstGeom prst="rightArrow">
            <a:avLst/>
          </a:prstGeom>
          <a:solidFill>
            <a:srgbClr val="E8314A"/>
          </a:solidFill>
          <a:ln w="9525" cap="flat" cmpd="sng" algn="ctr">
            <a:noFill/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91431" tIns="45715" rIns="91431" bIns="45715" rtlCol="0" anchor="ctr"/>
          <a:lstStyle/>
          <a:p>
            <a:pPr algn="ctr" defTabSz="456520"/>
            <a:endParaRPr lang="zh-CN" altLang="en-US" kern="0">
              <a:solidFill>
                <a:prstClr val="white"/>
              </a:solidFill>
              <a:latin typeface="Microsoft YaHei" charset="0"/>
              <a:ea typeface="宋体"/>
              <a:cs typeface="Microsoft YaHei" charset="0"/>
            </a:endParaRPr>
          </a:p>
        </p:txBody>
      </p:sp>
      <p:sp>
        <p:nvSpPr>
          <p:cNvPr id="48" name="右箭头 47"/>
          <p:cNvSpPr/>
          <p:nvPr/>
        </p:nvSpPr>
        <p:spPr>
          <a:xfrm flipV="1">
            <a:off x="3387032" y="2452567"/>
            <a:ext cx="427938" cy="301360"/>
          </a:xfrm>
          <a:prstGeom prst="rightArrow">
            <a:avLst/>
          </a:prstGeom>
          <a:solidFill>
            <a:srgbClr val="E8314A"/>
          </a:solidFill>
          <a:ln w="9525" cap="flat" cmpd="sng" algn="ctr">
            <a:noFill/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91431" tIns="45715" rIns="91431" bIns="45715" rtlCol="0" anchor="ctr"/>
          <a:lstStyle/>
          <a:p>
            <a:pPr algn="ctr" defTabSz="456520"/>
            <a:endParaRPr lang="zh-CN" altLang="en-US" kern="0">
              <a:solidFill>
                <a:prstClr val="white"/>
              </a:solidFill>
              <a:latin typeface="Microsoft YaHei" charset="0"/>
              <a:ea typeface="宋体"/>
              <a:cs typeface="Microsoft YaHei" charset="0"/>
            </a:endParaRPr>
          </a:p>
        </p:txBody>
      </p:sp>
      <p:sp>
        <p:nvSpPr>
          <p:cNvPr id="49" name="右箭头 48"/>
          <p:cNvSpPr/>
          <p:nvPr/>
        </p:nvSpPr>
        <p:spPr>
          <a:xfrm flipV="1">
            <a:off x="3387032" y="3801232"/>
            <a:ext cx="427938" cy="301360"/>
          </a:xfrm>
          <a:prstGeom prst="rightArrow">
            <a:avLst/>
          </a:prstGeom>
          <a:solidFill>
            <a:srgbClr val="E8314A"/>
          </a:solidFill>
          <a:ln w="9525" cap="flat" cmpd="sng" algn="ctr">
            <a:noFill/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91431" tIns="45715" rIns="91431" bIns="45715" rtlCol="0" anchor="ctr"/>
          <a:lstStyle/>
          <a:p>
            <a:pPr algn="ctr" defTabSz="456520"/>
            <a:endParaRPr lang="zh-CN" altLang="en-US" kern="0">
              <a:solidFill>
                <a:prstClr val="white"/>
              </a:solidFill>
              <a:latin typeface="Microsoft YaHei" charset="0"/>
              <a:ea typeface="宋体"/>
              <a:cs typeface="Microsoft YaHei" charset="0"/>
            </a:endParaRPr>
          </a:p>
        </p:txBody>
      </p:sp>
      <p:sp>
        <p:nvSpPr>
          <p:cNvPr id="50" name="右箭头 49"/>
          <p:cNvSpPr/>
          <p:nvPr/>
        </p:nvSpPr>
        <p:spPr>
          <a:xfrm flipV="1">
            <a:off x="3387032" y="5131171"/>
            <a:ext cx="427938" cy="301360"/>
          </a:xfrm>
          <a:prstGeom prst="rightArrow">
            <a:avLst/>
          </a:prstGeom>
          <a:solidFill>
            <a:srgbClr val="E8314A"/>
          </a:solidFill>
          <a:ln w="9525" cap="flat" cmpd="sng" algn="ctr">
            <a:noFill/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91431" tIns="45715" rIns="91431" bIns="45715" rtlCol="0" anchor="ctr"/>
          <a:lstStyle/>
          <a:p>
            <a:pPr algn="ctr" defTabSz="456520"/>
            <a:endParaRPr lang="zh-CN" altLang="en-US" kern="0">
              <a:solidFill>
                <a:prstClr val="white"/>
              </a:solidFill>
              <a:latin typeface="Microsoft YaHei" charset="0"/>
              <a:ea typeface="宋体"/>
              <a:cs typeface="Microsoft YaHei" charset="0"/>
            </a:endParaRPr>
          </a:p>
        </p:txBody>
      </p:sp>
      <p:pic>
        <p:nvPicPr>
          <p:cNvPr id="29" name="Picture 8" descr="http://p0.so.qhmsg.com/t010e88fb603294ae55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31641" y="2052072"/>
            <a:ext cx="1844683" cy="998294"/>
          </a:xfrm>
          <a:prstGeom prst="rect">
            <a:avLst/>
          </a:prstGeom>
          <a:noFill/>
        </p:spPr>
      </p:pic>
      <p:pic>
        <p:nvPicPr>
          <p:cNvPr id="30" name="Picture 6" descr="http://pic.58pic.com/58pic/17/02/72/16e58PICNVS_1024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31641" y="3371088"/>
            <a:ext cx="1844683" cy="1091384"/>
          </a:xfrm>
          <a:prstGeom prst="rect">
            <a:avLst/>
          </a:prstGeom>
          <a:noFill/>
        </p:spPr>
      </p:pic>
      <p:pic>
        <p:nvPicPr>
          <p:cNvPr id="32" name="Picture 16" descr="http://sc.jb51.net/uploads/allimg/110715/2_110715063449_1.jp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31641" y="4744643"/>
            <a:ext cx="1844683" cy="1084966"/>
          </a:xfrm>
          <a:prstGeom prst="rect">
            <a:avLst/>
          </a:prstGeom>
          <a:noFill/>
        </p:spPr>
      </p:pic>
      <p:pic>
        <p:nvPicPr>
          <p:cNvPr id="58" name="Picture 2" descr="http://bbs.bandgz.com/data/attachment/forum/201406/02/082507eq77l8bk3e2em7fv.jp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39429" y="2118471"/>
            <a:ext cx="1697814" cy="1041558"/>
          </a:xfrm>
          <a:prstGeom prst="rect">
            <a:avLst/>
          </a:prstGeom>
          <a:noFill/>
        </p:spPr>
      </p:pic>
      <p:pic>
        <p:nvPicPr>
          <p:cNvPr id="59" name="图片 58"/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39429" y="3460398"/>
            <a:ext cx="1697814" cy="1033529"/>
          </a:xfrm>
          <a:prstGeom prst="rect">
            <a:avLst/>
          </a:prstGeom>
        </p:spPr>
      </p:pic>
      <p:pic>
        <p:nvPicPr>
          <p:cNvPr id="60" name="图片 59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39429" y="4779296"/>
            <a:ext cx="1697814" cy="1050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491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646356" y="939959"/>
            <a:ext cx="2166135" cy="370451"/>
          </a:xfrm>
          <a:noFill/>
          <a:ln>
            <a:noFill/>
          </a:ln>
        </p:spPr>
        <p:txBody>
          <a:bodyPr wrap="none" lIns="46259" tIns="46259" rIns="46259" bIns="46259" anchor="ctr">
            <a:spAutoFit/>
          </a:bodyPr>
          <a:lstStyle/>
          <a:p>
            <a:pPr defTabSz="913997"/>
            <a:r>
              <a:rPr lang="zh-CN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  <a:cs typeface="Helvetica Light" charset="0"/>
              </a:rPr>
              <a:t>案例分析</a:t>
            </a:r>
            <a:r>
              <a:rPr lang="en-US" altLang="zh-CN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  <a:cs typeface="Helvetica Light" charset="0"/>
              </a:rPr>
              <a:t>—</a:t>
            </a:r>
            <a:r>
              <a:rPr lang="zh-CN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  <a:cs typeface="Helvetica Light" charset="0"/>
              </a:rPr>
              <a:t>颠覆者</a:t>
            </a:r>
          </a:p>
        </p:txBody>
      </p:sp>
      <p:cxnSp>
        <p:nvCxnSpPr>
          <p:cNvPr id="14" name="直接连接符 13"/>
          <p:cNvCxnSpPr/>
          <p:nvPr/>
        </p:nvCxnSpPr>
        <p:spPr>
          <a:xfrm>
            <a:off x="5636219" y="1948620"/>
            <a:ext cx="0" cy="3744000"/>
          </a:xfrm>
          <a:prstGeom prst="line">
            <a:avLst/>
          </a:prstGeom>
          <a:ln w="28575">
            <a:solidFill>
              <a:srgbClr val="E8454A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文本框 6"/>
          <p:cNvSpPr txBox="1"/>
          <p:nvPr/>
        </p:nvSpPr>
        <p:spPr>
          <a:xfrm>
            <a:off x="981636" y="5332675"/>
            <a:ext cx="4222377" cy="553988"/>
          </a:xfrm>
          <a:prstGeom prst="rect">
            <a:avLst/>
          </a:prstGeom>
          <a:noFill/>
        </p:spPr>
        <p:txBody>
          <a:bodyPr wrap="square" lIns="91431" tIns="45715" rIns="91431" bIns="45715" rtlCol="0">
            <a:spAutoFit/>
          </a:bodyPr>
          <a:lstStyle/>
          <a:p>
            <a:r>
              <a:rPr lang="zh-CN" altLang="en-US" sz="15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特斯拉：以创新科技和大胆尝试为主，从</a:t>
            </a:r>
            <a:r>
              <a:rPr lang="en-US" altLang="zh-CN" sz="1500" dirty="0" err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ceo</a:t>
            </a:r>
            <a:r>
              <a:rPr lang="zh-CN" altLang="en-US" sz="15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到产品线都颠覆人们认知</a:t>
            </a:r>
          </a:p>
        </p:txBody>
      </p:sp>
      <p:grpSp>
        <p:nvGrpSpPr>
          <p:cNvPr id="17" name="组 7"/>
          <p:cNvGrpSpPr/>
          <p:nvPr/>
        </p:nvGrpSpPr>
        <p:grpSpPr>
          <a:xfrm>
            <a:off x="1108228" y="1971048"/>
            <a:ext cx="3933294" cy="3264668"/>
            <a:chOff x="486437" y="1645445"/>
            <a:chExt cx="3933293" cy="3162526"/>
          </a:xfrm>
        </p:grpSpPr>
        <p:pic>
          <p:nvPicPr>
            <p:cNvPr id="18" name="Picture 54" descr="http://img.zcool.cn/community/018b3356dfa8ab6ac72531cb03cd63.jpg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486438" y="3554850"/>
              <a:ext cx="1538778" cy="1253121"/>
            </a:xfrm>
            <a:prstGeom prst="rect">
              <a:avLst/>
            </a:prstGeom>
            <a:noFill/>
          </p:spPr>
        </p:pic>
        <p:grpSp>
          <p:nvGrpSpPr>
            <p:cNvPr id="19" name="组 4"/>
            <p:cNvGrpSpPr/>
            <p:nvPr/>
          </p:nvGrpSpPr>
          <p:grpSpPr>
            <a:xfrm>
              <a:off x="486437" y="1645445"/>
              <a:ext cx="3933293" cy="3158762"/>
              <a:chOff x="486438" y="1864831"/>
              <a:chExt cx="3660112" cy="2939375"/>
            </a:xfrm>
          </p:grpSpPr>
          <p:pic>
            <p:nvPicPr>
              <p:cNvPr id="20" name="Picture 56" descr="http://img0w.pconline.com.cn/pconline/1403/19/4466856_02.jpg"/>
              <p:cNvPicPr>
                <a:picLocks noChangeAspect="1"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1918344" y="3625809"/>
                <a:ext cx="2228206" cy="1178397"/>
              </a:xfrm>
              <a:prstGeom prst="rect">
                <a:avLst/>
              </a:prstGeom>
              <a:noFill/>
            </p:spPr>
          </p:pic>
          <p:pic>
            <p:nvPicPr>
              <p:cNvPr id="21" name="Picture 58" descr="http://a1.mzstatic.com/us/r30/Purple5/v4/03/f7/3d/03f73d68-683e-9c7c-26d5-c74f25daadbe/screen1136x1136.jpeg"/>
              <p:cNvPicPr>
                <a:picLocks noChangeAspect="1" noChangeArrowheads="1"/>
              </p:cNvPicPr>
              <p:nvPr/>
            </p:nvPicPr>
            <p:blipFill>
              <a:blip r:embed="rId4"/>
              <a:srcRect/>
              <a:stretch>
                <a:fillRect/>
              </a:stretch>
            </p:blipFill>
            <p:spPr bwMode="auto">
              <a:xfrm>
                <a:off x="3149213" y="1880210"/>
                <a:ext cx="985940" cy="1745599"/>
              </a:xfrm>
              <a:prstGeom prst="rect">
                <a:avLst/>
              </a:prstGeom>
              <a:noFill/>
            </p:spPr>
          </p:pic>
          <p:pic>
            <p:nvPicPr>
              <p:cNvPr id="22" name="Picture 60" descr="http://www.jsinfo.net/miniport/2015/7/29/2015729B473F67AE88B49EE894F142267A4F6C6.jpg"/>
              <p:cNvPicPr>
                <a:picLocks noChangeAspect="1" noChangeArrowheads="1"/>
              </p:cNvPicPr>
              <p:nvPr/>
            </p:nvPicPr>
            <p:blipFill>
              <a:blip r:embed="rId5"/>
              <a:srcRect l="2062"/>
              <a:stretch>
                <a:fillRect/>
              </a:stretch>
            </p:blipFill>
            <p:spPr bwMode="auto">
              <a:xfrm>
                <a:off x="1726666" y="1880171"/>
                <a:ext cx="1422546" cy="968597"/>
              </a:xfrm>
              <a:prstGeom prst="rect">
                <a:avLst/>
              </a:prstGeom>
              <a:noFill/>
            </p:spPr>
          </p:pic>
          <p:pic>
            <p:nvPicPr>
              <p:cNvPr id="23" name="Picture 66" descr="http://cms-bucket.nosdn.127.net/d57f94b08d244914994f00b3681bbd0520160830004917.jpeg"/>
              <p:cNvPicPr>
                <a:picLocks noChangeAspect="1" noChangeArrowheads="1"/>
              </p:cNvPicPr>
              <p:nvPr/>
            </p:nvPicPr>
            <p:blipFill>
              <a:blip r:embed="rId6"/>
              <a:srcRect/>
              <a:stretch>
                <a:fillRect/>
              </a:stretch>
            </p:blipFill>
            <p:spPr bwMode="auto">
              <a:xfrm>
                <a:off x="1726666" y="2860675"/>
                <a:ext cx="1422546" cy="769300"/>
              </a:xfrm>
              <a:prstGeom prst="rect">
                <a:avLst/>
              </a:prstGeom>
              <a:noFill/>
            </p:spPr>
          </p:pic>
          <p:pic>
            <p:nvPicPr>
              <p:cNvPr id="24" name="Picture 67"/>
              <p:cNvPicPr>
                <a:picLocks noChangeAspect="1" noChangeArrowheads="1"/>
              </p:cNvPicPr>
              <p:nvPr/>
            </p:nvPicPr>
            <p:blipFill>
              <a:blip r:embed="rId7"/>
              <a:srcRect/>
              <a:stretch>
                <a:fillRect/>
              </a:stretch>
            </p:blipFill>
            <p:spPr bwMode="auto">
              <a:xfrm>
                <a:off x="486438" y="2909668"/>
                <a:ext cx="1232037" cy="7064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25" name="Picture 2" descr="http://imgsrc.baidu.com/forum/w%3D580/sign=a54b50778594a4c20a23e7233ef51bac/2f26760828381f309ae73cd1ab014c086f06f0d2.jpg"/>
              <p:cNvPicPr>
                <a:picLocks noChangeAspect="1" noChangeArrowheads="1"/>
              </p:cNvPicPr>
              <p:nvPr/>
            </p:nvPicPr>
            <p:blipFill>
              <a:blip r:embed="rId8"/>
              <a:srcRect/>
              <a:stretch>
                <a:fillRect/>
              </a:stretch>
            </p:blipFill>
            <p:spPr bwMode="auto">
              <a:xfrm>
                <a:off x="486439" y="1864831"/>
                <a:ext cx="1232038" cy="1076013"/>
              </a:xfrm>
              <a:prstGeom prst="rect">
                <a:avLst/>
              </a:prstGeom>
              <a:noFill/>
            </p:spPr>
          </p:pic>
        </p:grpSp>
      </p:grpSp>
      <p:grpSp>
        <p:nvGrpSpPr>
          <p:cNvPr id="26" name="组 10"/>
          <p:cNvGrpSpPr/>
          <p:nvPr/>
        </p:nvGrpSpPr>
        <p:grpSpPr>
          <a:xfrm>
            <a:off x="6232951" y="2041111"/>
            <a:ext cx="4231284" cy="3180661"/>
            <a:chOff x="4690988" y="1883789"/>
            <a:chExt cx="4094769" cy="2879511"/>
          </a:xfrm>
        </p:grpSpPr>
        <p:pic>
          <p:nvPicPr>
            <p:cNvPr id="27" name="图片 26"/>
            <p:cNvPicPr>
              <a:picLocks noChangeAspect="1"/>
            </p:cNvPicPr>
            <p:nvPr/>
          </p:nvPicPr>
          <p:blipFill rotWithShape="1">
            <a:blip r:embed="rId9"/>
            <a:srcRect b="10659"/>
            <a:stretch/>
          </p:blipFill>
          <p:spPr>
            <a:xfrm>
              <a:off x="6743629" y="3380781"/>
              <a:ext cx="2042128" cy="1369895"/>
            </a:xfrm>
            <a:prstGeom prst="rect">
              <a:avLst/>
            </a:prstGeom>
          </p:spPr>
        </p:pic>
        <p:pic>
          <p:nvPicPr>
            <p:cNvPr id="28" name="图片 27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294748" y="1890726"/>
              <a:ext cx="2491008" cy="1660672"/>
            </a:xfrm>
            <a:prstGeom prst="rect">
              <a:avLst/>
            </a:prstGeom>
          </p:spPr>
        </p:pic>
        <p:pic>
          <p:nvPicPr>
            <p:cNvPr id="29" name="图片 28"/>
            <p:cNvPicPr>
              <a:picLocks noChangeAspect="1"/>
            </p:cNvPicPr>
            <p:nvPr/>
          </p:nvPicPr>
          <p:blipFill rotWithShape="1">
            <a:blip r:embed="rId11"/>
            <a:srcRect b="10267"/>
            <a:stretch/>
          </p:blipFill>
          <p:spPr>
            <a:xfrm>
              <a:off x="4694713" y="2728409"/>
              <a:ext cx="1600036" cy="820432"/>
            </a:xfrm>
            <a:prstGeom prst="rect">
              <a:avLst/>
            </a:prstGeom>
          </p:spPr>
        </p:pic>
        <p:pic>
          <p:nvPicPr>
            <p:cNvPr id="30" name="图片 29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690988" y="3531600"/>
              <a:ext cx="2052834" cy="1231700"/>
            </a:xfrm>
            <a:prstGeom prst="rect">
              <a:avLst/>
            </a:prstGeom>
          </p:spPr>
        </p:pic>
        <p:pic>
          <p:nvPicPr>
            <p:cNvPr id="31" name="图片 30"/>
            <p:cNvPicPr>
              <a:picLocks noChangeAspect="1"/>
            </p:cNvPicPr>
            <p:nvPr/>
          </p:nvPicPr>
          <p:blipFill rotWithShape="1">
            <a:blip r:embed="rId13"/>
            <a:srcRect t="18375" b="18402"/>
            <a:stretch/>
          </p:blipFill>
          <p:spPr>
            <a:xfrm>
              <a:off x="4698042" y="1883789"/>
              <a:ext cx="1596705" cy="842063"/>
            </a:xfrm>
            <a:prstGeom prst="rect">
              <a:avLst/>
            </a:prstGeom>
          </p:spPr>
        </p:pic>
      </p:grpSp>
      <p:sp>
        <p:nvSpPr>
          <p:cNvPr id="32" name="文本框 40"/>
          <p:cNvSpPr txBox="1"/>
          <p:nvPr/>
        </p:nvSpPr>
        <p:spPr>
          <a:xfrm>
            <a:off x="6132773" y="5319723"/>
            <a:ext cx="4597980" cy="553988"/>
          </a:xfrm>
          <a:prstGeom prst="rect">
            <a:avLst/>
          </a:prstGeom>
          <a:noFill/>
        </p:spPr>
        <p:txBody>
          <a:bodyPr wrap="square" lIns="91431" tIns="45715" rIns="91431" bIns="45715" rtlCol="0">
            <a:spAutoFit/>
          </a:bodyPr>
          <a:lstStyle/>
          <a:p>
            <a:r>
              <a:rPr lang="zh-CN" altLang="en-US" sz="15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亚马逊： 预判未来，提前规划，大胆布局，才能始终占据领先地位</a:t>
            </a:r>
          </a:p>
        </p:txBody>
      </p:sp>
    </p:spTree>
    <p:extLst>
      <p:ext uri="{BB962C8B-B14F-4D97-AF65-F5344CB8AC3E}">
        <p14:creationId xmlns:p14="http://schemas.microsoft.com/office/powerpoint/2010/main" val="3011151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646356" y="939959"/>
            <a:ext cx="2166135" cy="370451"/>
          </a:xfrm>
          <a:noFill/>
          <a:ln>
            <a:noFill/>
          </a:ln>
        </p:spPr>
        <p:txBody>
          <a:bodyPr wrap="none" lIns="46259" tIns="46259" rIns="46259" bIns="46259" anchor="ctr">
            <a:spAutoFit/>
          </a:bodyPr>
          <a:lstStyle/>
          <a:p>
            <a:pPr defTabSz="913997"/>
            <a:r>
              <a:rPr lang="zh-CN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  <a:cs typeface="Helvetica Light" charset="0"/>
              </a:rPr>
              <a:t>案例分析</a:t>
            </a:r>
            <a:r>
              <a:rPr lang="en-US" altLang="zh-CN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  <a:cs typeface="Helvetica Light" charset="0"/>
              </a:rPr>
              <a:t>—</a:t>
            </a:r>
            <a:r>
              <a:rPr lang="zh-CN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  <a:cs typeface="Helvetica Light" charset="0"/>
              </a:rPr>
              <a:t>探险家</a:t>
            </a:r>
          </a:p>
        </p:txBody>
      </p:sp>
      <p:grpSp>
        <p:nvGrpSpPr>
          <p:cNvPr id="34" name="组合 33"/>
          <p:cNvGrpSpPr/>
          <p:nvPr/>
        </p:nvGrpSpPr>
        <p:grpSpPr>
          <a:xfrm>
            <a:off x="6454550" y="1962567"/>
            <a:ext cx="3711427" cy="3264220"/>
            <a:chOff x="6228900" y="2530433"/>
            <a:chExt cx="3836372" cy="3431027"/>
          </a:xfrm>
        </p:grpSpPr>
        <p:pic>
          <p:nvPicPr>
            <p:cNvPr id="16" name="图片 15" descr="http://s.qybimg.com/sites/all/themes/custom/img/newindex/tnf-logo.jpg"/>
            <p:cNvPicPr/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28900" y="2530433"/>
              <a:ext cx="1163177" cy="11631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" name="图片 16" descr="https://img.alicdn.com/imgextra/i1/2395304363/TB2oPGPberAQeBjSZFPXXXbmXXa_!!2395304363.jpg"/>
            <p:cNvPicPr/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99164" y="3932717"/>
              <a:ext cx="2666108" cy="13885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254256" y="5321315"/>
              <a:ext cx="796919" cy="637535"/>
            </a:xfrm>
            <a:prstGeom prst="rect">
              <a:avLst/>
            </a:prstGeom>
          </p:spPr>
        </p:pic>
        <p:pic>
          <p:nvPicPr>
            <p:cNvPr id="19" name="图片 1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390934" y="2532673"/>
              <a:ext cx="2660242" cy="1400043"/>
            </a:xfrm>
            <a:prstGeom prst="rect">
              <a:avLst/>
            </a:prstGeom>
          </p:spPr>
        </p:pic>
        <p:pic>
          <p:nvPicPr>
            <p:cNvPr id="20" name="图片 1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242449" y="3710745"/>
              <a:ext cx="1134389" cy="1769969"/>
            </a:xfrm>
            <a:prstGeom prst="rect">
              <a:avLst/>
            </a:prstGeom>
          </p:spPr>
        </p:pic>
        <p:pic>
          <p:nvPicPr>
            <p:cNvPr id="21" name="图片 20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flipV="1">
              <a:off x="8571552" y="5313988"/>
              <a:ext cx="831149" cy="644862"/>
            </a:xfrm>
            <a:prstGeom prst="rect">
              <a:avLst/>
            </a:prstGeom>
          </p:spPr>
        </p:pic>
        <p:pic>
          <p:nvPicPr>
            <p:cNvPr id="22" name="图片 21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160340" y="5281091"/>
              <a:ext cx="1496812" cy="680369"/>
            </a:xfrm>
            <a:prstGeom prst="rect">
              <a:avLst/>
            </a:prstGeom>
          </p:spPr>
        </p:pic>
        <p:pic>
          <p:nvPicPr>
            <p:cNvPr id="23" name="图片 22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238334" y="5307468"/>
              <a:ext cx="951324" cy="636144"/>
            </a:xfrm>
            <a:prstGeom prst="rect">
              <a:avLst/>
            </a:prstGeom>
          </p:spPr>
        </p:pic>
      </p:grpSp>
      <p:grpSp>
        <p:nvGrpSpPr>
          <p:cNvPr id="33" name="组合 32"/>
          <p:cNvGrpSpPr/>
          <p:nvPr/>
        </p:nvGrpSpPr>
        <p:grpSpPr>
          <a:xfrm>
            <a:off x="1003067" y="1883845"/>
            <a:ext cx="3998115" cy="3342941"/>
            <a:chOff x="1860261" y="2395196"/>
            <a:chExt cx="3960824" cy="3563654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892960" y="2395196"/>
              <a:ext cx="1404283" cy="817812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74997" y="2479114"/>
              <a:ext cx="2529515" cy="723494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234169" y="2403955"/>
              <a:ext cx="2570343" cy="1690506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871109" y="3127262"/>
              <a:ext cx="1359659" cy="808462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860261" y="3932716"/>
              <a:ext cx="2327112" cy="1298529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 rotWithShape="1">
            <a:blip r:embed="rId15"/>
            <a:srcRect b="9463"/>
            <a:stretch/>
          </p:blipFill>
          <p:spPr>
            <a:xfrm>
              <a:off x="4178532" y="5052941"/>
              <a:ext cx="1642553" cy="890670"/>
            </a:xfrm>
            <a:prstGeom prst="rect">
              <a:avLst/>
            </a:prstGeom>
          </p:spPr>
        </p:pic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4153689" y="3922316"/>
              <a:ext cx="1667396" cy="1129686"/>
            </a:xfrm>
            <a:prstGeom prst="rect">
              <a:avLst/>
            </a:prstGeom>
          </p:spPr>
        </p:pic>
        <p:pic>
          <p:nvPicPr>
            <p:cNvPr id="14" name="图片 13"/>
            <p:cNvPicPr>
              <a:picLocks noChangeAspect="1"/>
            </p:cNvPicPr>
            <p:nvPr/>
          </p:nvPicPr>
          <p:blipFill rotWithShape="1">
            <a:blip r:embed="rId17"/>
            <a:srcRect b="11211"/>
            <a:stretch/>
          </p:blipFill>
          <p:spPr>
            <a:xfrm>
              <a:off x="1860262" y="5206191"/>
              <a:ext cx="2327112" cy="752659"/>
            </a:xfrm>
            <a:prstGeom prst="rect">
              <a:avLst/>
            </a:prstGeom>
          </p:spPr>
        </p:pic>
      </p:grpSp>
      <p:sp>
        <p:nvSpPr>
          <p:cNvPr id="44" name="文本框 6"/>
          <p:cNvSpPr txBox="1"/>
          <p:nvPr/>
        </p:nvSpPr>
        <p:spPr>
          <a:xfrm>
            <a:off x="981636" y="5332675"/>
            <a:ext cx="4222377" cy="553988"/>
          </a:xfrm>
          <a:prstGeom prst="rect">
            <a:avLst/>
          </a:prstGeom>
          <a:noFill/>
        </p:spPr>
        <p:txBody>
          <a:bodyPr wrap="square" lIns="91431" tIns="45715" rIns="91431" bIns="45715" rtlCol="0">
            <a:spAutoFit/>
          </a:bodyPr>
          <a:lstStyle/>
          <a:p>
            <a:r>
              <a:rPr lang="zh-CN" altLang="en-US" sz="15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路虎：结合产品卖点，赞助探险活动，甄选探险大使，巩固探险家形象</a:t>
            </a:r>
          </a:p>
        </p:txBody>
      </p:sp>
      <p:sp>
        <p:nvSpPr>
          <p:cNvPr id="45" name="文本框 40"/>
          <p:cNvSpPr txBox="1"/>
          <p:nvPr/>
        </p:nvSpPr>
        <p:spPr>
          <a:xfrm>
            <a:off x="6333187" y="5319723"/>
            <a:ext cx="3953814" cy="553988"/>
          </a:xfrm>
          <a:prstGeom prst="rect">
            <a:avLst/>
          </a:prstGeom>
          <a:noFill/>
        </p:spPr>
        <p:txBody>
          <a:bodyPr wrap="square" lIns="91431" tIns="45715" rIns="91431" bIns="45715" rtlCol="0">
            <a:spAutoFit/>
          </a:bodyPr>
          <a:lstStyle/>
          <a:p>
            <a:r>
              <a:rPr lang="en-US" altLang="zh-CN" sz="15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The </a:t>
            </a:r>
            <a:r>
              <a:rPr lang="en-US" altLang="zh-CN" sz="1500" dirty="0" err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NorthFace</a:t>
            </a:r>
            <a:r>
              <a:rPr lang="en-US" altLang="zh-CN" sz="15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 </a:t>
            </a:r>
            <a:r>
              <a:rPr lang="zh-CN" altLang="en-US" sz="15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聚焦极限运动和探索之道，体现探险家精神</a:t>
            </a:r>
          </a:p>
        </p:txBody>
      </p:sp>
      <p:cxnSp>
        <p:nvCxnSpPr>
          <p:cNvPr id="46" name="直接连接符 45"/>
          <p:cNvCxnSpPr/>
          <p:nvPr/>
        </p:nvCxnSpPr>
        <p:spPr>
          <a:xfrm>
            <a:off x="5636219" y="1948620"/>
            <a:ext cx="0" cy="3744000"/>
          </a:xfrm>
          <a:prstGeom prst="line">
            <a:avLst/>
          </a:prstGeom>
          <a:ln w="28575">
            <a:solidFill>
              <a:srgbClr val="E8454A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8333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/>
          <p:cNvGrpSpPr/>
          <p:nvPr/>
        </p:nvGrpSpPr>
        <p:grpSpPr>
          <a:xfrm>
            <a:off x="1203025" y="1488261"/>
            <a:ext cx="4202691" cy="4146978"/>
            <a:chOff x="1815505" y="1984447"/>
            <a:chExt cx="4054846" cy="3591742"/>
          </a:xfrm>
        </p:grpSpPr>
        <p:pic>
          <p:nvPicPr>
            <p:cNvPr id="6" name="Picture 4" descr="http://img.sucaifengbao.com/vector/logosjbz/31_256_bl.jpg"/>
            <p:cNvPicPr>
              <a:picLocks noChangeAspect="1" noChangeArrowheads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-2981"/>
            <a:stretch>
              <a:fillRect/>
            </a:stretch>
          </p:blipFill>
          <p:spPr bwMode="auto">
            <a:xfrm>
              <a:off x="1815505" y="1984447"/>
              <a:ext cx="1544932" cy="866637"/>
            </a:xfrm>
            <a:prstGeom prst="rect">
              <a:avLst/>
            </a:prstGeom>
            <a:noFill/>
          </p:spPr>
        </p:pic>
        <p:pic>
          <p:nvPicPr>
            <p:cNvPr id="7" name="Picture 23" descr="http://img1.cache.netease.com/catchpic/E/E0/E0FE8BC4B7BD5CF6F5A64939FDDBEC73.jpg"/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48219" y="2907529"/>
              <a:ext cx="2010842" cy="1193788"/>
            </a:xfrm>
            <a:prstGeom prst="rect">
              <a:avLst/>
            </a:prstGeom>
            <a:noFill/>
          </p:spPr>
        </p:pic>
        <p:pic>
          <p:nvPicPr>
            <p:cNvPr id="8" name="Picture 25" descr="http://www.5gy.com/uploads/allimg/160907/3539_160907153801_1.jpg"/>
            <p:cNvPicPr>
              <a:picLocks noChangeAspect="1" noChangeArrowheads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01644" y="2911232"/>
              <a:ext cx="1791923" cy="1197822"/>
            </a:xfrm>
            <a:prstGeom prst="rect">
              <a:avLst/>
            </a:prstGeom>
            <a:noFill/>
          </p:spPr>
        </p:pic>
        <p:pic>
          <p:nvPicPr>
            <p:cNvPr id="9" name="Picture 55" descr="http://img3.douban.com/view/group_topic/large/public/p37307165.jpg"/>
            <p:cNvPicPr>
              <a:picLocks noChangeAspect="1" noChangeArrowheads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07173" y="4149732"/>
              <a:ext cx="2363178" cy="1393547"/>
            </a:xfrm>
            <a:prstGeom prst="rect">
              <a:avLst/>
            </a:prstGeom>
            <a:noFill/>
          </p:spPr>
        </p:pic>
        <p:pic>
          <p:nvPicPr>
            <p:cNvPr id="10" name="Picture 57" descr="http://img.game333.net/uploads/news/2015/08/23/201508234224363.jpg"/>
            <p:cNvPicPr>
              <a:picLocks noChangeAspect="1" noChangeArrowheads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18613" y="4149732"/>
              <a:ext cx="1426456" cy="1426457"/>
            </a:xfrm>
            <a:prstGeom prst="rect">
              <a:avLst/>
            </a:prstGeom>
            <a:noFill/>
          </p:spPr>
        </p:pic>
      </p:grp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646356" y="939959"/>
            <a:ext cx="2166135" cy="370451"/>
          </a:xfrm>
          <a:noFill/>
          <a:ln>
            <a:noFill/>
          </a:ln>
        </p:spPr>
        <p:txBody>
          <a:bodyPr wrap="none" lIns="46259" tIns="46259" rIns="46259" bIns="46259" anchor="ctr">
            <a:spAutoFit/>
          </a:bodyPr>
          <a:lstStyle/>
          <a:p>
            <a:pPr defTabSz="913997"/>
            <a:r>
              <a:rPr lang="zh-CN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  <a:cs typeface="Helvetica Light" charset="0"/>
              </a:rPr>
              <a:t>案例分析</a:t>
            </a:r>
            <a:r>
              <a:rPr lang="en-US" altLang="zh-CN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  <a:cs typeface="Helvetica Light" charset="0"/>
              </a:rPr>
              <a:t>—</a:t>
            </a:r>
            <a:r>
              <a:rPr lang="zh-CN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  <a:cs typeface="Helvetica Light" charset="0"/>
              </a:rPr>
              <a:t>纯真者</a:t>
            </a:r>
          </a:p>
        </p:txBody>
      </p:sp>
      <p:sp>
        <p:nvSpPr>
          <p:cNvPr id="5" name="文本框 19"/>
          <p:cNvSpPr txBox="1"/>
          <p:nvPr/>
        </p:nvSpPr>
        <p:spPr>
          <a:xfrm>
            <a:off x="1328716" y="5665860"/>
            <a:ext cx="4171130" cy="553988"/>
          </a:xfrm>
          <a:prstGeom prst="rect">
            <a:avLst/>
          </a:prstGeom>
          <a:noFill/>
        </p:spPr>
        <p:txBody>
          <a:bodyPr wrap="square" lIns="91431" tIns="45715" rIns="91431" bIns="45715" rtlCol="0">
            <a:spAutoFit/>
          </a:bodyPr>
          <a:lstStyle/>
          <a:p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迪斯尼：这是</a:t>
            </a:r>
            <a:r>
              <a:rPr lang="zh-CN" altLang="en-US" sz="15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制造欢乐和梦想的地方，娱乐，梦幻，大胆，童话一般的</a:t>
            </a:r>
            <a:r>
              <a:rPr lang="en-US" altLang="zh-CN" sz="15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Dreamland</a:t>
            </a:r>
            <a:endParaRPr lang="zh-CN" altLang="en-US" sz="15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6" name="组合 25"/>
          <p:cNvGrpSpPr/>
          <p:nvPr/>
        </p:nvGrpSpPr>
        <p:grpSpPr>
          <a:xfrm>
            <a:off x="6621079" y="1988082"/>
            <a:ext cx="4230486" cy="3647157"/>
            <a:chOff x="6163880" y="1929033"/>
            <a:chExt cx="4230485" cy="3647156"/>
          </a:xfrm>
        </p:grpSpPr>
        <p:pic>
          <p:nvPicPr>
            <p:cNvPr id="11" name="Picture 2" descr="http://img1.bj.wezhan.cn/content/sitefiles/2013270/images/6908591_0_af5ce604-ad7d-4931-9d79-b5518df5aa5b_resize_picture.jpeg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6173597" y="3809906"/>
              <a:ext cx="2082067" cy="1733374"/>
            </a:xfrm>
            <a:prstGeom prst="rect">
              <a:avLst/>
            </a:prstGeom>
            <a:noFill/>
          </p:spPr>
        </p:pic>
        <p:pic>
          <p:nvPicPr>
            <p:cNvPr id="12" name="图片 11" descr="6980244_logo_78f8b971-d12f-4f84-b961-d80b6c94e098_resize_picture.png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163880" y="1929033"/>
              <a:ext cx="1878013" cy="618462"/>
            </a:xfrm>
            <a:prstGeom prst="rect">
              <a:avLst/>
            </a:prstGeom>
          </p:spPr>
        </p:pic>
        <p:pic>
          <p:nvPicPr>
            <p:cNvPr id="13" name="图片 12" descr="003yiy4jzy747xPY2Op2d&amp;690.png"/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255664" y="2801655"/>
              <a:ext cx="2138701" cy="2774534"/>
            </a:xfrm>
            <a:prstGeom prst="rect">
              <a:avLst/>
            </a:prstGeom>
          </p:spPr>
        </p:pic>
        <p:pic>
          <p:nvPicPr>
            <p:cNvPr id="14" name="图片 13" descr="5c2d5b70c6d244c3a796feca9044b668_th.jpg"/>
            <p:cNvPicPr>
              <a:picLocks noChangeAspect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173597" y="2826369"/>
              <a:ext cx="2082067" cy="1000179"/>
            </a:xfrm>
            <a:prstGeom prst="rect">
              <a:avLst/>
            </a:prstGeom>
          </p:spPr>
        </p:pic>
      </p:grpSp>
      <p:sp>
        <p:nvSpPr>
          <p:cNvPr id="15" name="文本框 19"/>
          <p:cNvSpPr txBox="1"/>
          <p:nvPr/>
        </p:nvSpPr>
        <p:spPr>
          <a:xfrm>
            <a:off x="6496324" y="5665860"/>
            <a:ext cx="4637840" cy="553988"/>
          </a:xfrm>
          <a:prstGeom prst="rect">
            <a:avLst/>
          </a:prstGeom>
          <a:noFill/>
        </p:spPr>
        <p:txBody>
          <a:bodyPr wrap="square" lIns="91431" tIns="45715" rIns="91431" bIns="45715" rtlCol="0">
            <a:spAutoFit/>
          </a:bodyPr>
          <a:lstStyle/>
          <a:p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花点时间：悦己电商，“花点时间在无用的美好上” 定制鲜花，创造简单的美好体验感</a:t>
            </a:r>
          </a:p>
        </p:txBody>
      </p:sp>
      <p:cxnSp>
        <p:nvCxnSpPr>
          <p:cNvPr id="42" name="直接连接符 41"/>
          <p:cNvCxnSpPr/>
          <p:nvPr/>
        </p:nvCxnSpPr>
        <p:spPr>
          <a:xfrm>
            <a:off x="6012736" y="1948620"/>
            <a:ext cx="0" cy="3744000"/>
          </a:xfrm>
          <a:prstGeom prst="line">
            <a:avLst/>
          </a:prstGeom>
          <a:ln w="28575">
            <a:solidFill>
              <a:srgbClr val="E8454A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9140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646357" y="939959"/>
            <a:ext cx="1909655" cy="370451"/>
          </a:xfrm>
          <a:noFill/>
          <a:ln>
            <a:noFill/>
          </a:ln>
        </p:spPr>
        <p:txBody>
          <a:bodyPr wrap="none" lIns="46259" tIns="46259" rIns="46259" bIns="46259" anchor="ctr">
            <a:spAutoFit/>
          </a:bodyPr>
          <a:lstStyle/>
          <a:p>
            <a:pPr defTabSz="913997"/>
            <a:r>
              <a:rPr lang="zh-CN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  <a:cs typeface="Helvetica Light" charset="0"/>
              </a:rPr>
              <a:t>案例分析</a:t>
            </a:r>
            <a:r>
              <a:rPr lang="en-US" altLang="zh-CN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  <a:cs typeface="Helvetica Light" charset="0"/>
              </a:rPr>
              <a:t>—</a:t>
            </a:r>
            <a:r>
              <a:rPr lang="zh-CN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  <a:cs typeface="Helvetica Light" charset="0"/>
              </a:rPr>
              <a:t>情人</a:t>
            </a:r>
          </a:p>
        </p:txBody>
      </p:sp>
      <p:sp>
        <p:nvSpPr>
          <p:cNvPr id="6" name="文本框 27"/>
          <p:cNvSpPr txBox="1"/>
          <p:nvPr/>
        </p:nvSpPr>
        <p:spPr>
          <a:xfrm>
            <a:off x="1267987" y="5438220"/>
            <a:ext cx="4531477" cy="553988"/>
          </a:xfrm>
          <a:prstGeom prst="rect">
            <a:avLst/>
          </a:prstGeom>
          <a:noFill/>
        </p:spPr>
        <p:txBody>
          <a:bodyPr wrap="square" lIns="91431" tIns="45715" rIns="91431" bIns="45715" rtlCol="0">
            <a:spAutoFit/>
          </a:bodyPr>
          <a:lstStyle/>
          <a:p>
            <a:r>
              <a:rPr lang="zh-CN" altLang="en-US" sz="1500" dirty="0">
                <a:latin typeface="Microsoft YaHei" charset="0"/>
                <a:ea typeface="Microsoft YaHei" charset="0"/>
                <a:cs typeface="Microsoft YaHei" charset="0"/>
              </a:rPr>
              <a:t>香奈儿：极致女性魅力的表达，精致优雅的姿态，凝聚了对美、魅力和简约的期望</a:t>
            </a:r>
            <a:endParaRPr lang="en-US" altLang="zh-CN" sz="1500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1362117" y="1813383"/>
            <a:ext cx="4146664" cy="3520848"/>
            <a:chOff x="1389010" y="2070059"/>
            <a:chExt cx="4146664" cy="3520848"/>
          </a:xfrm>
        </p:grpSpPr>
        <p:pic>
          <p:nvPicPr>
            <p:cNvPr id="7" name="Picture 2" descr="http://imgsrc.baidu.com/forum/w%3D580/sign=fe4c49b1a6c27d1ea5263bcc2bd4adaf/bf00fd198618367af0c784c82c738bd4b31ce52e.jpg"/>
            <p:cNvPicPr>
              <a:picLocks noChangeAspect="1" noChangeArrowheads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05635" y="2070059"/>
              <a:ext cx="540330" cy="684880"/>
            </a:xfrm>
            <a:prstGeom prst="rect">
              <a:avLst/>
            </a:prstGeom>
            <a:noFill/>
          </p:spPr>
        </p:pic>
        <p:pic>
          <p:nvPicPr>
            <p:cNvPr id="8" name="Picture 4" descr="http://www.lianhewanggou.com/zhibian/eweb/UploadFile/20129563355521.jpg"/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05635" y="4603887"/>
              <a:ext cx="2746664" cy="987020"/>
            </a:xfrm>
            <a:prstGeom prst="rect">
              <a:avLst/>
            </a:prstGeom>
            <a:noFill/>
          </p:spPr>
        </p:pic>
        <p:pic>
          <p:nvPicPr>
            <p:cNvPr id="9" name="Picture 6" descr="http://pic50.nipic.com/file/20141016/19140869_175852885000_2.jpg"/>
            <p:cNvPicPr>
              <a:picLocks noChangeAspect="1" noChangeArrowheads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89010" y="2791646"/>
              <a:ext cx="1654234" cy="1787585"/>
            </a:xfrm>
            <a:prstGeom prst="rect">
              <a:avLst/>
            </a:prstGeom>
            <a:noFill/>
          </p:spPr>
        </p:pic>
        <p:pic>
          <p:nvPicPr>
            <p:cNvPr id="10" name="图片 9" descr="u=2199172558,3957441689&amp;fm=21&amp;gp=0.jp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02174" y="2791646"/>
              <a:ext cx="1333500" cy="2799261"/>
            </a:xfrm>
            <a:prstGeom prst="rect">
              <a:avLst/>
            </a:prstGeom>
          </p:spPr>
        </p:pic>
        <p:pic>
          <p:nvPicPr>
            <p:cNvPr id="11" name="图片 10" descr="8E7DD9D2ECC09CB285F3C2CF4EA99EF8D5842B.jpg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2683850" y="2791646"/>
              <a:ext cx="1468449" cy="1787585"/>
            </a:xfrm>
            <a:prstGeom prst="rect">
              <a:avLst/>
            </a:prstGeom>
          </p:spPr>
        </p:pic>
        <p:sp>
          <p:nvSpPr>
            <p:cNvPr id="17" name="TextBox 37"/>
            <p:cNvSpPr txBox="1"/>
            <p:nvPr/>
          </p:nvSpPr>
          <p:spPr>
            <a:xfrm>
              <a:off x="2044641" y="2246776"/>
              <a:ext cx="199720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100" dirty="0">
                  <a:latin typeface="Microsoft YaHei" charset="0"/>
                  <a:ea typeface="Microsoft YaHei" charset="0"/>
                  <a:cs typeface="Microsoft YaHei" charset="0"/>
                </a:rPr>
                <a:t>香奈儿</a:t>
              </a: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6592838" y="1813383"/>
            <a:ext cx="4257620" cy="3349138"/>
            <a:chOff x="5789009" y="2187483"/>
            <a:chExt cx="4257620" cy="3349138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300722" y="2819656"/>
              <a:ext cx="1304912" cy="1508303"/>
            </a:xfrm>
            <a:prstGeom prst="rect">
              <a:avLst/>
            </a:prstGeom>
          </p:spPr>
        </p:pic>
        <p:pic>
          <p:nvPicPr>
            <p:cNvPr id="12" name="Picture 4" descr="http://img.mp.itc.cn/upload/20160808/25c14e2e9c3a4dac8ef849101a959424.jpg"/>
            <p:cNvPicPr>
              <a:picLocks noChangeAspect="1" noChangeArrowheads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78222" y="2771529"/>
              <a:ext cx="1468407" cy="2765092"/>
            </a:xfrm>
            <a:prstGeom prst="rect">
              <a:avLst/>
            </a:prstGeom>
            <a:noFill/>
          </p:spPr>
        </p:pic>
        <p:pic>
          <p:nvPicPr>
            <p:cNvPr id="13" name="Picture 6" descr="http://img.pintu360.com/article/20160401/785ee25b-b6e2-4d53-baed-b56213ddfcb6.jpeg"/>
            <p:cNvPicPr>
              <a:picLocks noChangeAspect="1" noChangeArrowheads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20487" y="2818852"/>
              <a:ext cx="1443735" cy="1281525"/>
            </a:xfrm>
            <a:prstGeom prst="rect">
              <a:avLst/>
            </a:prstGeom>
            <a:noFill/>
          </p:spPr>
        </p:pic>
        <p:pic>
          <p:nvPicPr>
            <p:cNvPr id="14" name="Picture 10" descr="http://imgs.ebrun.com/resources/2013_12/2013_12_30/201312304511388374812687.png"/>
            <p:cNvPicPr>
              <a:picLocks noChangeAspect="1" noChangeArrowheads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89009" y="4026206"/>
              <a:ext cx="2820226" cy="1510415"/>
            </a:xfrm>
            <a:prstGeom prst="rect">
              <a:avLst/>
            </a:prstGeom>
            <a:noFill/>
          </p:spPr>
        </p:pic>
        <p:pic>
          <p:nvPicPr>
            <p:cNvPr id="15" name="Picture 8" descr="http://photocdn.sohu.com/20160214/mp58787044_1455457476593_2.jpeg"/>
            <p:cNvPicPr>
              <a:picLocks noChangeAspect="1" noChangeArrowheads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24798" y="2819657"/>
              <a:ext cx="2748647" cy="1254678"/>
            </a:xfrm>
            <a:prstGeom prst="rect">
              <a:avLst/>
            </a:prstGeom>
            <a:noFill/>
          </p:spPr>
        </p:pic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920487" y="2187483"/>
              <a:ext cx="1905000" cy="428625"/>
            </a:xfrm>
            <a:prstGeom prst="rect">
              <a:avLst/>
            </a:prstGeom>
          </p:spPr>
        </p:pic>
        <p:sp>
          <p:nvSpPr>
            <p:cNvPr id="18" name="TextBox 38"/>
            <p:cNvSpPr txBox="1"/>
            <p:nvPr/>
          </p:nvSpPr>
          <p:spPr>
            <a:xfrm>
              <a:off x="8049423" y="2276065"/>
              <a:ext cx="199720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100" dirty="0" err="1">
                  <a:latin typeface="Microsoft YaHei" charset="0"/>
                  <a:ea typeface="Microsoft YaHei" charset="0"/>
                  <a:cs typeface="Microsoft YaHei" charset="0"/>
                </a:rPr>
                <a:t>roseonly</a:t>
              </a:r>
              <a:endParaRPr lang="zh-CN" altLang="en-US" sz="1100" dirty="0"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</p:grpSp>
      <p:sp>
        <p:nvSpPr>
          <p:cNvPr id="19" name="文本框 8"/>
          <p:cNvSpPr txBox="1"/>
          <p:nvPr/>
        </p:nvSpPr>
        <p:spPr>
          <a:xfrm>
            <a:off x="6461358" y="5438220"/>
            <a:ext cx="4672805" cy="553988"/>
          </a:xfrm>
          <a:prstGeom prst="rect">
            <a:avLst/>
          </a:prstGeom>
          <a:noFill/>
        </p:spPr>
        <p:txBody>
          <a:bodyPr wrap="square" lIns="91431" tIns="45715" rIns="91431" bIns="45715" rtlCol="0">
            <a:spAutoFit/>
          </a:bodyPr>
          <a:lstStyle/>
          <a:p>
            <a:r>
              <a:rPr lang="en-US" altLang="zh-CN" sz="1500" dirty="0" err="1">
                <a:latin typeface="Microsoft YaHei" charset="0"/>
                <a:ea typeface="Microsoft YaHei" charset="0"/>
                <a:cs typeface="Microsoft YaHei" charset="0"/>
              </a:rPr>
              <a:t>Roseonly</a:t>
            </a:r>
            <a:r>
              <a:rPr lang="zh-CN" altLang="en-US" sz="1500" dirty="0">
                <a:latin typeface="Microsoft YaHei" charset="0"/>
                <a:ea typeface="Microsoft YaHei" charset="0"/>
                <a:cs typeface="Microsoft YaHei" charset="0"/>
              </a:rPr>
              <a:t>：“一生只爱一个人”的极致浪漫，奢华优雅的美学体验</a:t>
            </a:r>
            <a:endParaRPr lang="en-US" altLang="zh-CN" sz="1500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cxnSp>
        <p:nvCxnSpPr>
          <p:cNvPr id="22" name="直接连接符 21"/>
          <p:cNvCxnSpPr/>
          <p:nvPr/>
        </p:nvCxnSpPr>
        <p:spPr>
          <a:xfrm>
            <a:off x="6039631" y="1948620"/>
            <a:ext cx="0" cy="3744000"/>
          </a:xfrm>
          <a:prstGeom prst="line">
            <a:avLst/>
          </a:prstGeom>
          <a:ln w="28575">
            <a:solidFill>
              <a:srgbClr val="E8454A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7263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646356" y="939974"/>
            <a:ext cx="3684148" cy="370420"/>
          </a:xfrm>
          <a:noFill/>
          <a:ln>
            <a:noFill/>
          </a:ln>
        </p:spPr>
        <p:txBody>
          <a:bodyPr wrap="none" lIns="46259" tIns="46259" rIns="46259" bIns="46259" anchor="ctr">
            <a:spAutoFit/>
          </a:bodyPr>
          <a:lstStyle/>
          <a:p>
            <a:pPr defTabSz="913997"/>
            <a:r>
              <a:rPr lang="zh-CN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  <a:cs typeface="Helvetica Light" charset="0"/>
              </a:rPr>
              <a:t>回顾模型</a:t>
            </a:r>
            <a:r>
              <a:rPr lang="zh-CN" altLang="en-US" sz="2000" b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  <a:cs typeface="Helvetica Light" charset="0"/>
              </a:rPr>
              <a:t>：品牌定位主张四</a:t>
            </a:r>
            <a:r>
              <a:rPr lang="zh-CN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  <a:cs typeface="Helvetica Light" charset="0"/>
              </a:rPr>
              <a:t>分法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1162415" y="1874147"/>
            <a:ext cx="10065779" cy="3812399"/>
            <a:chOff x="1400517" y="2229969"/>
            <a:chExt cx="8800479" cy="3333168"/>
          </a:xfrm>
        </p:grpSpPr>
        <p:sp>
          <p:nvSpPr>
            <p:cNvPr id="5" name="Rectangle 6"/>
            <p:cNvSpPr/>
            <p:nvPr/>
          </p:nvSpPr>
          <p:spPr>
            <a:xfrm>
              <a:off x="1400517" y="2260862"/>
              <a:ext cx="4190782" cy="1576336"/>
            </a:xfrm>
            <a:prstGeom prst="rect">
              <a:avLst/>
            </a:prstGeom>
            <a:solidFill>
              <a:srgbClr val="E8314A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21875" tIns="60937" rIns="121875" bIns="60937"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9"/>
            <p:cNvSpPr/>
            <p:nvPr/>
          </p:nvSpPr>
          <p:spPr>
            <a:xfrm>
              <a:off x="1400517" y="3972081"/>
              <a:ext cx="4190781" cy="1576336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21875" tIns="60937" rIns="121875" bIns="60937"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10"/>
            <p:cNvSpPr/>
            <p:nvPr/>
          </p:nvSpPr>
          <p:spPr>
            <a:xfrm>
              <a:off x="5708007" y="2275583"/>
              <a:ext cx="4173086" cy="1576336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21875" tIns="60937" rIns="121875" bIns="60937"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11"/>
            <p:cNvSpPr/>
            <p:nvPr/>
          </p:nvSpPr>
          <p:spPr>
            <a:xfrm>
              <a:off x="5690312" y="3986801"/>
              <a:ext cx="4190781" cy="1576336"/>
            </a:xfrm>
            <a:prstGeom prst="rect">
              <a:avLst/>
            </a:prstGeom>
            <a:solidFill>
              <a:srgbClr val="E8314A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21875" tIns="60937" rIns="121875" bIns="60937"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12"/>
            <p:cNvSpPr txBox="1"/>
            <p:nvPr/>
          </p:nvSpPr>
          <p:spPr>
            <a:xfrm>
              <a:off x="1980877" y="2400205"/>
              <a:ext cx="1067303" cy="363228"/>
            </a:xfrm>
            <a:prstGeom prst="rect">
              <a:avLst/>
            </a:prstGeom>
            <a:noFill/>
          </p:spPr>
          <p:txBody>
            <a:bodyPr wrap="none" lIns="121875" tIns="60937" rIns="121875" bIns="60937" rtlCol="0">
              <a:spAutoFit/>
            </a:bodyPr>
            <a:lstStyle/>
            <a:p>
              <a:r>
                <a:rPr lang="zh-TW" altLang="en-US" b="1" dirty="0" smtClean="0">
                  <a:solidFill>
                    <a:schemeClr val="bg1"/>
                  </a:solidFill>
                  <a:ea typeface="微软雅黑"/>
                </a:rPr>
                <a:t>事实</a:t>
              </a:r>
              <a:r>
                <a:rPr lang="zh-CN" altLang="en-US" b="1" dirty="0" smtClean="0">
                  <a:solidFill>
                    <a:schemeClr val="bg1"/>
                  </a:solidFill>
                  <a:ea typeface="微软雅黑"/>
                </a:rPr>
                <a:t>主张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10" name="TextBox 13"/>
            <p:cNvSpPr txBox="1"/>
            <p:nvPr/>
          </p:nvSpPr>
          <p:spPr>
            <a:xfrm>
              <a:off x="1906605" y="4078173"/>
              <a:ext cx="1067303" cy="363228"/>
            </a:xfrm>
            <a:prstGeom prst="rect">
              <a:avLst/>
            </a:prstGeom>
            <a:noFill/>
          </p:spPr>
          <p:txBody>
            <a:bodyPr wrap="none" lIns="121875" tIns="60937" rIns="121875" bIns="60937" rtlCol="0">
              <a:spAutoFit/>
            </a:bodyPr>
            <a:lstStyle/>
            <a:p>
              <a:r>
                <a:rPr lang="zh-TW" altLang="en-US" b="1" dirty="0" smtClean="0">
                  <a:solidFill>
                    <a:schemeClr val="bg1"/>
                  </a:solidFill>
                  <a:ea typeface="微软雅黑"/>
                </a:rPr>
                <a:t>情感</a:t>
              </a:r>
              <a:r>
                <a:rPr lang="zh-CN" altLang="en-US" b="1" dirty="0" smtClean="0">
                  <a:solidFill>
                    <a:schemeClr val="bg1"/>
                  </a:solidFill>
                  <a:ea typeface="微软雅黑"/>
                </a:rPr>
                <a:t>主张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11" name="TextBox 17"/>
            <p:cNvSpPr txBox="1"/>
            <p:nvPr/>
          </p:nvSpPr>
          <p:spPr>
            <a:xfrm>
              <a:off x="1952683" y="2652722"/>
              <a:ext cx="3344524" cy="753406"/>
            </a:xfrm>
            <a:prstGeom prst="rect">
              <a:avLst/>
            </a:prstGeom>
            <a:noFill/>
          </p:spPr>
          <p:txBody>
            <a:bodyPr wrap="square" lIns="121875" tIns="60937" rIns="121875" bIns="60937" rtlCol="0">
              <a:spAutoFit/>
            </a:bodyPr>
            <a:lstStyle/>
            <a:p>
              <a:r>
                <a:rPr lang="zh-TW" altLang="en-US" sz="1600" dirty="0">
                  <a:solidFill>
                    <a:schemeClr val="bg1"/>
                  </a:solidFill>
                  <a:ea typeface="微软雅黑"/>
                </a:rPr>
                <a:t>根据品牌内部能力或</a:t>
              </a:r>
              <a:r>
                <a:rPr lang="zh-CN" altLang="en-US" sz="1600" dirty="0">
                  <a:solidFill>
                    <a:schemeClr val="bg1"/>
                  </a:solidFill>
                  <a:ea typeface="微软雅黑"/>
                </a:rPr>
                <a:t>资源的</a:t>
              </a:r>
              <a:r>
                <a:rPr lang="zh-TW" altLang="en-US" sz="1600" dirty="0">
                  <a:solidFill>
                    <a:schemeClr val="bg1"/>
                  </a:solidFill>
                  <a:ea typeface="微软雅黑"/>
                </a:rPr>
                <a:t>明显优势进行突出定位，传达所具备的事实优势壁垒，</a:t>
              </a:r>
              <a:r>
                <a:rPr lang="zh-CN" altLang="en-US" sz="1600" dirty="0">
                  <a:solidFill>
                    <a:schemeClr val="bg1"/>
                  </a:solidFill>
                  <a:ea typeface="微软雅黑"/>
                </a:rPr>
                <a:t>直击重点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12" name="TextBox 19"/>
            <p:cNvSpPr txBox="1"/>
            <p:nvPr/>
          </p:nvSpPr>
          <p:spPr>
            <a:xfrm>
              <a:off x="1868014" y="4351904"/>
              <a:ext cx="3344524" cy="753406"/>
            </a:xfrm>
            <a:prstGeom prst="rect">
              <a:avLst/>
            </a:prstGeom>
            <a:noFill/>
          </p:spPr>
          <p:txBody>
            <a:bodyPr wrap="square" lIns="121875" tIns="60937" rIns="121875" bIns="60937" rtlCol="0">
              <a:spAutoFit/>
            </a:bodyPr>
            <a:lstStyle/>
            <a:p>
              <a:r>
                <a:rPr lang="zh-CN" altLang="en-US" sz="1600" dirty="0">
                  <a:solidFill>
                    <a:schemeClr val="bg1"/>
                  </a:solidFill>
                  <a:ea typeface="微软雅黑"/>
                </a:rPr>
                <a:t>提炼品牌中蕴含的</a:t>
              </a:r>
              <a:r>
                <a:rPr lang="zh-TW" altLang="en-US" sz="1600" dirty="0">
                  <a:solidFill>
                    <a:schemeClr val="bg1"/>
                  </a:solidFill>
                  <a:ea typeface="微软雅黑"/>
                </a:rPr>
                <a:t>情感</a:t>
              </a:r>
              <a:r>
                <a:rPr lang="zh-CN" altLang="en-US" sz="1600" dirty="0">
                  <a:solidFill>
                    <a:schemeClr val="bg1"/>
                  </a:solidFill>
                  <a:ea typeface="微软雅黑"/>
                </a:rPr>
                <a:t>因素</a:t>
              </a:r>
              <a:r>
                <a:rPr lang="zh-TW" altLang="en-US" sz="1600" dirty="0">
                  <a:solidFill>
                    <a:schemeClr val="bg1"/>
                  </a:solidFill>
                  <a:ea typeface="微软雅黑"/>
                </a:rPr>
                <a:t>，</a:t>
              </a:r>
              <a:r>
                <a:rPr lang="zh-CN" altLang="en-US" sz="1600" dirty="0">
                  <a:solidFill>
                    <a:schemeClr val="bg1"/>
                  </a:solidFill>
                  <a:ea typeface="微软雅黑"/>
                </a:rPr>
                <a:t>通过向</a:t>
              </a:r>
              <a:r>
                <a:rPr lang="zh-TW" altLang="en-US" sz="1600" dirty="0">
                  <a:solidFill>
                    <a:schemeClr val="bg1"/>
                  </a:solidFill>
                  <a:ea typeface="微软雅黑"/>
                </a:rPr>
                <a:t>受众传递美好</a:t>
              </a:r>
              <a:r>
                <a:rPr lang="zh-CN" altLang="en-US" sz="1600" dirty="0">
                  <a:solidFill>
                    <a:schemeClr val="bg1"/>
                  </a:solidFill>
                  <a:ea typeface="微软雅黑"/>
                </a:rPr>
                <a:t>的情感联想</a:t>
              </a:r>
              <a:r>
                <a:rPr lang="zh-TW" altLang="en-US" sz="1600" dirty="0">
                  <a:solidFill>
                    <a:schemeClr val="bg1"/>
                  </a:solidFill>
                  <a:ea typeface="微软雅黑"/>
                </a:rPr>
                <a:t>，让受众</a:t>
              </a:r>
              <a:r>
                <a:rPr lang="zh-CN" altLang="en-US" sz="1600" dirty="0">
                  <a:solidFill>
                    <a:schemeClr val="bg1"/>
                  </a:solidFill>
                  <a:ea typeface="微软雅黑"/>
                </a:rPr>
                <a:t>将心中</a:t>
              </a:r>
              <a:r>
                <a:rPr lang="zh-TW" altLang="en-US" sz="1600" dirty="0">
                  <a:solidFill>
                    <a:schemeClr val="bg1"/>
                  </a:solidFill>
                  <a:ea typeface="微软雅黑"/>
                </a:rPr>
                <a:t>期望憧憬</a:t>
              </a:r>
              <a:r>
                <a:rPr lang="zh-CN" altLang="en-US" sz="1600" dirty="0">
                  <a:solidFill>
                    <a:schemeClr val="bg1"/>
                  </a:solidFill>
                  <a:ea typeface="微软雅黑"/>
                </a:rPr>
                <a:t>与品牌实现关联</a:t>
              </a:r>
              <a:endParaRPr lang="en-US" altLang="zh-TW" sz="1600" dirty="0">
                <a:solidFill>
                  <a:schemeClr val="bg1"/>
                </a:solidFill>
                <a:ea typeface="微软雅黑"/>
              </a:endParaRPr>
            </a:p>
          </p:txBody>
        </p:sp>
        <p:grpSp>
          <p:nvGrpSpPr>
            <p:cNvPr id="13" name="组合 12"/>
            <p:cNvGrpSpPr/>
            <p:nvPr/>
          </p:nvGrpSpPr>
          <p:grpSpPr>
            <a:xfrm>
              <a:off x="6208687" y="2366691"/>
              <a:ext cx="3544766" cy="1486024"/>
              <a:chOff x="5134207" y="3054425"/>
              <a:chExt cx="3544766" cy="1486024"/>
            </a:xfrm>
          </p:grpSpPr>
          <p:sp>
            <p:nvSpPr>
              <p:cNvPr id="26" name="TextBox 15"/>
              <p:cNvSpPr txBox="1"/>
              <p:nvPr/>
            </p:nvSpPr>
            <p:spPr>
              <a:xfrm>
                <a:off x="5134207" y="3054425"/>
                <a:ext cx="1067303" cy="363228"/>
              </a:xfrm>
              <a:prstGeom prst="rect">
                <a:avLst/>
              </a:prstGeom>
              <a:noFill/>
            </p:spPr>
            <p:txBody>
              <a:bodyPr wrap="none" lIns="121875" tIns="60937" rIns="121875" bIns="60937" rtlCol="0">
                <a:spAutoFit/>
              </a:bodyPr>
              <a:lstStyle/>
              <a:p>
                <a:r>
                  <a:rPr lang="zh-TW" altLang="en-US" b="1" dirty="0" smtClean="0">
                    <a:solidFill>
                      <a:schemeClr val="bg1"/>
                    </a:solidFill>
                    <a:ea typeface="微软雅黑"/>
                  </a:rPr>
                  <a:t>认知</a:t>
                </a:r>
                <a:r>
                  <a:rPr lang="zh-CN" altLang="en-US" b="1" dirty="0" smtClean="0">
                    <a:solidFill>
                      <a:schemeClr val="bg1"/>
                    </a:solidFill>
                    <a:ea typeface="微软雅黑"/>
                  </a:rPr>
                  <a:t>主张</a:t>
                </a:r>
                <a:endParaRPr lang="en-US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7" name="TextBox 20"/>
              <p:cNvSpPr txBox="1"/>
              <p:nvPr/>
            </p:nvSpPr>
            <p:spPr>
              <a:xfrm>
                <a:off x="5134727" y="3406777"/>
                <a:ext cx="3544246" cy="753406"/>
              </a:xfrm>
              <a:prstGeom prst="rect">
                <a:avLst/>
              </a:prstGeom>
              <a:noFill/>
            </p:spPr>
            <p:txBody>
              <a:bodyPr wrap="square" lIns="121875" tIns="60937" rIns="121875" bIns="60937" rtlCol="0">
                <a:spAutoFit/>
              </a:bodyPr>
              <a:lstStyle/>
              <a:p>
                <a:r>
                  <a:rPr lang="zh-TW" altLang="en-US" sz="1600" dirty="0">
                    <a:solidFill>
                      <a:schemeClr val="bg1"/>
                    </a:solidFill>
                    <a:ea typeface="微软雅黑"/>
                  </a:rPr>
                  <a:t>在受众心中建立独特</a:t>
                </a:r>
                <a:r>
                  <a:rPr lang="zh-CN" altLang="en-US" sz="1600" dirty="0">
                    <a:solidFill>
                      <a:schemeClr val="bg1"/>
                    </a:solidFill>
                    <a:ea typeface="微软雅黑"/>
                  </a:rPr>
                  <a:t>记忆</a:t>
                </a:r>
                <a:r>
                  <a:rPr lang="zh-TW" altLang="en-US" sz="1600" dirty="0">
                    <a:solidFill>
                      <a:schemeClr val="bg1"/>
                    </a:solidFill>
                    <a:ea typeface="微软雅黑"/>
                  </a:rPr>
                  <a:t>认知，让受众对于该品牌</a:t>
                </a:r>
                <a:r>
                  <a:rPr lang="zh-CN" altLang="en-US" sz="1600" dirty="0">
                    <a:solidFill>
                      <a:schemeClr val="bg1"/>
                    </a:solidFill>
                    <a:ea typeface="微软雅黑"/>
                  </a:rPr>
                  <a:t>和其他某种特定行为或体验产生</a:t>
                </a:r>
                <a:r>
                  <a:rPr lang="zh-TW" altLang="en-US" sz="1600" dirty="0">
                    <a:solidFill>
                      <a:schemeClr val="bg1"/>
                    </a:solidFill>
                    <a:ea typeface="微软雅黑"/>
                  </a:rPr>
                  <a:t>强烈强</a:t>
                </a:r>
                <a:r>
                  <a:rPr lang="zh-CN" altLang="en-US" sz="1600" dirty="0">
                    <a:solidFill>
                      <a:schemeClr val="bg1"/>
                    </a:solidFill>
                    <a:ea typeface="微软雅黑"/>
                  </a:rPr>
                  <a:t>关联</a:t>
                </a:r>
                <a:r>
                  <a:rPr lang="zh-TW" altLang="en-US" sz="1600" dirty="0">
                    <a:solidFill>
                      <a:schemeClr val="bg1"/>
                    </a:solidFill>
                    <a:ea typeface="微软雅黑"/>
                  </a:rPr>
                  <a:t>，</a:t>
                </a:r>
                <a:r>
                  <a:rPr lang="zh-CN" altLang="en-US" sz="1600" dirty="0">
                    <a:solidFill>
                      <a:schemeClr val="bg1"/>
                    </a:solidFill>
                    <a:ea typeface="微软雅黑"/>
                  </a:rPr>
                  <a:t>从而做出选择</a:t>
                </a:r>
                <a:endParaRPr lang="en-US" sz="16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8" name="TextBox 23"/>
              <p:cNvSpPr txBox="1"/>
              <p:nvPr/>
            </p:nvSpPr>
            <p:spPr>
              <a:xfrm>
                <a:off x="5219397" y="4217584"/>
                <a:ext cx="2569712" cy="322865"/>
              </a:xfrm>
              <a:prstGeom prst="rect">
                <a:avLst/>
              </a:prstGeom>
              <a:noFill/>
            </p:spPr>
            <p:txBody>
              <a:bodyPr wrap="none" lIns="121875" tIns="60937" rIns="121875" bIns="60937" rtlCol="0">
                <a:spAutoFit/>
              </a:bodyPr>
              <a:lstStyle/>
              <a:p>
                <a:pPr marL="228502" indent="-228502">
                  <a:buFont typeface="Arial"/>
                  <a:buChar char="•"/>
                </a:pPr>
                <a:r>
                  <a:rPr lang="zh-TW" altLang="en-US" sz="1600" dirty="0">
                    <a:solidFill>
                      <a:schemeClr val="bg1"/>
                    </a:solidFill>
                    <a:ea typeface="微软雅黑"/>
                  </a:rPr>
                  <a:t>王老吉</a:t>
                </a:r>
                <a:r>
                  <a:rPr lang="zh-CN" altLang="en-US" sz="1600" dirty="0">
                    <a:solidFill>
                      <a:schemeClr val="bg1"/>
                    </a:solidFill>
                    <a:ea typeface="微软雅黑"/>
                  </a:rPr>
                  <a:t>：怕上火就喝王老吉</a:t>
                </a:r>
                <a:endParaRPr lang="en-US" sz="16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4" name="组合 13"/>
            <p:cNvGrpSpPr/>
            <p:nvPr/>
          </p:nvGrpSpPr>
          <p:grpSpPr>
            <a:xfrm>
              <a:off x="5965803" y="4047716"/>
              <a:ext cx="3609109" cy="1496079"/>
              <a:chOff x="4954812" y="1405115"/>
              <a:chExt cx="3609109" cy="1496079"/>
            </a:xfrm>
          </p:grpSpPr>
          <p:sp>
            <p:nvSpPr>
              <p:cNvPr id="23" name="TextBox 14"/>
              <p:cNvSpPr txBox="1"/>
              <p:nvPr/>
            </p:nvSpPr>
            <p:spPr>
              <a:xfrm>
                <a:off x="5167990" y="1405115"/>
                <a:ext cx="1067303" cy="363228"/>
              </a:xfrm>
              <a:prstGeom prst="rect">
                <a:avLst/>
              </a:prstGeom>
              <a:noFill/>
            </p:spPr>
            <p:txBody>
              <a:bodyPr wrap="none" lIns="121875" tIns="60937" rIns="121875" bIns="60937" rtlCol="0">
                <a:spAutoFit/>
              </a:bodyPr>
              <a:lstStyle/>
              <a:p>
                <a:r>
                  <a:rPr lang="zh-TW" altLang="en-US" b="1" dirty="0" smtClean="0">
                    <a:solidFill>
                      <a:schemeClr val="bg1"/>
                    </a:solidFill>
                    <a:ea typeface="微软雅黑"/>
                  </a:rPr>
                  <a:t>价值</a:t>
                </a:r>
                <a:r>
                  <a:rPr lang="zh-CN" altLang="en-US" b="1" dirty="0" smtClean="0">
                    <a:solidFill>
                      <a:schemeClr val="bg1"/>
                    </a:solidFill>
                    <a:ea typeface="微软雅黑"/>
                  </a:rPr>
                  <a:t>主张</a:t>
                </a:r>
                <a:endParaRPr lang="en-US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4" name="TextBox 18"/>
              <p:cNvSpPr txBox="1"/>
              <p:nvPr/>
            </p:nvSpPr>
            <p:spPr>
              <a:xfrm>
                <a:off x="5219397" y="1735381"/>
                <a:ext cx="3344524" cy="753406"/>
              </a:xfrm>
              <a:prstGeom prst="rect">
                <a:avLst/>
              </a:prstGeom>
              <a:noFill/>
            </p:spPr>
            <p:txBody>
              <a:bodyPr wrap="square" lIns="121875" tIns="60937" rIns="121875" bIns="60937" rtlCol="0">
                <a:spAutoFit/>
              </a:bodyPr>
              <a:lstStyle/>
              <a:p>
                <a:r>
                  <a:rPr lang="zh-TW" altLang="en-US" sz="1600" dirty="0">
                    <a:solidFill>
                      <a:schemeClr val="bg1"/>
                    </a:solidFill>
                    <a:ea typeface="微软雅黑"/>
                  </a:rPr>
                  <a:t>传达品牌对于受众产生的某种独特价值</a:t>
                </a:r>
                <a:r>
                  <a:rPr lang="zh-CN" altLang="en-US" sz="1600" dirty="0">
                    <a:solidFill>
                      <a:schemeClr val="bg1"/>
                    </a:solidFill>
                    <a:ea typeface="微软雅黑"/>
                  </a:rPr>
                  <a:t>观</a:t>
                </a:r>
                <a:r>
                  <a:rPr lang="zh-TW" altLang="en-US" sz="1600" dirty="0">
                    <a:solidFill>
                      <a:schemeClr val="bg1"/>
                    </a:solidFill>
                    <a:ea typeface="微软雅黑"/>
                  </a:rPr>
                  <a:t>，</a:t>
                </a:r>
                <a:r>
                  <a:rPr lang="zh-CN" altLang="en-US" sz="1600" dirty="0">
                    <a:solidFill>
                      <a:schemeClr val="bg1"/>
                    </a:solidFill>
                    <a:ea typeface="微软雅黑"/>
                  </a:rPr>
                  <a:t>且能通过产品体现在</a:t>
                </a:r>
                <a:r>
                  <a:rPr lang="zh-TW" altLang="en-US" sz="1600" dirty="0">
                    <a:solidFill>
                      <a:schemeClr val="bg1"/>
                    </a:solidFill>
                    <a:ea typeface="微软雅黑"/>
                  </a:rPr>
                  <a:t>受众心中</a:t>
                </a:r>
                <a:r>
                  <a:rPr lang="zh-CN" altLang="en-US" sz="1600" dirty="0">
                    <a:solidFill>
                      <a:schemeClr val="bg1"/>
                    </a:solidFill>
                    <a:ea typeface="微软雅黑"/>
                  </a:rPr>
                  <a:t>形成心理</a:t>
                </a:r>
                <a:r>
                  <a:rPr lang="zh-TW" altLang="en-US" sz="1600" dirty="0">
                    <a:solidFill>
                      <a:schemeClr val="bg1"/>
                    </a:solidFill>
                    <a:ea typeface="微软雅黑"/>
                  </a:rPr>
                  <a:t>认同，产生</a:t>
                </a:r>
                <a:r>
                  <a:rPr lang="zh-CN" altLang="en-US" sz="1600" dirty="0">
                    <a:solidFill>
                      <a:schemeClr val="bg1"/>
                    </a:solidFill>
                    <a:ea typeface="微软雅黑"/>
                  </a:rPr>
                  <a:t>价值</a:t>
                </a:r>
                <a:r>
                  <a:rPr lang="zh-TW" altLang="en-US" sz="1600" dirty="0">
                    <a:solidFill>
                      <a:schemeClr val="bg1"/>
                    </a:solidFill>
                    <a:ea typeface="微软雅黑"/>
                  </a:rPr>
                  <a:t>共鸣</a:t>
                </a:r>
                <a:endParaRPr lang="en-US" sz="16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4954812" y="2578329"/>
                <a:ext cx="2136649" cy="322865"/>
              </a:xfrm>
              <a:prstGeom prst="rect">
                <a:avLst/>
              </a:prstGeom>
              <a:noFill/>
            </p:spPr>
            <p:txBody>
              <a:bodyPr wrap="none" lIns="121875" tIns="60937" rIns="121875" bIns="60937" rtlCol="0">
                <a:spAutoFit/>
              </a:bodyPr>
              <a:lstStyle/>
              <a:p>
                <a:pPr marL="571368" lvl="1" indent="-228502">
                  <a:buFont typeface="Arial"/>
                  <a:buChar char="•"/>
                </a:pPr>
                <a:r>
                  <a:rPr lang="en-US" altLang="zh-TW" sz="1600" dirty="0">
                    <a:solidFill>
                      <a:schemeClr val="bg1"/>
                    </a:solidFill>
                    <a:latin typeface="Arial Unicode MS" panose="020B0604020202020204" pitchFamily="34" charset="-122"/>
                    <a:ea typeface="Arial Unicode MS" panose="020B0604020202020204" pitchFamily="34" charset="-122"/>
                    <a:cs typeface="Arial Unicode MS" panose="020B0604020202020204" pitchFamily="34" charset="-122"/>
                  </a:rPr>
                  <a:t>NIKE </a:t>
                </a:r>
                <a:r>
                  <a:rPr lang="zh-CN" altLang="en-US" sz="1600" dirty="0">
                    <a:solidFill>
                      <a:schemeClr val="bg1"/>
                    </a:solidFill>
                    <a:latin typeface="Arial Unicode MS" panose="020B0604020202020204" pitchFamily="34" charset="-122"/>
                    <a:ea typeface="Arial Unicode MS" panose="020B0604020202020204" pitchFamily="34" charset="-122"/>
                    <a:cs typeface="Arial Unicode MS" panose="020B0604020202020204" pitchFamily="34" charset="-122"/>
                  </a:rPr>
                  <a:t>：</a:t>
                </a:r>
                <a:r>
                  <a:rPr lang="en-US" altLang="zh-CN" sz="1600" dirty="0">
                    <a:solidFill>
                      <a:schemeClr val="bg1"/>
                    </a:solidFill>
                    <a:latin typeface="Arial Unicode MS" panose="020B0604020202020204" pitchFamily="34" charset="-122"/>
                    <a:ea typeface="Arial Unicode MS" panose="020B0604020202020204" pitchFamily="34" charset="-122"/>
                    <a:cs typeface="Arial Unicode MS" panose="020B0604020202020204" pitchFamily="34" charset="-122"/>
                  </a:rPr>
                  <a:t>Just do it </a:t>
                </a:r>
                <a:endParaRPr lang="en-US" altLang="zh-TW" sz="1600" dirty="0">
                  <a:solidFill>
                    <a:schemeClr val="bg1"/>
                  </a:solidFill>
                  <a:latin typeface="Arial Unicode MS" panose="020B0604020202020204" pitchFamily="34" charset="-122"/>
                  <a:ea typeface="Arial Unicode MS" panose="020B0604020202020204" pitchFamily="34" charset="-122"/>
                  <a:cs typeface="Arial Unicode MS" panose="020B0604020202020204" pitchFamily="34" charset="-122"/>
                </a:endParaRPr>
              </a:p>
            </p:txBody>
          </p:sp>
        </p:grpSp>
        <p:sp>
          <p:nvSpPr>
            <p:cNvPr id="15" name="TextBox 25"/>
            <p:cNvSpPr txBox="1"/>
            <p:nvPr/>
          </p:nvSpPr>
          <p:spPr>
            <a:xfrm>
              <a:off x="1856517" y="5162268"/>
              <a:ext cx="2076383" cy="322865"/>
            </a:xfrm>
            <a:prstGeom prst="rect">
              <a:avLst/>
            </a:prstGeom>
            <a:noFill/>
          </p:spPr>
          <p:txBody>
            <a:bodyPr wrap="none" lIns="121875" tIns="60937" rIns="121875" bIns="60937" rtlCol="0">
              <a:spAutoFit/>
            </a:bodyPr>
            <a:lstStyle/>
            <a:p>
              <a:pPr marL="228502" indent="-228502">
                <a:buFont typeface="Arial"/>
                <a:buChar char="•"/>
              </a:pPr>
              <a:r>
                <a:rPr lang="zh-TW" altLang="en-US" sz="1600" dirty="0">
                  <a:solidFill>
                    <a:schemeClr val="bg1"/>
                  </a:solidFill>
                  <a:ea typeface="微软雅黑"/>
                </a:rPr>
                <a:t>佳能相机</a:t>
              </a:r>
              <a:r>
                <a:rPr lang="zh-CN" altLang="en-US" sz="1600" dirty="0">
                  <a:solidFill>
                    <a:schemeClr val="bg1"/>
                  </a:solidFill>
                  <a:ea typeface="微软雅黑"/>
                </a:rPr>
                <a:t>： 感动常在</a:t>
              </a:r>
              <a:endParaRPr lang="en-US" altLang="zh-TW" sz="1600" dirty="0">
                <a:solidFill>
                  <a:schemeClr val="bg1"/>
                </a:solidFill>
                <a:ea typeface="微软雅黑"/>
              </a:endParaRPr>
            </a:p>
          </p:txBody>
        </p:sp>
        <p:sp>
          <p:nvSpPr>
            <p:cNvPr id="16" name="TextBox 26"/>
            <p:cNvSpPr txBox="1"/>
            <p:nvPr/>
          </p:nvSpPr>
          <p:spPr>
            <a:xfrm>
              <a:off x="1890745" y="3529850"/>
              <a:ext cx="3183569" cy="322865"/>
            </a:xfrm>
            <a:prstGeom prst="rect">
              <a:avLst/>
            </a:prstGeom>
            <a:noFill/>
          </p:spPr>
          <p:txBody>
            <a:bodyPr wrap="none" lIns="121875" tIns="60937" rIns="121875" bIns="60937" rtlCol="0">
              <a:spAutoFit/>
            </a:bodyPr>
            <a:lstStyle/>
            <a:p>
              <a:pPr marL="228502" indent="-228502">
                <a:buFont typeface="Arial"/>
                <a:buChar char="•"/>
              </a:pPr>
              <a:r>
                <a:rPr lang="en-US" altLang="zh-TW" sz="1600" dirty="0" err="1">
                  <a:solidFill>
                    <a:schemeClr val="bg1"/>
                  </a:solidFill>
                  <a:ea typeface="微软雅黑"/>
                </a:rPr>
                <a:t>Oppo</a:t>
              </a:r>
              <a:r>
                <a:rPr lang="zh-TW" altLang="en-US" sz="1600" dirty="0">
                  <a:solidFill>
                    <a:schemeClr val="bg1"/>
                  </a:solidFill>
                  <a:ea typeface="微软雅黑"/>
                </a:rPr>
                <a:t>手机</a:t>
              </a:r>
              <a:r>
                <a:rPr lang="zh-CN" altLang="en-US" sz="1600" dirty="0">
                  <a:solidFill>
                    <a:schemeClr val="bg1"/>
                  </a:solidFill>
                  <a:ea typeface="微软雅黑"/>
                </a:rPr>
                <a:t>：充电</a:t>
              </a:r>
              <a:r>
                <a:rPr lang="en-US" altLang="zh-CN" sz="1600" dirty="0">
                  <a:solidFill>
                    <a:schemeClr val="bg1"/>
                  </a:solidFill>
                  <a:ea typeface="微软雅黑"/>
                </a:rPr>
                <a:t>5</a:t>
              </a:r>
              <a:r>
                <a:rPr lang="zh-CN" altLang="en-US" sz="1600" dirty="0">
                  <a:solidFill>
                    <a:schemeClr val="bg1"/>
                  </a:solidFill>
                  <a:ea typeface="微软雅黑"/>
                </a:rPr>
                <a:t>分钟，通话</a:t>
              </a:r>
              <a:r>
                <a:rPr lang="en-US" altLang="zh-CN" sz="1600" dirty="0">
                  <a:solidFill>
                    <a:schemeClr val="bg1"/>
                  </a:solidFill>
                  <a:ea typeface="微软雅黑"/>
                </a:rPr>
                <a:t>2</a:t>
              </a:r>
              <a:r>
                <a:rPr lang="zh-CN" altLang="en-US" sz="1600" dirty="0">
                  <a:solidFill>
                    <a:schemeClr val="bg1"/>
                  </a:solidFill>
                  <a:ea typeface="微软雅黑"/>
                </a:rPr>
                <a:t>小时</a:t>
              </a:r>
              <a:endParaRPr lang="en-US" altLang="zh-TW" sz="1600" dirty="0">
                <a:solidFill>
                  <a:schemeClr val="bg1"/>
                </a:solidFill>
                <a:ea typeface="微软雅黑"/>
              </a:endParaRPr>
            </a:p>
          </p:txBody>
        </p:sp>
        <p:sp>
          <p:nvSpPr>
            <p:cNvPr id="17" name="Freeform 5"/>
            <p:cNvSpPr>
              <a:spLocks noChangeAspect="1" noEditPoints="1"/>
            </p:cNvSpPr>
            <p:nvPr/>
          </p:nvSpPr>
          <p:spPr bwMode="auto">
            <a:xfrm>
              <a:off x="1623824" y="2384595"/>
              <a:ext cx="331528" cy="375325"/>
            </a:xfrm>
            <a:custGeom>
              <a:avLst/>
              <a:gdLst/>
              <a:ahLst/>
              <a:cxnLst>
                <a:cxn ang="0">
                  <a:pos x="56" y="16"/>
                </a:cxn>
                <a:cxn ang="0">
                  <a:pos x="38" y="9"/>
                </a:cxn>
                <a:cxn ang="0">
                  <a:pos x="20" y="16"/>
                </a:cxn>
                <a:cxn ang="0">
                  <a:pos x="9" y="27"/>
                </a:cxn>
                <a:cxn ang="0">
                  <a:pos x="17" y="57"/>
                </a:cxn>
                <a:cxn ang="0">
                  <a:pos x="57" y="20"/>
                </a:cxn>
                <a:cxn ang="0">
                  <a:pos x="56" y="16"/>
                </a:cxn>
                <a:cxn ang="0">
                  <a:pos x="22" y="65"/>
                </a:cxn>
                <a:cxn ang="0">
                  <a:pos x="38" y="77"/>
                </a:cxn>
                <a:cxn ang="0">
                  <a:pos x="67" y="27"/>
                </a:cxn>
                <a:cxn ang="0">
                  <a:pos x="64" y="26"/>
                </a:cxn>
                <a:cxn ang="0">
                  <a:pos x="22" y="65"/>
                </a:cxn>
                <a:cxn ang="0">
                  <a:pos x="61" y="9"/>
                </a:cxn>
                <a:cxn ang="0">
                  <a:pos x="38" y="0"/>
                </a:cxn>
                <a:cxn ang="0">
                  <a:pos x="15" y="9"/>
                </a:cxn>
                <a:cxn ang="0">
                  <a:pos x="1" y="22"/>
                </a:cxn>
                <a:cxn ang="0">
                  <a:pos x="38" y="86"/>
                </a:cxn>
                <a:cxn ang="0">
                  <a:pos x="75" y="22"/>
                </a:cxn>
                <a:cxn ang="0">
                  <a:pos x="61" y="9"/>
                </a:cxn>
                <a:cxn ang="0">
                  <a:pos x="39" y="78"/>
                </a:cxn>
                <a:cxn ang="0">
                  <a:pos x="38" y="79"/>
                </a:cxn>
                <a:cxn ang="0">
                  <a:pos x="38" y="78"/>
                </a:cxn>
                <a:cxn ang="0">
                  <a:pos x="8" y="26"/>
                </a:cxn>
                <a:cxn ang="0">
                  <a:pos x="8" y="25"/>
                </a:cxn>
                <a:cxn ang="0">
                  <a:pos x="9" y="25"/>
                </a:cxn>
                <a:cxn ang="0">
                  <a:pos x="9" y="25"/>
                </a:cxn>
                <a:cxn ang="0">
                  <a:pos x="19" y="15"/>
                </a:cxn>
                <a:cxn ang="0">
                  <a:pos x="19" y="14"/>
                </a:cxn>
                <a:cxn ang="0">
                  <a:pos x="20" y="15"/>
                </a:cxn>
                <a:cxn ang="0">
                  <a:pos x="22" y="15"/>
                </a:cxn>
                <a:cxn ang="0">
                  <a:pos x="38" y="8"/>
                </a:cxn>
                <a:cxn ang="0">
                  <a:pos x="38" y="7"/>
                </a:cxn>
                <a:cxn ang="0">
                  <a:pos x="39" y="8"/>
                </a:cxn>
                <a:cxn ang="0">
                  <a:pos x="55" y="15"/>
                </a:cxn>
                <a:cxn ang="0">
                  <a:pos x="57" y="15"/>
                </a:cxn>
                <a:cxn ang="0">
                  <a:pos x="58" y="14"/>
                </a:cxn>
                <a:cxn ang="0">
                  <a:pos x="58" y="15"/>
                </a:cxn>
                <a:cxn ang="0">
                  <a:pos x="67" y="25"/>
                </a:cxn>
                <a:cxn ang="0">
                  <a:pos x="68" y="25"/>
                </a:cxn>
                <a:cxn ang="0">
                  <a:pos x="69" y="25"/>
                </a:cxn>
                <a:cxn ang="0">
                  <a:pos x="69" y="26"/>
                </a:cxn>
                <a:cxn ang="0">
                  <a:pos x="39" y="78"/>
                </a:cxn>
              </a:cxnLst>
              <a:rect l="0" t="0" r="r" b="b"/>
              <a:pathLst>
                <a:path w="76" h="86">
                  <a:moveTo>
                    <a:pt x="56" y="16"/>
                  </a:moveTo>
                  <a:cubicBezTo>
                    <a:pt x="53" y="17"/>
                    <a:pt x="46" y="17"/>
                    <a:pt x="38" y="9"/>
                  </a:cubicBezTo>
                  <a:cubicBezTo>
                    <a:pt x="30" y="17"/>
                    <a:pt x="23" y="17"/>
                    <a:pt x="20" y="16"/>
                  </a:cubicBezTo>
                  <a:cubicBezTo>
                    <a:pt x="20" y="24"/>
                    <a:pt x="14" y="27"/>
                    <a:pt x="9" y="27"/>
                  </a:cubicBezTo>
                  <a:cubicBezTo>
                    <a:pt x="9" y="40"/>
                    <a:pt x="12" y="50"/>
                    <a:pt x="17" y="57"/>
                  </a:cubicBezTo>
                  <a:cubicBezTo>
                    <a:pt x="57" y="20"/>
                    <a:pt x="57" y="20"/>
                    <a:pt x="57" y="20"/>
                  </a:cubicBezTo>
                  <a:cubicBezTo>
                    <a:pt x="56" y="19"/>
                    <a:pt x="56" y="18"/>
                    <a:pt x="56" y="16"/>
                  </a:cubicBezTo>
                  <a:close/>
                  <a:moveTo>
                    <a:pt x="22" y="65"/>
                  </a:moveTo>
                  <a:cubicBezTo>
                    <a:pt x="29" y="73"/>
                    <a:pt x="37" y="76"/>
                    <a:pt x="38" y="77"/>
                  </a:cubicBezTo>
                  <a:cubicBezTo>
                    <a:pt x="41" y="76"/>
                    <a:pt x="67" y="65"/>
                    <a:pt x="67" y="27"/>
                  </a:cubicBezTo>
                  <a:cubicBezTo>
                    <a:pt x="66" y="27"/>
                    <a:pt x="65" y="26"/>
                    <a:pt x="64" y="26"/>
                  </a:cubicBezTo>
                  <a:lnTo>
                    <a:pt x="22" y="65"/>
                  </a:lnTo>
                  <a:close/>
                  <a:moveTo>
                    <a:pt x="61" y="9"/>
                  </a:moveTo>
                  <a:cubicBezTo>
                    <a:pt x="61" y="9"/>
                    <a:pt x="50" y="11"/>
                    <a:pt x="38" y="0"/>
                  </a:cubicBezTo>
                  <a:cubicBezTo>
                    <a:pt x="26" y="11"/>
                    <a:pt x="15" y="9"/>
                    <a:pt x="15" y="9"/>
                  </a:cubicBezTo>
                  <a:cubicBezTo>
                    <a:pt x="15" y="23"/>
                    <a:pt x="1" y="22"/>
                    <a:pt x="1" y="22"/>
                  </a:cubicBezTo>
                  <a:cubicBezTo>
                    <a:pt x="0" y="74"/>
                    <a:pt x="38" y="86"/>
                    <a:pt x="38" y="86"/>
                  </a:cubicBezTo>
                  <a:cubicBezTo>
                    <a:pt x="38" y="86"/>
                    <a:pt x="76" y="74"/>
                    <a:pt x="75" y="22"/>
                  </a:cubicBezTo>
                  <a:cubicBezTo>
                    <a:pt x="75" y="22"/>
                    <a:pt x="62" y="23"/>
                    <a:pt x="61" y="9"/>
                  </a:cubicBezTo>
                  <a:close/>
                  <a:moveTo>
                    <a:pt x="39" y="78"/>
                  </a:moveTo>
                  <a:cubicBezTo>
                    <a:pt x="38" y="79"/>
                    <a:pt x="38" y="79"/>
                    <a:pt x="38" y="79"/>
                  </a:cubicBezTo>
                  <a:cubicBezTo>
                    <a:pt x="38" y="78"/>
                    <a:pt x="38" y="78"/>
                    <a:pt x="38" y="78"/>
                  </a:cubicBezTo>
                  <a:cubicBezTo>
                    <a:pt x="38" y="78"/>
                    <a:pt x="7" y="68"/>
                    <a:pt x="8" y="26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12" y="25"/>
                    <a:pt x="19" y="24"/>
                    <a:pt x="19" y="15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20" y="15"/>
                    <a:pt x="20" y="15"/>
                    <a:pt x="20" y="15"/>
                  </a:cubicBezTo>
                  <a:cubicBezTo>
                    <a:pt x="20" y="15"/>
                    <a:pt x="21" y="15"/>
                    <a:pt x="22" y="15"/>
                  </a:cubicBezTo>
                  <a:cubicBezTo>
                    <a:pt x="25" y="15"/>
                    <a:pt x="31" y="14"/>
                    <a:pt x="38" y="8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39" y="8"/>
                    <a:pt x="39" y="8"/>
                    <a:pt x="39" y="8"/>
                  </a:cubicBezTo>
                  <a:cubicBezTo>
                    <a:pt x="46" y="14"/>
                    <a:pt x="52" y="15"/>
                    <a:pt x="55" y="15"/>
                  </a:cubicBezTo>
                  <a:cubicBezTo>
                    <a:pt x="56" y="15"/>
                    <a:pt x="57" y="15"/>
                    <a:pt x="57" y="15"/>
                  </a:cubicBezTo>
                  <a:cubicBezTo>
                    <a:pt x="58" y="14"/>
                    <a:pt x="58" y="14"/>
                    <a:pt x="58" y="14"/>
                  </a:cubicBezTo>
                  <a:cubicBezTo>
                    <a:pt x="58" y="15"/>
                    <a:pt x="58" y="15"/>
                    <a:pt x="58" y="15"/>
                  </a:cubicBezTo>
                  <a:cubicBezTo>
                    <a:pt x="58" y="24"/>
                    <a:pt x="65" y="25"/>
                    <a:pt x="67" y="25"/>
                  </a:cubicBezTo>
                  <a:cubicBezTo>
                    <a:pt x="68" y="25"/>
                    <a:pt x="68" y="25"/>
                    <a:pt x="68" y="25"/>
                  </a:cubicBezTo>
                  <a:cubicBezTo>
                    <a:pt x="69" y="25"/>
                    <a:pt x="69" y="25"/>
                    <a:pt x="69" y="25"/>
                  </a:cubicBezTo>
                  <a:cubicBezTo>
                    <a:pt x="69" y="26"/>
                    <a:pt x="69" y="26"/>
                    <a:pt x="69" y="26"/>
                  </a:cubicBezTo>
                  <a:cubicBezTo>
                    <a:pt x="70" y="68"/>
                    <a:pt x="39" y="78"/>
                    <a:pt x="39" y="78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875" tIns="60937" rIns="121875" bIns="60937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18" name="Freeform 5"/>
            <p:cNvSpPr>
              <a:spLocks noChangeAspect="1" noEditPoints="1"/>
            </p:cNvSpPr>
            <p:nvPr/>
          </p:nvSpPr>
          <p:spPr bwMode="auto">
            <a:xfrm>
              <a:off x="5789972" y="2420498"/>
              <a:ext cx="351663" cy="355597"/>
            </a:xfrm>
            <a:custGeom>
              <a:avLst/>
              <a:gdLst/>
              <a:ahLst/>
              <a:cxnLst>
                <a:cxn ang="0">
                  <a:pos x="97" y="83"/>
                </a:cxn>
                <a:cxn ang="0">
                  <a:pos x="60" y="46"/>
                </a:cxn>
                <a:cxn ang="0">
                  <a:pos x="60" y="46"/>
                </a:cxn>
                <a:cxn ang="0">
                  <a:pos x="64" y="32"/>
                </a:cxn>
                <a:cxn ang="0">
                  <a:pos x="54" y="9"/>
                </a:cxn>
                <a:cxn ang="0">
                  <a:pos x="32" y="0"/>
                </a:cxn>
                <a:cxn ang="0">
                  <a:pos x="9" y="9"/>
                </a:cxn>
                <a:cxn ang="0">
                  <a:pos x="0" y="32"/>
                </a:cxn>
                <a:cxn ang="0">
                  <a:pos x="9" y="54"/>
                </a:cxn>
                <a:cxn ang="0">
                  <a:pos x="32" y="64"/>
                </a:cxn>
                <a:cxn ang="0">
                  <a:pos x="32" y="64"/>
                </a:cxn>
                <a:cxn ang="0">
                  <a:pos x="46" y="60"/>
                </a:cxn>
                <a:cxn ang="0">
                  <a:pos x="46" y="60"/>
                </a:cxn>
                <a:cxn ang="0">
                  <a:pos x="83" y="97"/>
                </a:cxn>
                <a:cxn ang="0">
                  <a:pos x="95" y="96"/>
                </a:cxn>
                <a:cxn ang="0">
                  <a:pos x="96" y="95"/>
                </a:cxn>
                <a:cxn ang="0">
                  <a:pos x="97" y="83"/>
                </a:cxn>
                <a:cxn ang="0">
                  <a:pos x="32" y="55"/>
                </a:cxn>
                <a:cxn ang="0">
                  <a:pos x="15" y="48"/>
                </a:cxn>
                <a:cxn ang="0">
                  <a:pos x="9" y="32"/>
                </a:cxn>
                <a:cxn ang="0">
                  <a:pos x="15" y="15"/>
                </a:cxn>
                <a:cxn ang="0">
                  <a:pos x="32" y="9"/>
                </a:cxn>
                <a:cxn ang="0">
                  <a:pos x="48" y="15"/>
                </a:cxn>
                <a:cxn ang="0">
                  <a:pos x="55" y="32"/>
                </a:cxn>
                <a:cxn ang="0">
                  <a:pos x="48" y="48"/>
                </a:cxn>
                <a:cxn ang="0">
                  <a:pos x="32" y="55"/>
                </a:cxn>
              </a:cxnLst>
              <a:rect l="0" t="0" r="r" b="b"/>
              <a:pathLst>
                <a:path w="100" h="101">
                  <a:moveTo>
                    <a:pt x="97" y="83"/>
                  </a:moveTo>
                  <a:cubicBezTo>
                    <a:pt x="60" y="46"/>
                    <a:pt x="60" y="46"/>
                    <a:pt x="60" y="46"/>
                  </a:cubicBezTo>
                  <a:cubicBezTo>
                    <a:pt x="60" y="46"/>
                    <a:pt x="60" y="46"/>
                    <a:pt x="60" y="46"/>
                  </a:cubicBezTo>
                  <a:cubicBezTo>
                    <a:pt x="62" y="42"/>
                    <a:pt x="64" y="37"/>
                    <a:pt x="64" y="32"/>
                  </a:cubicBezTo>
                  <a:cubicBezTo>
                    <a:pt x="64" y="24"/>
                    <a:pt x="60" y="15"/>
                    <a:pt x="54" y="9"/>
                  </a:cubicBezTo>
                  <a:cubicBezTo>
                    <a:pt x="48" y="3"/>
                    <a:pt x="40" y="0"/>
                    <a:pt x="32" y="0"/>
                  </a:cubicBezTo>
                  <a:cubicBezTo>
                    <a:pt x="23" y="0"/>
                    <a:pt x="15" y="3"/>
                    <a:pt x="9" y="9"/>
                  </a:cubicBezTo>
                  <a:cubicBezTo>
                    <a:pt x="3" y="15"/>
                    <a:pt x="0" y="24"/>
                    <a:pt x="0" y="32"/>
                  </a:cubicBezTo>
                  <a:cubicBezTo>
                    <a:pt x="0" y="40"/>
                    <a:pt x="3" y="48"/>
                    <a:pt x="9" y="54"/>
                  </a:cubicBezTo>
                  <a:cubicBezTo>
                    <a:pt x="15" y="61"/>
                    <a:pt x="23" y="64"/>
                    <a:pt x="32" y="64"/>
                  </a:cubicBezTo>
                  <a:cubicBezTo>
                    <a:pt x="32" y="64"/>
                    <a:pt x="32" y="64"/>
                    <a:pt x="32" y="64"/>
                  </a:cubicBezTo>
                  <a:cubicBezTo>
                    <a:pt x="36" y="64"/>
                    <a:pt x="41" y="63"/>
                    <a:pt x="46" y="60"/>
                  </a:cubicBezTo>
                  <a:cubicBezTo>
                    <a:pt x="46" y="60"/>
                    <a:pt x="46" y="60"/>
                    <a:pt x="46" y="60"/>
                  </a:cubicBezTo>
                  <a:cubicBezTo>
                    <a:pt x="83" y="97"/>
                    <a:pt x="83" y="97"/>
                    <a:pt x="83" y="97"/>
                  </a:cubicBezTo>
                  <a:cubicBezTo>
                    <a:pt x="86" y="101"/>
                    <a:pt x="91" y="99"/>
                    <a:pt x="95" y="96"/>
                  </a:cubicBezTo>
                  <a:cubicBezTo>
                    <a:pt x="96" y="95"/>
                    <a:pt x="96" y="95"/>
                    <a:pt x="96" y="95"/>
                  </a:cubicBezTo>
                  <a:cubicBezTo>
                    <a:pt x="99" y="91"/>
                    <a:pt x="100" y="86"/>
                    <a:pt x="97" y="83"/>
                  </a:cubicBezTo>
                  <a:close/>
                  <a:moveTo>
                    <a:pt x="32" y="55"/>
                  </a:moveTo>
                  <a:cubicBezTo>
                    <a:pt x="26" y="55"/>
                    <a:pt x="20" y="52"/>
                    <a:pt x="15" y="48"/>
                  </a:cubicBezTo>
                  <a:cubicBezTo>
                    <a:pt x="11" y="43"/>
                    <a:pt x="9" y="38"/>
                    <a:pt x="9" y="32"/>
                  </a:cubicBezTo>
                  <a:cubicBezTo>
                    <a:pt x="9" y="26"/>
                    <a:pt x="11" y="20"/>
                    <a:pt x="15" y="15"/>
                  </a:cubicBezTo>
                  <a:cubicBezTo>
                    <a:pt x="20" y="11"/>
                    <a:pt x="26" y="9"/>
                    <a:pt x="32" y="9"/>
                  </a:cubicBezTo>
                  <a:cubicBezTo>
                    <a:pt x="37" y="9"/>
                    <a:pt x="43" y="11"/>
                    <a:pt x="48" y="15"/>
                  </a:cubicBezTo>
                  <a:cubicBezTo>
                    <a:pt x="52" y="20"/>
                    <a:pt x="55" y="26"/>
                    <a:pt x="55" y="32"/>
                  </a:cubicBezTo>
                  <a:cubicBezTo>
                    <a:pt x="55" y="38"/>
                    <a:pt x="52" y="43"/>
                    <a:pt x="48" y="48"/>
                  </a:cubicBezTo>
                  <a:cubicBezTo>
                    <a:pt x="43" y="52"/>
                    <a:pt x="37" y="55"/>
                    <a:pt x="32" y="55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875" tIns="60937" rIns="121875" bIns="60937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9" name="Freeform 43"/>
            <p:cNvSpPr>
              <a:spLocks noChangeAspect="1" noEditPoints="1"/>
            </p:cNvSpPr>
            <p:nvPr/>
          </p:nvSpPr>
          <p:spPr bwMode="auto">
            <a:xfrm>
              <a:off x="5844475" y="4131146"/>
              <a:ext cx="367843" cy="328465"/>
            </a:xfrm>
            <a:custGeom>
              <a:avLst/>
              <a:gdLst/>
              <a:ahLst/>
              <a:cxnLst>
                <a:cxn ang="0">
                  <a:pos x="81" y="89"/>
                </a:cxn>
                <a:cxn ang="0">
                  <a:pos x="81" y="99"/>
                </a:cxn>
                <a:cxn ang="0">
                  <a:pos x="55" y="99"/>
                </a:cxn>
                <a:cxn ang="0">
                  <a:pos x="29" y="99"/>
                </a:cxn>
                <a:cxn ang="0">
                  <a:pos x="29" y="89"/>
                </a:cxn>
                <a:cxn ang="0">
                  <a:pos x="34" y="86"/>
                </a:cxn>
                <a:cxn ang="0">
                  <a:pos x="55" y="86"/>
                </a:cxn>
                <a:cxn ang="0">
                  <a:pos x="77" y="86"/>
                </a:cxn>
                <a:cxn ang="0">
                  <a:pos x="81" y="89"/>
                </a:cxn>
                <a:cxn ang="0">
                  <a:pos x="77" y="55"/>
                </a:cxn>
                <a:cxn ang="0">
                  <a:pos x="63" y="71"/>
                </a:cxn>
                <a:cxn ang="0">
                  <a:pos x="64" y="78"/>
                </a:cxn>
                <a:cxn ang="0">
                  <a:pos x="69" y="84"/>
                </a:cxn>
                <a:cxn ang="0">
                  <a:pos x="55" y="84"/>
                </a:cxn>
                <a:cxn ang="0">
                  <a:pos x="41" y="84"/>
                </a:cxn>
                <a:cxn ang="0">
                  <a:pos x="46" y="78"/>
                </a:cxn>
                <a:cxn ang="0">
                  <a:pos x="48" y="71"/>
                </a:cxn>
                <a:cxn ang="0">
                  <a:pos x="34" y="55"/>
                </a:cxn>
                <a:cxn ang="0">
                  <a:pos x="0" y="23"/>
                </a:cxn>
                <a:cxn ang="0">
                  <a:pos x="20" y="10"/>
                </a:cxn>
                <a:cxn ang="0">
                  <a:pos x="20" y="0"/>
                </a:cxn>
                <a:cxn ang="0">
                  <a:pos x="55" y="0"/>
                </a:cxn>
                <a:cxn ang="0">
                  <a:pos x="90" y="0"/>
                </a:cxn>
                <a:cxn ang="0">
                  <a:pos x="90" y="10"/>
                </a:cxn>
                <a:cxn ang="0">
                  <a:pos x="110" y="23"/>
                </a:cxn>
                <a:cxn ang="0">
                  <a:pos x="77" y="55"/>
                </a:cxn>
                <a:cxn ang="0">
                  <a:pos x="46" y="65"/>
                </a:cxn>
                <a:cxn ang="0">
                  <a:pos x="29" y="8"/>
                </a:cxn>
                <a:cxn ang="0">
                  <a:pos x="26" y="6"/>
                </a:cxn>
                <a:cxn ang="0">
                  <a:pos x="46" y="65"/>
                </a:cxn>
                <a:cxn ang="0">
                  <a:pos x="6" y="23"/>
                </a:cxn>
                <a:cxn ang="0">
                  <a:pos x="30" y="48"/>
                </a:cxn>
                <a:cxn ang="0">
                  <a:pos x="21" y="16"/>
                </a:cxn>
                <a:cxn ang="0">
                  <a:pos x="6" y="23"/>
                </a:cxn>
                <a:cxn ang="0">
                  <a:pos x="90" y="16"/>
                </a:cxn>
                <a:cxn ang="0">
                  <a:pos x="80" y="48"/>
                </a:cxn>
                <a:cxn ang="0">
                  <a:pos x="104" y="23"/>
                </a:cxn>
                <a:cxn ang="0">
                  <a:pos x="90" y="16"/>
                </a:cxn>
              </a:cxnLst>
              <a:rect l="0" t="0" r="r" b="b"/>
              <a:pathLst>
                <a:path w="111" h="99">
                  <a:moveTo>
                    <a:pt x="81" y="89"/>
                  </a:moveTo>
                  <a:cubicBezTo>
                    <a:pt x="81" y="99"/>
                    <a:pt x="81" y="99"/>
                    <a:pt x="81" y="99"/>
                  </a:cubicBezTo>
                  <a:cubicBezTo>
                    <a:pt x="55" y="99"/>
                    <a:pt x="55" y="99"/>
                    <a:pt x="55" y="99"/>
                  </a:cubicBezTo>
                  <a:cubicBezTo>
                    <a:pt x="29" y="99"/>
                    <a:pt x="29" y="99"/>
                    <a:pt x="29" y="99"/>
                  </a:cubicBezTo>
                  <a:cubicBezTo>
                    <a:pt x="29" y="89"/>
                    <a:pt x="29" y="89"/>
                    <a:pt x="29" y="89"/>
                  </a:cubicBezTo>
                  <a:cubicBezTo>
                    <a:pt x="29" y="89"/>
                    <a:pt x="29" y="86"/>
                    <a:pt x="34" y="86"/>
                  </a:cubicBezTo>
                  <a:cubicBezTo>
                    <a:pt x="38" y="86"/>
                    <a:pt x="55" y="86"/>
                    <a:pt x="55" y="86"/>
                  </a:cubicBezTo>
                  <a:cubicBezTo>
                    <a:pt x="55" y="86"/>
                    <a:pt x="72" y="86"/>
                    <a:pt x="77" y="86"/>
                  </a:cubicBezTo>
                  <a:cubicBezTo>
                    <a:pt x="81" y="86"/>
                    <a:pt x="81" y="89"/>
                    <a:pt x="81" y="89"/>
                  </a:cubicBezTo>
                  <a:close/>
                  <a:moveTo>
                    <a:pt x="77" y="55"/>
                  </a:moveTo>
                  <a:cubicBezTo>
                    <a:pt x="70" y="66"/>
                    <a:pt x="63" y="71"/>
                    <a:pt x="63" y="71"/>
                  </a:cubicBezTo>
                  <a:cubicBezTo>
                    <a:pt x="63" y="71"/>
                    <a:pt x="58" y="75"/>
                    <a:pt x="64" y="78"/>
                  </a:cubicBezTo>
                  <a:cubicBezTo>
                    <a:pt x="71" y="82"/>
                    <a:pt x="69" y="84"/>
                    <a:pt x="69" y="84"/>
                  </a:cubicBezTo>
                  <a:cubicBezTo>
                    <a:pt x="55" y="84"/>
                    <a:pt x="55" y="84"/>
                    <a:pt x="55" y="84"/>
                  </a:cubicBezTo>
                  <a:cubicBezTo>
                    <a:pt x="41" y="84"/>
                    <a:pt x="41" y="84"/>
                    <a:pt x="41" y="84"/>
                  </a:cubicBezTo>
                  <a:cubicBezTo>
                    <a:pt x="41" y="84"/>
                    <a:pt x="39" y="82"/>
                    <a:pt x="46" y="78"/>
                  </a:cubicBezTo>
                  <a:cubicBezTo>
                    <a:pt x="53" y="75"/>
                    <a:pt x="48" y="71"/>
                    <a:pt x="48" y="71"/>
                  </a:cubicBezTo>
                  <a:cubicBezTo>
                    <a:pt x="48" y="71"/>
                    <a:pt x="41" y="66"/>
                    <a:pt x="34" y="55"/>
                  </a:cubicBezTo>
                  <a:cubicBezTo>
                    <a:pt x="16" y="53"/>
                    <a:pt x="0" y="35"/>
                    <a:pt x="0" y="23"/>
                  </a:cubicBezTo>
                  <a:cubicBezTo>
                    <a:pt x="1" y="19"/>
                    <a:pt x="3" y="9"/>
                    <a:pt x="20" y="10"/>
                  </a:cubicBezTo>
                  <a:cubicBezTo>
                    <a:pt x="20" y="7"/>
                    <a:pt x="20" y="3"/>
                    <a:pt x="20" y="0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0" y="3"/>
                    <a:pt x="90" y="7"/>
                    <a:pt x="90" y="10"/>
                  </a:cubicBezTo>
                  <a:cubicBezTo>
                    <a:pt x="107" y="9"/>
                    <a:pt x="110" y="19"/>
                    <a:pt x="110" y="23"/>
                  </a:cubicBezTo>
                  <a:cubicBezTo>
                    <a:pt x="111" y="35"/>
                    <a:pt x="95" y="53"/>
                    <a:pt x="77" y="55"/>
                  </a:cubicBezTo>
                  <a:close/>
                  <a:moveTo>
                    <a:pt x="46" y="65"/>
                  </a:moveTo>
                  <a:cubicBezTo>
                    <a:pt x="26" y="33"/>
                    <a:pt x="29" y="12"/>
                    <a:pt x="29" y="8"/>
                  </a:cubicBezTo>
                  <a:cubicBezTo>
                    <a:pt x="30" y="4"/>
                    <a:pt x="27" y="4"/>
                    <a:pt x="26" y="6"/>
                  </a:cubicBezTo>
                  <a:cubicBezTo>
                    <a:pt x="19" y="30"/>
                    <a:pt x="46" y="65"/>
                    <a:pt x="46" y="65"/>
                  </a:cubicBezTo>
                  <a:close/>
                  <a:moveTo>
                    <a:pt x="6" y="23"/>
                  </a:moveTo>
                  <a:cubicBezTo>
                    <a:pt x="6" y="31"/>
                    <a:pt x="16" y="44"/>
                    <a:pt x="30" y="48"/>
                  </a:cubicBezTo>
                  <a:cubicBezTo>
                    <a:pt x="25" y="40"/>
                    <a:pt x="22" y="29"/>
                    <a:pt x="21" y="16"/>
                  </a:cubicBezTo>
                  <a:cubicBezTo>
                    <a:pt x="14" y="15"/>
                    <a:pt x="7" y="17"/>
                    <a:pt x="6" y="23"/>
                  </a:cubicBezTo>
                  <a:close/>
                  <a:moveTo>
                    <a:pt x="90" y="16"/>
                  </a:moveTo>
                  <a:cubicBezTo>
                    <a:pt x="88" y="29"/>
                    <a:pt x="85" y="40"/>
                    <a:pt x="80" y="48"/>
                  </a:cubicBezTo>
                  <a:cubicBezTo>
                    <a:pt x="94" y="44"/>
                    <a:pt x="104" y="31"/>
                    <a:pt x="104" y="23"/>
                  </a:cubicBezTo>
                  <a:cubicBezTo>
                    <a:pt x="104" y="17"/>
                    <a:pt x="96" y="15"/>
                    <a:pt x="90" y="16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875" tIns="60937" rIns="121875" bIns="60937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0" name="Freeform 17"/>
            <p:cNvSpPr>
              <a:spLocks noChangeAspect="1" noEditPoints="1"/>
            </p:cNvSpPr>
            <p:nvPr/>
          </p:nvSpPr>
          <p:spPr bwMode="auto">
            <a:xfrm>
              <a:off x="1457226" y="4028809"/>
              <a:ext cx="399291" cy="360582"/>
            </a:xfrm>
            <a:custGeom>
              <a:avLst/>
              <a:gdLst/>
              <a:ahLst/>
              <a:cxnLst>
                <a:cxn ang="0">
                  <a:pos x="51" y="55"/>
                </a:cxn>
                <a:cxn ang="0">
                  <a:pos x="37" y="42"/>
                </a:cxn>
                <a:cxn ang="0">
                  <a:pos x="42" y="32"/>
                </a:cxn>
                <a:cxn ang="0">
                  <a:pos x="46" y="25"/>
                </a:cxn>
                <a:cxn ang="0">
                  <a:pos x="44" y="21"/>
                </a:cxn>
                <a:cxn ang="0">
                  <a:pos x="45" y="14"/>
                </a:cxn>
                <a:cxn ang="0">
                  <a:pos x="29" y="0"/>
                </a:cxn>
                <a:cxn ang="0">
                  <a:pos x="12" y="14"/>
                </a:cxn>
                <a:cxn ang="0">
                  <a:pos x="13" y="21"/>
                </a:cxn>
                <a:cxn ang="0">
                  <a:pos x="12" y="25"/>
                </a:cxn>
                <a:cxn ang="0">
                  <a:pos x="16" y="32"/>
                </a:cxn>
                <a:cxn ang="0">
                  <a:pos x="20" y="42"/>
                </a:cxn>
                <a:cxn ang="0">
                  <a:pos x="7" y="55"/>
                </a:cxn>
                <a:cxn ang="0">
                  <a:pos x="0" y="57"/>
                </a:cxn>
                <a:cxn ang="0">
                  <a:pos x="0" y="74"/>
                </a:cxn>
                <a:cxn ang="0">
                  <a:pos x="66" y="74"/>
                </a:cxn>
                <a:cxn ang="0">
                  <a:pos x="66" y="65"/>
                </a:cxn>
                <a:cxn ang="0">
                  <a:pos x="51" y="55"/>
                </a:cxn>
                <a:cxn ang="0">
                  <a:pos x="70" y="33"/>
                </a:cxn>
                <a:cxn ang="0">
                  <a:pos x="70" y="20"/>
                </a:cxn>
                <a:cxn ang="0">
                  <a:pos x="61" y="20"/>
                </a:cxn>
                <a:cxn ang="0">
                  <a:pos x="61" y="33"/>
                </a:cxn>
                <a:cxn ang="0">
                  <a:pos x="49" y="33"/>
                </a:cxn>
                <a:cxn ang="0">
                  <a:pos x="49" y="41"/>
                </a:cxn>
                <a:cxn ang="0">
                  <a:pos x="61" y="41"/>
                </a:cxn>
                <a:cxn ang="0">
                  <a:pos x="61" y="53"/>
                </a:cxn>
                <a:cxn ang="0">
                  <a:pos x="70" y="53"/>
                </a:cxn>
                <a:cxn ang="0">
                  <a:pos x="70" y="41"/>
                </a:cxn>
                <a:cxn ang="0">
                  <a:pos x="82" y="41"/>
                </a:cxn>
                <a:cxn ang="0">
                  <a:pos x="82" y="33"/>
                </a:cxn>
                <a:cxn ang="0">
                  <a:pos x="70" y="33"/>
                </a:cxn>
              </a:cxnLst>
              <a:rect l="0" t="0" r="r" b="b"/>
              <a:pathLst>
                <a:path w="82" h="74">
                  <a:moveTo>
                    <a:pt x="51" y="55"/>
                  </a:moveTo>
                  <a:cubicBezTo>
                    <a:pt x="40" y="51"/>
                    <a:pt x="37" y="48"/>
                    <a:pt x="37" y="42"/>
                  </a:cubicBezTo>
                  <a:cubicBezTo>
                    <a:pt x="37" y="38"/>
                    <a:pt x="40" y="39"/>
                    <a:pt x="42" y="32"/>
                  </a:cubicBezTo>
                  <a:cubicBezTo>
                    <a:pt x="42" y="29"/>
                    <a:pt x="45" y="31"/>
                    <a:pt x="46" y="25"/>
                  </a:cubicBezTo>
                  <a:cubicBezTo>
                    <a:pt x="46" y="22"/>
                    <a:pt x="44" y="21"/>
                    <a:pt x="44" y="21"/>
                  </a:cubicBezTo>
                  <a:cubicBezTo>
                    <a:pt x="44" y="21"/>
                    <a:pt x="45" y="17"/>
                    <a:pt x="45" y="14"/>
                  </a:cubicBezTo>
                  <a:cubicBezTo>
                    <a:pt x="45" y="10"/>
                    <a:pt x="43" y="0"/>
                    <a:pt x="29" y="0"/>
                  </a:cubicBezTo>
                  <a:cubicBezTo>
                    <a:pt x="15" y="0"/>
                    <a:pt x="12" y="10"/>
                    <a:pt x="12" y="14"/>
                  </a:cubicBezTo>
                  <a:cubicBezTo>
                    <a:pt x="13" y="17"/>
                    <a:pt x="13" y="21"/>
                    <a:pt x="13" y="21"/>
                  </a:cubicBezTo>
                  <a:cubicBezTo>
                    <a:pt x="13" y="21"/>
                    <a:pt x="12" y="22"/>
                    <a:pt x="12" y="25"/>
                  </a:cubicBezTo>
                  <a:cubicBezTo>
                    <a:pt x="12" y="31"/>
                    <a:pt x="15" y="29"/>
                    <a:pt x="16" y="32"/>
                  </a:cubicBezTo>
                  <a:cubicBezTo>
                    <a:pt x="17" y="39"/>
                    <a:pt x="20" y="38"/>
                    <a:pt x="20" y="42"/>
                  </a:cubicBezTo>
                  <a:cubicBezTo>
                    <a:pt x="20" y="48"/>
                    <a:pt x="17" y="51"/>
                    <a:pt x="7" y="55"/>
                  </a:cubicBezTo>
                  <a:cubicBezTo>
                    <a:pt x="5" y="55"/>
                    <a:pt x="3" y="56"/>
                    <a:pt x="0" y="57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66" y="74"/>
                    <a:pt x="66" y="74"/>
                    <a:pt x="66" y="74"/>
                  </a:cubicBezTo>
                  <a:cubicBezTo>
                    <a:pt x="66" y="74"/>
                    <a:pt x="66" y="68"/>
                    <a:pt x="66" y="65"/>
                  </a:cubicBezTo>
                  <a:cubicBezTo>
                    <a:pt x="66" y="62"/>
                    <a:pt x="61" y="59"/>
                    <a:pt x="51" y="55"/>
                  </a:cubicBezTo>
                  <a:close/>
                  <a:moveTo>
                    <a:pt x="70" y="33"/>
                  </a:moveTo>
                  <a:cubicBezTo>
                    <a:pt x="70" y="20"/>
                    <a:pt x="70" y="20"/>
                    <a:pt x="70" y="20"/>
                  </a:cubicBezTo>
                  <a:cubicBezTo>
                    <a:pt x="61" y="20"/>
                    <a:pt x="61" y="20"/>
                    <a:pt x="61" y="20"/>
                  </a:cubicBezTo>
                  <a:cubicBezTo>
                    <a:pt x="61" y="33"/>
                    <a:pt x="61" y="33"/>
                    <a:pt x="61" y="33"/>
                  </a:cubicBezTo>
                  <a:cubicBezTo>
                    <a:pt x="49" y="33"/>
                    <a:pt x="49" y="33"/>
                    <a:pt x="49" y="33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61" y="53"/>
                    <a:pt x="61" y="53"/>
                    <a:pt x="61" y="53"/>
                  </a:cubicBezTo>
                  <a:cubicBezTo>
                    <a:pt x="70" y="53"/>
                    <a:pt x="70" y="53"/>
                    <a:pt x="70" y="53"/>
                  </a:cubicBezTo>
                  <a:cubicBezTo>
                    <a:pt x="70" y="41"/>
                    <a:pt x="70" y="41"/>
                    <a:pt x="70" y="41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2" y="33"/>
                    <a:pt x="82" y="33"/>
                    <a:pt x="82" y="33"/>
                  </a:cubicBezTo>
                  <a:lnTo>
                    <a:pt x="70" y="33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875" tIns="60937" rIns="121875" bIns="60937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1" name="文档 26"/>
            <p:cNvSpPr/>
            <p:nvPr/>
          </p:nvSpPr>
          <p:spPr>
            <a:xfrm>
              <a:off x="9136661" y="2229969"/>
              <a:ext cx="994772" cy="435852"/>
            </a:xfrm>
            <a:prstGeom prst="flowChartDocument">
              <a:avLst/>
            </a:prstGeom>
            <a:solidFill>
              <a:srgbClr val="FF3F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200"/>
            </a:p>
          </p:txBody>
        </p:sp>
        <p:sp>
          <p:nvSpPr>
            <p:cNvPr id="22" name="文本框 27"/>
            <p:cNvSpPr txBox="1"/>
            <p:nvPr/>
          </p:nvSpPr>
          <p:spPr>
            <a:xfrm>
              <a:off x="9189668" y="2287450"/>
              <a:ext cx="1011328" cy="2421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1200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思创客原创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45761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646357" y="939959"/>
            <a:ext cx="2401775" cy="370451"/>
          </a:xfrm>
          <a:noFill/>
          <a:ln>
            <a:noFill/>
          </a:ln>
        </p:spPr>
        <p:txBody>
          <a:bodyPr wrap="none" lIns="46259" tIns="46259" rIns="46259" bIns="46259" anchor="ctr">
            <a:spAutoFit/>
          </a:bodyPr>
          <a:lstStyle/>
          <a:p>
            <a:pPr defTabSz="913997"/>
            <a:r>
              <a:rPr lang="zh-CN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  <a:cs typeface="Helvetica Light" charset="0"/>
              </a:rPr>
              <a:t>回顾模型：人格模型</a:t>
            </a:r>
          </a:p>
        </p:txBody>
      </p:sp>
      <p:grpSp>
        <p:nvGrpSpPr>
          <p:cNvPr id="4" name="组 9"/>
          <p:cNvGrpSpPr/>
          <p:nvPr/>
        </p:nvGrpSpPr>
        <p:grpSpPr>
          <a:xfrm>
            <a:off x="2052816" y="1583215"/>
            <a:ext cx="7518621" cy="4394936"/>
            <a:chOff x="591051" y="727674"/>
            <a:chExt cx="7032845" cy="4148547"/>
          </a:xfrm>
        </p:grpSpPr>
        <p:grpSp>
          <p:nvGrpSpPr>
            <p:cNvPr id="5" name="组 1"/>
            <p:cNvGrpSpPr/>
            <p:nvPr/>
          </p:nvGrpSpPr>
          <p:grpSpPr>
            <a:xfrm>
              <a:off x="591051" y="727674"/>
              <a:ext cx="7032845" cy="4063403"/>
              <a:chOff x="1070631" y="1245478"/>
              <a:chExt cx="5764543" cy="3330610"/>
            </a:xfrm>
          </p:grpSpPr>
          <p:pic>
            <p:nvPicPr>
              <p:cNvPr id="18" name="图片 17"/>
              <p:cNvPicPr>
                <a:picLocks noChangeAspect="1"/>
              </p:cNvPicPr>
              <p:nvPr/>
            </p:nvPicPr>
            <p:blipFill rotWithShape="1"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070631" y="1245478"/>
                <a:ext cx="4147756" cy="1655378"/>
              </a:xfrm>
              <a:prstGeom prst="rect">
                <a:avLst/>
              </a:prstGeom>
            </p:spPr>
          </p:pic>
          <p:pic>
            <p:nvPicPr>
              <p:cNvPr id="19" name="图片 18"/>
              <p:cNvPicPr>
                <a:picLocks noChangeAspect="1"/>
              </p:cNvPicPr>
              <p:nvPr/>
            </p:nvPicPr>
            <p:blipFill rotWithShape="1"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5029200" y="1296862"/>
                <a:ext cx="1702676" cy="1639613"/>
              </a:xfrm>
              <a:prstGeom prst="rect">
                <a:avLst/>
              </a:prstGeom>
            </p:spPr>
          </p:pic>
          <p:pic>
            <p:nvPicPr>
              <p:cNvPr id="20" name="图片 19"/>
              <p:cNvPicPr>
                <a:picLocks noChangeAspect="1"/>
              </p:cNvPicPr>
              <p:nvPr/>
            </p:nvPicPr>
            <p:blipFill rotWithShape="1"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844676" y="2936475"/>
                <a:ext cx="1702676" cy="1639613"/>
              </a:xfrm>
              <a:prstGeom prst="rect">
                <a:avLst/>
              </a:prstGeom>
            </p:spPr>
          </p:pic>
          <p:pic>
            <p:nvPicPr>
              <p:cNvPr id="21" name="图片 20"/>
              <p:cNvPicPr>
                <a:picLocks noChangeAspect="1"/>
              </p:cNvPicPr>
              <p:nvPr/>
            </p:nvPicPr>
            <p:blipFill rotWithShape="1"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524415" y="2936475"/>
                <a:ext cx="3310759" cy="1608083"/>
              </a:xfrm>
              <a:prstGeom prst="rect">
                <a:avLst/>
              </a:prstGeom>
            </p:spPr>
          </p:pic>
        </p:grpSp>
        <p:sp>
          <p:nvSpPr>
            <p:cNvPr id="6" name="文本框 2"/>
            <p:cNvSpPr txBox="1"/>
            <p:nvPr/>
          </p:nvSpPr>
          <p:spPr>
            <a:xfrm>
              <a:off x="1707013" y="2635165"/>
              <a:ext cx="604572" cy="2614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6520"/>
              <a:r>
                <a:rPr kumimoji="1" lang="zh-CN" altLang="en-US" sz="1200">
                  <a:solidFill>
                    <a:prstClr val="black">
                      <a:lumMod val="65000"/>
                      <a:lumOff val="35000"/>
                    </a:prstClr>
                  </a:solidFill>
                  <a:latin typeface="Microsoft YaHei" charset="0"/>
                  <a:ea typeface="Microsoft YaHei" charset="0"/>
                  <a:cs typeface="Microsoft YaHei" charset="0"/>
                </a:rPr>
                <a:t>关怀者</a:t>
              </a:r>
            </a:p>
          </p:txBody>
        </p:sp>
        <p:sp>
          <p:nvSpPr>
            <p:cNvPr id="7" name="文本框 10"/>
            <p:cNvSpPr txBox="1"/>
            <p:nvPr/>
          </p:nvSpPr>
          <p:spPr>
            <a:xfrm>
              <a:off x="2696432" y="2635165"/>
              <a:ext cx="604572" cy="2614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6520"/>
              <a:r>
                <a:rPr kumimoji="1" lang="zh-CN" altLang="en-US" sz="12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Microsoft YaHei" charset="0"/>
                  <a:ea typeface="Microsoft YaHei" charset="0"/>
                  <a:cs typeface="Microsoft YaHei" charset="0"/>
                </a:rPr>
                <a:t>寻常人</a:t>
              </a:r>
            </a:p>
          </p:txBody>
        </p:sp>
        <p:sp>
          <p:nvSpPr>
            <p:cNvPr id="8" name="文本框 11"/>
            <p:cNvSpPr txBox="1"/>
            <p:nvPr/>
          </p:nvSpPr>
          <p:spPr>
            <a:xfrm>
              <a:off x="3721075" y="2635165"/>
              <a:ext cx="460626" cy="2614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6520"/>
              <a:r>
                <a:rPr kumimoji="1" lang="zh-CN" altLang="en-US" sz="1200">
                  <a:solidFill>
                    <a:prstClr val="black">
                      <a:lumMod val="65000"/>
                      <a:lumOff val="35000"/>
                    </a:prstClr>
                  </a:solidFill>
                  <a:latin typeface="Microsoft YaHei" charset="0"/>
                  <a:ea typeface="Microsoft YaHei" charset="0"/>
                  <a:cs typeface="Microsoft YaHei" charset="0"/>
                </a:rPr>
                <a:t>英雄</a:t>
              </a:r>
              <a:endParaRPr kumimoji="1" lang="zh-CN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  <p:sp>
          <p:nvSpPr>
            <p:cNvPr id="9" name="文本框 12"/>
            <p:cNvSpPr txBox="1"/>
            <p:nvPr/>
          </p:nvSpPr>
          <p:spPr>
            <a:xfrm>
              <a:off x="4709611" y="2635165"/>
              <a:ext cx="604572" cy="2614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6520"/>
              <a:r>
                <a:rPr kumimoji="1" lang="zh-CN" altLang="en-US" sz="1200">
                  <a:solidFill>
                    <a:prstClr val="black">
                      <a:lumMod val="65000"/>
                      <a:lumOff val="35000"/>
                    </a:prstClr>
                  </a:solidFill>
                  <a:latin typeface="Microsoft YaHei" charset="0"/>
                  <a:ea typeface="Microsoft YaHei" charset="0"/>
                  <a:cs typeface="Microsoft YaHei" charset="0"/>
                </a:rPr>
                <a:t>纯真者</a:t>
              </a:r>
              <a:endParaRPr kumimoji="1" lang="zh-CN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  <p:sp>
          <p:nvSpPr>
            <p:cNvPr id="10" name="文本框 13"/>
            <p:cNvSpPr txBox="1"/>
            <p:nvPr/>
          </p:nvSpPr>
          <p:spPr>
            <a:xfrm>
              <a:off x="5705409" y="2635165"/>
              <a:ext cx="604572" cy="2614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6520"/>
              <a:r>
                <a:rPr kumimoji="1" lang="zh-CN" altLang="en-US" sz="1200">
                  <a:solidFill>
                    <a:prstClr val="black">
                      <a:lumMod val="65000"/>
                      <a:lumOff val="35000"/>
                    </a:prstClr>
                  </a:solidFill>
                  <a:latin typeface="Microsoft YaHei" charset="0"/>
                  <a:ea typeface="Microsoft YaHei" charset="0"/>
                  <a:cs typeface="Microsoft YaHei" charset="0"/>
                </a:rPr>
                <a:t>创造者</a:t>
              </a:r>
              <a:endParaRPr kumimoji="1" lang="zh-CN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  <p:sp>
          <p:nvSpPr>
            <p:cNvPr id="11" name="文本框 14"/>
            <p:cNvSpPr txBox="1"/>
            <p:nvPr/>
          </p:nvSpPr>
          <p:spPr>
            <a:xfrm>
              <a:off x="6779014" y="2635165"/>
              <a:ext cx="460626" cy="2614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6520"/>
              <a:r>
                <a:rPr kumimoji="1" lang="zh-CN" altLang="en-US" sz="1200">
                  <a:solidFill>
                    <a:prstClr val="black">
                      <a:lumMod val="65000"/>
                      <a:lumOff val="35000"/>
                    </a:prstClr>
                  </a:solidFill>
                  <a:latin typeface="Microsoft YaHei" charset="0"/>
                  <a:ea typeface="Microsoft YaHei" charset="0"/>
                  <a:cs typeface="Microsoft YaHei" charset="0"/>
                </a:rPr>
                <a:t>情人</a:t>
              </a:r>
              <a:endParaRPr kumimoji="1" lang="zh-CN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  <p:sp>
          <p:nvSpPr>
            <p:cNvPr id="12" name="文本框 15"/>
            <p:cNvSpPr txBox="1"/>
            <p:nvPr/>
          </p:nvSpPr>
          <p:spPr>
            <a:xfrm>
              <a:off x="1707013" y="4614751"/>
              <a:ext cx="604572" cy="2614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6520"/>
              <a:r>
                <a:rPr kumimoji="1" lang="zh-CN" altLang="en-US" sz="1200">
                  <a:solidFill>
                    <a:prstClr val="black">
                      <a:lumMod val="65000"/>
                      <a:lumOff val="35000"/>
                    </a:prstClr>
                  </a:solidFill>
                  <a:latin typeface="Microsoft YaHei" charset="0"/>
                  <a:ea typeface="Microsoft YaHei" charset="0"/>
                  <a:cs typeface="Microsoft YaHei" charset="0"/>
                </a:rPr>
                <a:t>颠覆者</a:t>
              </a:r>
              <a:endParaRPr kumimoji="1" lang="zh-CN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  <p:sp>
          <p:nvSpPr>
            <p:cNvPr id="13" name="文本框 16"/>
            <p:cNvSpPr txBox="1"/>
            <p:nvPr/>
          </p:nvSpPr>
          <p:spPr>
            <a:xfrm>
              <a:off x="2652755" y="4614751"/>
              <a:ext cx="604572" cy="2614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6520"/>
              <a:r>
                <a:rPr kumimoji="1" lang="zh-CN" altLang="en-US" sz="1200">
                  <a:solidFill>
                    <a:prstClr val="black">
                      <a:lumMod val="65000"/>
                      <a:lumOff val="35000"/>
                    </a:prstClr>
                  </a:solidFill>
                  <a:latin typeface="Microsoft YaHei" charset="0"/>
                  <a:ea typeface="Microsoft YaHei" charset="0"/>
                  <a:cs typeface="Microsoft YaHei" charset="0"/>
                </a:rPr>
                <a:t>探险家</a:t>
              </a:r>
              <a:endParaRPr kumimoji="1" lang="zh-CN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  <p:sp>
          <p:nvSpPr>
            <p:cNvPr id="14" name="文本框 17"/>
            <p:cNvSpPr txBox="1"/>
            <p:nvPr/>
          </p:nvSpPr>
          <p:spPr>
            <a:xfrm>
              <a:off x="3784310" y="4614751"/>
              <a:ext cx="604572" cy="2614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6520"/>
              <a:r>
                <a:rPr kumimoji="1" lang="zh-CN" altLang="en-US" sz="1200">
                  <a:solidFill>
                    <a:prstClr val="black">
                      <a:lumMod val="65000"/>
                      <a:lumOff val="35000"/>
                    </a:prstClr>
                  </a:solidFill>
                  <a:latin typeface="Microsoft YaHei" charset="0"/>
                  <a:ea typeface="Microsoft YaHei" charset="0"/>
                  <a:cs typeface="Microsoft YaHei" charset="0"/>
                </a:rPr>
                <a:t>统治者</a:t>
              </a:r>
              <a:endParaRPr kumimoji="1" lang="zh-CN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  <p:sp>
          <p:nvSpPr>
            <p:cNvPr id="15" name="文本框 18"/>
            <p:cNvSpPr txBox="1"/>
            <p:nvPr/>
          </p:nvSpPr>
          <p:spPr>
            <a:xfrm>
              <a:off x="4744857" y="4614751"/>
              <a:ext cx="604572" cy="2614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6520"/>
              <a:r>
                <a:rPr kumimoji="1" lang="zh-CN" altLang="en-US" sz="1200">
                  <a:solidFill>
                    <a:prstClr val="black">
                      <a:lumMod val="65000"/>
                      <a:lumOff val="35000"/>
                    </a:prstClr>
                  </a:solidFill>
                  <a:latin typeface="Microsoft YaHei" charset="0"/>
                  <a:ea typeface="Microsoft YaHei" charset="0"/>
                  <a:cs typeface="Microsoft YaHei" charset="0"/>
                </a:rPr>
                <a:t>娱乐者</a:t>
              </a:r>
              <a:endParaRPr kumimoji="1" lang="zh-CN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  <p:sp>
          <p:nvSpPr>
            <p:cNvPr id="16" name="文本框 19"/>
            <p:cNvSpPr txBox="1"/>
            <p:nvPr/>
          </p:nvSpPr>
          <p:spPr>
            <a:xfrm>
              <a:off x="5665171" y="4614751"/>
              <a:ext cx="604572" cy="2614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6520"/>
              <a:r>
                <a:rPr kumimoji="1" lang="zh-CN" altLang="en-US" sz="1200">
                  <a:solidFill>
                    <a:prstClr val="black">
                      <a:lumMod val="65000"/>
                      <a:lumOff val="35000"/>
                    </a:prstClr>
                  </a:solidFill>
                  <a:latin typeface="Microsoft YaHei" charset="0"/>
                  <a:ea typeface="Microsoft YaHei" charset="0"/>
                  <a:cs typeface="Microsoft YaHei" charset="0"/>
                </a:rPr>
                <a:t>魔术师</a:t>
              </a:r>
              <a:endParaRPr kumimoji="1" lang="zh-CN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  <p:sp>
          <p:nvSpPr>
            <p:cNvPr id="17" name="文本框 20"/>
            <p:cNvSpPr txBox="1"/>
            <p:nvPr/>
          </p:nvSpPr>
          <p:spPr>
            <a:xfrm>
              <a:off x="6714240" y="4614751"/>
              <a:ext cx="460626" cy="2614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6520"/>
              <a:r>
                <a:rPr kumimoji="1" lang="zh-CN" altLang="en-US" sz="12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Microsoft YaHei" charset="0"/>
                  <a:ea typeface="Microsoft YaHei" charset="0"/>
                  <a:cs typeface="Microsoft YaHei" charset="0"/>
                </a:rPr>
                <a:t>智者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30780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55384" y="928740"/>
            <a:ext cx="3321892" cy="370443"/>
          </a:xfrm>
        </p:spPr>
        <p:txBody>
          <a:bodyPr/>
          <a:lstStyle/>
          <a:p>
            <a:r>
              <a:rPr lang="zh-CN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  <a:cs typeface="Helvetica Light" charset="0"/>
              </a:rPr>
              <a:t>  对比新旧时代下的品牌建设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2307770" y="1677459"/>
            <a:ext cx="1140056" cy="3794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866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传统时代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7750973" y="1705474"/>
            <a:ext cx="1617751" cy="3794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866" b="1" dirty="0">
                <a:solidFill>
                  <a:srgbClr val="FF3D3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互联网时代下</a:t>
            </a:r>
          </a:p>
        </p:txBody>
      </p:sp>
      <p:sp>
        <p:nvSpPr>
          <p:cNvPr id="6" name="圆角矩形 5"/>
          <p:cNvSpPr/>
          <p:nvPr/>
        </p:nvSpPr>
        <p:spPr>
          <a:xfrm>
            <a:off x="2037433" y="2261303"/>
            <a:ext cx="1722251" cy="503427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599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产品过剩</a:t>
            </a:r>
          </a:p>
        </p:txBody>
      </p:sp>
      <p:sp>
        <p:nvSpPr>
          <p:cNvPr id="7" name="圆角矩形 6"/>
          <p:cNvSpPr/>
          <p:nvPr/>
        </p:nvSpPr>
        <p:spPr>
          <a:xfrm>
            <a:off x="2037433" y="3145098"/>
            <a:ext cx="1722251" cy="503427"/>
          </a:xfrm>
          <a:prstGeom prst="roundRect">
            <a:avLst/>
          </a:prstGeom>
          <a:solidFill>
            <a:srgbClr val="FF3D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599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用户记忆有限</a:t>
            </a:r>
          </a:p>
        </p:txBody>
      </p:sp>
      <p:sp>
        <p:nvSpPr>
          <p:cNvPr id="8" name="圆角矩形 7"/>
          <p:cNvSpPr/>
          <p:nvPr/>
        </p:nvSpPr>
        <p:spPr>
          <a:xfrm>
            <a:off x="2037433" y="4028893"/>
            <a:ext cx="1722251" cy="503427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599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打定位占领认知</a:t>
            </a:r>
          </a:p>
        </p:txBody>
      </p:sp>
      <p:sp>
        <p:nvSpPr>
          <p:cNvPr id="10" name="圆角矩形 9"/>
          <p:cNvSpPr/>
          <p:nvPr/>
        </p:nvSpPr>
        <p:spPr>
          <a:xfrm>
            <a:off x="2037433" y="4912688"/>
            <a:ext cx="1722251" cy="503427"/>
          </a:xfrm>
          <a:prstGeom prst="roundRect">
            <a:avLst/>
          </a:prstGeom>
          <a:solidFill>
            <a:srgbClr val="FF3D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599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进行多样的营销活动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7166195" y="2178087"/>
            <a:ext cx="2703763" cy="379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866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让消费者找到归属感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5500654" y="4987589"/>
            <a:ext cx="1623020" cy="379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66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良好的体验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9889653" y="4987589"/>
            <a:ext cx="2399705" cy="379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66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情感强连接</a:t>
            </a:r>
          </a:p>
        </p:txBody>
      </p:sp>
      <p:sp>
        <p:nvSpPr>
          <p:cNvPr id="14" name="下箭头 13"/>
          <p:cNvSpPr/>
          <p:nvPr/>
        </p:nvSpPr>
        <p:spPr>
          <a:xfrm>
            <a:off x="2805820" y="2835680"/>
            <a:ext cx="143956" cy="238465"/>
          </a:xfrm>
          <a:prstGeom prst="down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533"/>
          </a:p>
        </p:txBody>
      </p:sp>
      <p:sp>
        <p:nvSpPr>
          <p:cNvPr id="15" name="下箭头 14"/>
          <p:cNvSpPr/>
          <p:nvPr/>
        </p:nvSpPr>
        <p:spPr>
          <a:xfrm>
            <a:off x="2826579" y="3719476"/>
            <a:ext cx="143956" cy="238465"/>
          </a:xfrm>
          <a:prstGeom prst="down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533"/>
          </a:p>
        </p:txBody>
      </p:sp>
      <p:sp>
        <p:nvSpPr>
          <p:cNvPr id="16" name="下箭头 15"/>
          <p:cNvSpPr/>
          <p:nvPr/>
        </p:nvSpPr>
        <p:spPr>
          <a:xfrm>
            <a:off x="2805820" y="4594439"/>
            <a:ext cx="143956" cy="238465"/>
          </a:xfrm>
          <a:prstGeom prst="down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533"/>
          </a:p>
        </p:txBody>
      </p:sp>
      <p:sp>
        <p:nvSpPr>
          <p:cNvPr id="18" name="椭圆 17"/>
          <p:cNvSpPr/>
          <p:nvPr/>
        </p:nvSpPr>
        <p:spPr>
          <a:xfrm>
            <a:off x="7722455" y="2947331"/>
            <a:ext cx="1293897" cy="1295600"/>
          </a:xfrm>
          <a:prstGeom prst="ellipse">
            <a:avLst/>
          </a:prstGeom>
          <a:solidFill>
            <a:schemeClr val="accent2">
              <a:alpha val="6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533"/>
          </a:p>
        </p:txBody>
      </p:sp>
      <p:sp>
        <p:nvSpPr>
          <p:cNvPr id="19" name="椭圆 18"/>
          <p:cNvSpPr/>
          <p:nvPr/>
        </p:nvSpPr>
        <p:spPr>
          <a:xfrm>
            <a:off x="8217310" y="3676642"/>
            <a:ext cx="1293897" cy="1295600"/>
          </a:xfrm>
          <a:prstGeom prst="ellipse">
            <a:avLst/>
          </a:prstGeom>
          <a:solidFill>
            <a:schemeClr val="accent4">
              <a:alpha val="6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533"/>
          </a:p>
        </p:txBody>
      </p:sp>
      <p:sp>
        <p:nvSpPr>
          <p:cNvPr id="20" name="椭圆 19"/>
          <p:cNvSpPr/>
          <p:nvPr/>
        </p:nvSpPr>
        <p:spPr>
          <a:xfrm>
            <a:off x="7240068" y="3691988"/>
            <a:ext cx="1293897" cy="1295600"/>
          </a:xfrm>
          <a:prstGeom prst="ellipse">
            <a:avLst/>
          </a:prstGeom>
          <a:solidFill>
            <a:srgbClr val="FF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533"/>
          </a:p>
        </p:txBody>
      </p:sp>
      <p:sp>
        <p:nvSpPr>
          <p:cNvPr id="21" name="文本框 20"/>
          <p:cNvSpPr txBox="1"/>
          <p:nvPr/>
        </p:nvSpPr>
        <p:spPr>
          <a:xfrm>
            <a:off x="7951883" y="3128498"/>
            <a:ext cx="8350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以用户为中心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8532363" y="4134722"/>
            <a:ext cx="8350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以差异为动力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7333452" y="4134722"/>
            <a:ext cx="8350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以产品为依据</a:t>
            </a:r>
          </a:p>
        </p:txBody>
      </p:sp>
      <p:sp>
        <p:nvSpPr>
          <p:cNvPr id="24" name="椭圆 23"/>
          <p:cNvSpPr/>
          <p:nvPr/>
        </p:nvSpPr>
        <p:spPr>
          <a:xfrm>
            <a:off x="7166195" y="2914559"/>
            <a:ext cx="2399259" cy="2399259"/>
          </a:xfrm>
          <a:prstGeom prst="ellipse">
            <a:avLst/>
          </a:prstGeom>
          <a:solidFill>
            <a:srgbClr val="F2F2F2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666" b="1" dirty="0" smtClean="0">
                <a:solidFill>
                  <a:srgbClr val="EC334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品牌系统</a:t>
            </a:r>
            <a:endParaRPr lang="zh-CN" altLang="en-US" sz="2666" b="1" dirty="0">
              <a:solidFill>
                <a:srgbClr val="EC334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下箭头 24"/>
          <p:cNvSpPr/>
          <p:nvPr/>
        </p:nvSpPr>
        <p:spPr>
          <a:xfrm rot="3000000">
            <a:off x="6877079" y="4744976"/>
            <a:ext cx="191941" cy="300585"/>
          </a:xfrm>
          <a:prstGeom prst="down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533"/>
          </a:p>
        </p:txBody>
      </p:sp>
      <p:sp>
        <p:nvSpPr>
          <p:cNvPr id="26" name="下箭头 25"/>
          <p:cNvSpPr/>
          <p:nvPr/>
        </p:nvSpPr>
        <p:spPr>
          <a:xfrm rot="18600000" flipH="1">
            <a:off x="9573884" y="4744975"/>
            <a:ext cx="191941" cy="300585"/>
          </a:xfrm>
          <a:prstGeom prst="down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533"/>
          </a:p>
        </p:txBody>
      </p:sp>
      <p:sp>
        <p:nvSpPr>
          <p:cNvPr id="27" name="下箭头 26"/>
          <p:cNvSpPr/>
          <p:nvPr/>
        </p:nvSpPr>
        <p:spPr>
          <a:xfrm flipV="1">
            <a:off x="8273432" y="2588329"/>
            <a:ext cx="191941" cy="300585"/>
          </a:xfrm>
          <a:prstGeom prst="down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533"/>
          </a:p>
        </p:txBody>
      </p:sp>
      <p:cxnSp>
        <p:nvCxnSpPr>
          <p:cNvPr id="29" name="直接连接符 28"/>
          <p:cNvCxnSpPr/>
          <p:nvPr/>
        </p:nvCxnSpPr>
        <p:spPr>
          <a:xfrm>
            <a:off x="5150841" y="1582652"/>
            <a:ext cx="0" cy="4493276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-1717434" y="-166204"/>
            <a:ext cx="1026243" cy="4821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533" dirty="0"/>
              <a:t>26.50</a:t>
            </a:r>
            <a:endParaRPr kumimoji="1" lang="zh-CN" altLang="en-US" sz="2533" dirty="0"/>
          </a:p>
        </p:txBody>
      </p:sp>
      <p:sp>
        <p:nvSpPr>
          <p:cNvPr id="28" name="标题 1"/>
          <p:cNvSpPr txBox="1">
            <a:spLocks/>
          </p:cNvSpPr>
          <p:nvPr/>
        </p:nvSpPr>
        <p:spPr>
          <a:xfrm>
            <a:off x="829704" y="-1272780"/>
            <a:ext cx="4594676" cy="702841"/>
          </a:xfrm>
          <a:prstGeom prst="rect">
            <a:avLst/>
          </a:prstGeom>
          <a:noFill/>
          <a:ln>
            <a:noFill/>
          </a:ln>
        </p:spPr>
        <p:txBody>
          <a:bodyPr wrap="none" lIns="46270" tIns="46270" rIns="46270" bIns="46270" anchor="ctr">
            <a:spAutoFit/>
          </a:bodyPr>
          <a:lstStyle>
            <a:lvl1pPr algn="l" defTabSz="1218957" rtl="0" eaLnBrk="1" latinLnBrk="0" hangingPunct="1">
              <a:lnSpc>
                <a:spcPct val="90000"/>
              </a:lnSpc>
              <a:spcBef>
                <a:spcPct val="0"/>
              </a:spcBef>
              <a:buFont typeface="Arial" charset="0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 smtClean="0"/>
              <a:t> </a:t>
            </a:r>
            <a:r>
              <a:rPr lang="zh-CN" altLang="en-US" sz="2000" b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  <a:cs typeface="Helvetica Light" charset="0"/>
              </a:rPr>
              <a:t>外界环境的变化，导致信息的互动变难</a:t>
            </a:r>
            <a:endParaRPr lang="zh-CN" altLang="en-US" sz="2000" b="1" dirty="0">
              <a:solidFill>
                <a:prstClr val="black">
                  <a:lumMod val="65000"/>
                  <a:lumOff val="35000"/>
                </a:prstClr>
              </a:solidFill>
              <a:latin typeface="微软雅黑" pitchFamily="34" charset="-122"/>
              <a:ea typeface="微软雅黑" pitchFamily="34" charset="-122"/>
              <a:cs typeface="Helvetica Light" charset="0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4169491" y="6393856"/>
            <a:ext cx="6327921" cy="4821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533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品牌：从单点到系统</a:t>
            </a:r>
            <a:endParaRPr lang="zh-CN" altLang="en-US" sz="2533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30271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952681" y="1827192"/>
            <a:ext cx="4284142" cy="1354195"/>
          </a:xfrm>
          <a:prstGeom prst="rect">
            <a:avLst/>
          </a:prstGeom>
        </p:spPr>
        <p:txBody>
          <a:bodyPr wrap="none" lIns="121886" tIns="60943" rIns="121886" bIns="60943">
            <a:spAutoFit/>
          </a:bodyPr>
          <a:lstStyle/>
          <a:p>
            <a:pPr>
              <a:defRPr/>
            </a:pPr>
            <a:r>
              <a:rPr lang="en-US" altLang="zh-CN" sz="8000" b="1">
                <a:solidFill>
                  <a:srgbClr val="E8314A"/>
                </a:solidFill>
                <a:latin typeface="微软雅黑"/>
                <a:ea typeface="微软雅黑"/>
              </a:rPr>
              <a:t>Thanks!</a:t>
            </a:r>
            <a:endParaRPr lang="en-US" altLang="zh-CN" sz="8000" b="1" dirty="0">
              <a:solidFill>
                <a:srgbClr val="E8314A"/>
              </a:solidFill>
              <a:latin typeface="微软雅黑"/>
              <a:ea typeface="微软雅黑"/>
            </a:endParaRPr>
          </a:p>
        </p:txBody>
      </p:sp>
      <p:pic>
        <p:nvPicPr>
          <p:cNvPr id="3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46946" y="6265625"/>
            <a:ext cx="10009717" cy="613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34525" y="3809991"/>
            <a:ext cx="1554854" cy="1554855"/>
          </a:xfrm>
          <a:prstGeom prst="rect">
            <a:avLst/>
          </a:prstGeom>
        </p:spPr>
      </p:pic>
      <p:sp>
        <p:nvSpPr>
          <p:cNvPr id="5" name="Rectangle 1"/>
          <p:cNvSpPr/>
          <p:nvPr/>
        </p:nvSpPr>
        <p:spPr>
          <a:xfrm>
            <a:off x="4576169" y="3493752"/>
            <a:ext cx="1771682" cy="323155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lIns="91431" tIns="45715" rIns="91431" bIns="45715">
            <a:spAutoFit/>
          </a:bodyPr>
          <a:lstStyle/>
          <a:p>
            <a:pPr lvl="0" eaLnBrk="1" hangingPunct="1"/>
            <a:r>
              <a:rPr lang="zh-CN" altLang="en-US" sz="1500" dirty="0">
                <a:latin typeface="Microsoft YaHei" charset="0"/>
                <a:ea typeface="Microsoft YaHei" charset="0"/>
                <a:cs typeface="Microsoft YaHei" charset="0"/>
              </a:rPr>
              <a:t>思创客公众号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33" t="30579" r="22225" b="21421"/>
          <a:stretch/>
        </p:blipFill>
        <p:spPr>
          <a:xfrm>
            <a:off x="6256958" y="3765927"/>
            <a:ext cx="1979867" cy="1642982"/>
          </a:xfrm>
          <a:prstGeom prst="rect">
            <a:avLst/>
          </a:prstGeom>
        </p:spPr>
      </p:pic>
      <p:sp>
        <p:nvSpPr>
          <p:cNvPr id="7" name="Rectangle 1"/>
          <p:cNvSpPr/>
          <p:nvPr/>
        </p:nvSpPr>
        <p:spPr>
          <a:xfrm>
            <a:off x="6629396" y="3493753"/>
            <a:ext cx="1325884" cy="323155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lIns="91431" tIns="45715" rIns="91431" bIns="45715">
            <a:spAutoFit/>
          </a:bodyPr>
          <a:lstStyle/>
          <a:p>
            <a:pPr lvl="0" eaLnBrk="1" hangingPunct="1"/>
            <a:r>
              <a:rPr lang="en-US" altLang="zh-CN" sz="1500" dirty="0">
                <a:latin typeface="Microsoft YaHei" charset="0"/>
                <a:ea typeface="Microsoft YaHei" charset="0"/>
                <a:cs typeface="Microsoft YaHei" charset="0"/>
              </a:rPr>
              <a:t>Kris</a:t>
            </a:r>
            <a:r>
              <a:rPr lang="zh-CN" altLang="en-US" sz="1500" dirty="0">
                <a:latin typeface="Microsoft YaHei" charset="0"/>
                <a:ea typeface="Microsoft YaHei" charset="0"/>
                <a:cs typeface="Microsoft YaHei" charset="0"/>
              </a:rPr>
              <a:t>微信号 </a:t>
            </a:r>
          </a:p>
        </p:txBody>
      </p:sp>
    </p:spTree>
    <p:extLst>
      <p:ext uri="{BB962C8B-B14F-4D97-AF65-F5344CB8AC3E}">
        <p14:creationId xmlns:p14="http://schemas.microsoft.com/office/powerpoint/2010/main" val="2384612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2"/>
          <p:cNvSpPr txBox="1">
            <a:spLocks/>
          </p:cNvSpPr>
          <p:nvPr/>
        </p:nvSpPr>
        <p:spPr>
          <a:xfrm>
            <a:off x="595842" y="676186"/>
            <a:ext cx="8500027" cy="673100"/>
          </a:xfrm>
          <a:prstGeom prst="rect">
            <a:avLst/>
          </a:prstGeom>
        </p:spPr>
        <p:txBody>
          <a:bodyPr lIns="91431" tIns="45715" rIns="91431" bIns="45715" anchor="ctr"/>
          <a:lstStyle>
            <a:defPPr>
              <a:defRPr lang="zh-CN"/>
            </a:defPPr>
            <a:lvl1pPr marL="0" algn="l" defTabSz="914218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09" algn="l" defTabSz="914218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18" algn="l" defTabSz="914218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326" algn="l" defTabSz="914218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434" algn="l" defTabSz="914218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542" algn="l" defTabSz="914218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652" algn="l" defTabSz="914218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760" algn="l" defTabSz="914218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869" algn="l" defTabSz="914218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zh-CN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定位是战略的重要输出成果之一，但还包括价值观和品牌人格</a:t>
            </a:r>
            <a:endParaRPr lang="zh-CN" altLang="en-US" sz="2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TextBox 12"/>
          <p:cNvSpPr txBox="1"/>
          <p:nvPr/>
        </p:nvSpPr>
        <p:spPr>
          <a:xfrm>
            <a:off x="6089866" y="4187807"/>
            <a:ext cx="6492278" cy="502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66" b="1" smtClean="0">
                <a:solidFill>
                  <a:srgbClr val="FF3D36"/>
                </a:solidFill>
                <a:latin typeface="Microsoft YaHei" charset="-122"/>
                <a:ea typeface="Microsoft YaHei" charset="-122"/>
                <a:cs typeface="Microsoft YaHei" charset="-122"/>
              </a:rPr>
              <a:t>战略就</a:t>
            </a:r>
            <a:r>
              <a:rPr lang="zh-CN" altLang="en-US" sz="2666" b="1" dirty="0">
                <a:solidFill>
                  <a:srgbClr val="FF3D36"/>
                </a:solidFill>
                <a:latin typeface="Microsoft YaHei" charset="-122"/>
                <a:ea typeface="Microsoft YaHei" charset="-122"/>
                <a:cs typeface="Microsoft YaHei" charset="-122"/>
              </a:rPr>
              <a:t>是</a:t>
            </a:r>
            <a:r>
              <a:rPr lang="zh-CN" altLang="en-US" sz="2666" b="1" dirty="0" smtClean="0">
                <a:solidFill>
                  <a:srgbClr val="FF3D36"/>
                </a:solidFill>
                <a:latin typeface="Microsoft YaHei" charset="-122"/>
                <a:ea typeface="Microsoft YaHei" charset="-122"/>
                <a:cs typeface="Microsoft YaHei" charset="-122"/>
              </a:rPr>
              <a:t>定方向，树三观，建人设</a:t>
            </a:r>
            <a:endParaRPr lang="zh-CN" altLang="en-US" sz="2666" b="1" dirty="0">
              <a:solidFill>
                <a:srgbClr val="FF3D36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grpSp>
        <p:nvGrpSpPr>
          <p:cNvPr id="6" name="组 5"/>
          <p:cNvGrpSpPr/>
          <p:nvPr/>
        </p:nvGrpSpPr>
        <p:grpSpPr>
          <a:xfrm>
            <a:off x="1343103" y="1877117"/>
            <a:ext cx="5708438" cy="4649940"/>
            <a:chOff x="243630" y="1393032"/>
            <a:chExt cx="5386387" cy="3488531"/>
          </a:xfrm>
        </p:grpSpPr>
        <p:sp>
          <p:nvSpPr>
            <p:cNvPr id="7" name="AutoShape 5"/>
            <p:cNvSpPr>
              <a:spLocks noChangeArrowheads="1"/>
            </p:cNvSpPr>
            <p:nvPr/>
          </p:nvSpPr>
          <p:spPr bwMode="gray">
            <a:xfrm flipV="1">
              <a:off x="919904" y="3234930"/>
              <a:ext cx="4057650" cy="764381"/>
            </a:xfrm>
            <a:custGeom>
              <a:avLst/>
              <a:gdLst>
                <a:gd name="T0" fmla="*/ 3753326 w 21600"/>
                <a:gd name="T1" fmla="*/ 509588 h 21600"/>
                <a:gd name="T2" fmla="*/ 2028825 w 21600"/>
                <a:gd name="T3" fmla="*/ 1019175 h 21600"/>
                <a:gd name="T4" fmla="*/ 304324 w 21600"/>
                <a:gd name="T5" fmla="*/ 509588 h 21600"/>
                <a:gd name="T6" fmla="*/ 2028825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3420 w 21600"/>
                <a:gd name="T13" fmla="*/ 3420 h 21600"/>
                <a:gd name="T14" fmla="*/ 18180 w 21600"/>
                <a:gd name="T15" fmla="*/ 1818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3239" y="21600"/>
                  </a:lnTo>
                  <a:lnTo>
                    <a:pt x="18361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3E36"/>
            </a:solidFill>
            <a:ln w="9525">
              <a:noFill/>
              <a:miter lim="800000"/>
              <a:headEnd/>
              <a:tailEnd type="none" w="lg" len="sm"/>
            </a:ln>
            <a:effectLst/>
          </p:spPr>
          <p:txBody>
            <a:bodyPr rot="10800000" wrap="none" anchor="ctr"/>
            <a:lstStyle/>
            <a:p>
              <a:pPr algn="ctr" eaLnBrk="0" hangingPunct="0">
                <a:spcBef>
                  <a:spcPct val="0"/>
                </a:spcBef>
              </a:pPr>
              <a:r>
                <a:rPr lang="zh-CN" altLang="en-US" sz="2399" b="1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三观</a:t>
              </a:r>
            </a:p>
          </p:txBody>
        </p:sp>
        <p:sp>
          <p:nvSpPr>
            <p:cNvPr id="8" name="AutoShape 6"/>
            <p:cNvSpPr>
              <a:spLocks noChangeArrowheads="1"/>
            </p:cNvSpPr>
            <p:nvPr/>
          </p:nvSpPr>
          <p:spPr bwMode="gray">
            <a:xfrm flipV="1">
              <a:off x="243630" y="4107657"/>
              <a:ext cx="5386387" cy="773906"/>
            </a:xfrm>
            <a:custGeom>
              <a:avLst/>
              <a:gdLst>
                <a:gd name="T0" fmla="*/ 5087143 w 21600"/>
                <a:gd name="T1" fmla="*/ 515938 h 21600"/>
                <a:gd name="T2" fmla="*/ 2693194 w 21600"/>
                <a:gd name="T3" fmla="*/ 1031875 h 21600"/>
                <a:gd name="T4" fmla="*/ 299244 w 21600"/>
                <a:gd name="T5" fmla="*/ 515938 h 21600"/>
                <a:gd name="T6" fmla="*/ 2693194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3000 w 21600"/>
                <a:gd name="T13" fmla="*/ 3000 h 21600"/>
                <a:gd name="T14" fmla="*/ 18600 w 21600"/>
                <a:gd name="T15" fmla="*/ 1860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2399" y="21600"/>
                  </a:lnTo>
                  <a:lnTo>
                    <a:pt x="19201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314A"/>
            </a:solidFill>
            <a:ln w="9525">
              <a:noFill/>
              <a:miter lim="800000"/>
              <a:headEnd/>
              <a:tailEnd type="none" w="lg" len="sm"/>
            </a:ln>
            <a:effectLst/>
          </p:spPr>
          <p:txBody>
            <a:bodyPr rot="10800000" wrap="none" anchor="ctr"/>
            <a:lstStyle/>
            <a:p>
              <a:pPr algn="ctr" eaLnBrk="0" hangingPunct="0"/>
              <a:r>
                <a:rPr lang="zh-CN" altLang="en-US" sz="2399" b="1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人设</a:t>
              </a:r>
            </a:p>
          </p:txBody>
        </p:sp>
        <p:sp>
          <p:nvSpPr>
            <p:cNvPr id="9" name="AutoShape 7"/>
            <p:cNvSpPr>
              <a:spLocks noChangeArrowheads="1"/>
            </p:cNvSpPr>
            <p:nvPr/>
          </p:nvSpPr>
          <p:spPr bwMode="gray">
            <a:xfrm flipV="1">
              <a:off x="1588242" y="1393032"/>
              <a:ext cx="2695575" cy="1741885"/>
            </a:xfrm>
            <a:custGeom>
              <a:avLst/>
              <a:gdLst>
                <a:gd name="T0" fmla="*/ 2021681 w 21600"/>
                <a:gd name="T1" fmla="*/ 1161257 h 21600"/>
                <a:gd name="T2" fmla="*/ 1347788 w 21600"/>
                <a:gd name="T3" fmla="*/ 2322513 h 21600"/>
                <a:gd name="T4" fmla="*/ 673894 w 21600"/>
                <a:gd name="T5" fmla="*/ 1161257 h 21600"/>
                <a:gd name="T6" fmla="*/ 1347788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7200 w 21600"/>
                <a:gd name="T13" fmla="*/ 7200 h 21600"/>
                <a:gd name="T14" fmla="*/ 14400 w 21600"/>
                <a:gd name="T15" fmla="*/ 1440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10800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A4E08"/>
            </a:solidFill>
            <a:ln w="9525">
              <a:noFill/>
              <a:miter lim="800000"/>
              <a:headEnd/>
              <a:tailEnd type="none" w="lg" len="sm"/>
            </a:ln>
            <a:effectLst/>
          </p:spPr>
          <p:txBody>
            <a:bodyPr wrap="none" anchor="ctr"/>
            <a:lstStyle/>
            <a:p>
              <a:endParaRPr lang="zh-CN" altLang="en-US" sz="2133" dirty="0"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3867343" y="3209546"/>
            <a:ext cx="1957027" cy="461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399" b="1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方向</a:t>
            </a:r>
            <a:endParaRPr lang="zh-CN" altLang="en-US" sz="2399" b="1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cxnSp>
        <p:nvCxnSpPr>
          <p:cNvPr id="3" name="直线箭头连接符 2"/>
          <p:cNvCxnSpPr/>
          <p:nvPr/>
        </p:nvCxnSpPr>
        <p:spPr>
          <a:xfrm>
            <a:off x="5449824" y="3038015"/>
            <a:ext cx="2340864" cy="0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线箭头连接符 10"/>
          <p:cNvCxnSpPr/>
          <p:nvPr/>
        </p:nvCxnSpPr>
        <p:spPr>
          <a:xfrm flipV="1">
            <a:off x="6864096" y="6011279"/>
            <a:ext cx="1109472" cy="8303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7973568" y="2742528"/>
            <a:ext cx="3657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smtClean="0"/>
              <a:t>品牌定位四分法</a:t>
            </a:r>
            <a:endParaRPr kumimoji="1" lang="zh-CN" altLang="en-US" sz="2800"/>
          </a:p>
        </p:txBody>
      </p:sp>
      <p:sp>
        <p:nvSpPr>
          <p:cNvPr id="15" name="文本框 14"/>
          <p:cNvSpPr txBox="1"/>
          <p:nvPr/>
        </p:nvSpPr>
        <p:spPr>
          <a:xfrm>
            <a:off x="8144256" y="5672209"/>
            <a:ext cx="3657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 smtClean="0"/>
              <a:t>品牌</a:t>
            </a:r>
            <a:r>
              <a:rPr kumimoji="1" lang="zh-CN" altLang="en-US" sz="2800" smtClean="0"/>
              <a:t>十二人格模型</a:t>
            </a:r>
            <a:endParaRPr kumimoji="1" lang="zh-CN" altLang="en-US" sz="2800"/>
          </a:p>
        </p:txBody>
      </p:sp>
    </p:spTree>
    <p:extLst>
      <p:ext uri="{BB962C8B-B14F-4D97-AF65-F5344CB8AC3E}">
        <p14:creationId xmlns:p14="http://schemas.microsoft.com/office/powerpoint/2010/main" val="2060959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646356" y="939974"/>
            <a:ext cx="4710070" cy="370420"/>
          </a:xfrm>
          <a:noFill/>
          <a:ln>
            <a:noFill/>
          </a:ln>
        </p:spPr>
        <p:txBody>
          <a:bodyPr wrap="none" lIns="46259" tIns="46259" rIns="46259" bIns="46259" anchor="ctr">
            <a:spAutoFit/>
          </a:bodyPr>
          <a:lstStyle/>
          <a:p>
            <a:pPr defTabSz="913997"/>
            <a:r>
              <a:rPr lang="zh-CN" altLang="en-US" sz="2000" b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  <a:cs typeface="Helvetica Light" charset="0"/>
              </a:rPr>
              <a:t>主要</a:t>
            </a:r>
            <a:r>
              <a:rPr lang="zh-CN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  <a:cs typeface="Helvetica Light" charset="0"/>
              </a:rPr>
              <a:t>解决受众对组织”模糊认知”的问题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1082708" y="2679872"/>
            <a:ext cx="10599340" cy="2569814"/>
            <a:chOff x="615506" y="2467094"/>
            <a:chExt cx="11010507" cy="2956472"/>
          </a:xfrm>
        </p:grpSpPr>
        <p:sp>
          <p:nvSpPr>
            <p:cNvPr id="25" name="矩形 24"/>
            <p:cNvSpPr/>
            <p:nvPr/>
          </p:nvSpPr>
          <p:spPr>
            <a:xfrm>
              <a:off x="615506" y="5023479"/>
              <a:ext cx="11010507" cy="400087"/>
            </a:xfrm>
            <a:prstGeom prst="rect">
              <a:avLst/>
            </a:prstGeom>
            <a:solidFill>
              <a:srgbClr val="E8454A"/>
            </a:solidFill>
          </p:spPr>
          <p:txBody>
            <a:bodyPr wrap="square" lIns="91421" tIns="45709" rIns="91421" bIns="45709" anchor="ctr">
              <a:spAutoFit/>
            </a:bodyPr>
            <a:lstStyle/>
            <a:p>
              <a:pPr algn="ctr" defTabSz="913997"/>
              <a:r>
                <a:rPr lang="zh-CN" altLang="en-US" sz="2000" b="1" dirty="0">
                  <a:solidFill>
                    <a:prstClr val="white"/>
                  </a:solidFill>
                  <a:latin typeface="Microsoft YaHei" charset="-122"/>
                  <a:cs typeface="Microsoft YaHei" charset="-122"/>
                </a:rPr>
                <a:t>清晰区别于其他竞争对手，深刻影响甚至打动受众，进而形成购买偏好和忠诚</a:t>
              </a:r>
              <a:endParaRPr lang="en-US" altLang="zh-CN" sz="2400" b="1" dirty="0">
                <a:solidFill>
                  <a:prstClr val="white"/>
                </a:solidFill>
                <a:latin typeface="Microsoft YaHei" charset="-122"/>
                <a:cs typeface="Microsoft YaHei" charset="-122"/>
              </a:endParaRPr>
            </a:p>
          </p:txBody>
        </p:sp>
        <p:sp>
          <p:nvSpPr>
            <p:cNvPr id="26" name="TextBox 7"/>
            <p:cNvSpPr txBox="1"/>
            <p:nvPr/>
          </p:nvSpPr>
          <p:spPr>
            <a:xfrm>
              <a:off x="854270" y="3392128"/>
              <a:ext cx="1976628" cy="522000"/>
            </a:xfrm>
            <a:prstGeom prst="rect">
              <a:avLst/>
            </a:prstGeom>
            <a:noFill/>
          </p:spPr>
          <p:txBody>
            <a:bodyPr wrap="square" lIns="91393" tIns="45696" rIns="91393" bIns="45696" rtlCol="0">
              <a:spAutoFit/>
            </a:bodyPr>
            <a:lstStyle/>
            <a:p>
              <a:pPr algn="ctr" defTabSz="913997"/>
              <a:r>
                <a:rPr lang="zh-CN" altLang="en-US" sz="2800" b="1" dirty="0">
                  <a:solidFill>
                    <a:srgbClr val="E8454A"/>
                  </a:solidFill>
                  <a:latin typeface="微软雅黑" pitchFamily="34" charset="-122"/>
                </a:rPr>
                <a:t> 我是谁</a:t>
              </a:r>
            </a:p>
          </p:txBody>
        </p:sp>
        <p:sp>
          <p:nvSpPr>
            <p:cNvPr id="27" name="TextBox 8"/>
            <p:cNvSpPr txBox="1"/>
            <p:nvPr/>
          </p:nvSpPr>
          <p:spPr>
            <a:xfrm>
              <a:off x="4780527" y="3392128"/>
              <a:ext cx="2376491" cy="523172"/>
            </a:xfrm>
            <a:prstGeom prst="rect">
              <a:avLst/>
            </a:prstGeom>
            <a:noFill/>
          </p:spPr>
          <p:txBody>
            <a:bodyPr wrap="square" lIns="91393" tIns="45696" rIns="91393" bIns="45696" rtlCol="0">
              <a:spAutoFit/>
            </a:bodyPr>
            <a:lstStyle/>
            <a:p>
              <a:pPr algn="ctr" defTabSz="913997"/>
              <a:r>
                <a:rPr lang="zh-CN" altLang="en-US" sz="2800" b="1" dirty="0">
                  <a:solidFill>
                    <a:srgbClr val="E8454A"/>
                  </a:solidFill>
                  <a:latin typeface="微软雅黑" pitchFamily="34" charset="-122"/>
                </a:rPr>
                <a:t>为何选我</a:t>
              </a:r>
            </a:p>
          </p:txBody>
        </p:sp>
        <p:sp>
          <p:nvSpPr>
            <p:cNvPr id="28" name="TextBox 9"/>
            <p:cNvSpPr txBox="1"/>
            <p:nvPr/>
          </p:nvSpPr>
          <p:spPr>
            <a:xfrm>
              <a:off x="8648078" y="3392128"/>
              <a:ext cx="2750017" cy="523172"/>
            </a:xfrm>
            <a:prstGeom prst="rect">
              <a:avLst/>
            </a:prstGeom>
            <a:noFill/>
          </p:spPr>
          <p:txBody>
            <a:bodyPr wrap="square" lIns="91393" tIns="45696" rIns="91393" bIns="45696" rtlCol="0">
              <a:spAutoFit/>
            </a:bodyPr>
            <a:lstStyle/>
            <a:p>
              <a:pPr algn="ctr" defTabSz="913997"/>
              <a:r>
                <a:rPr lang="zh-CN" altLang="en-US" sz="2800" b="1" dirty="0">
                  <a:solidFill>
                    <a:srgbClr val="E8454A"/>
                  </a:solidFill>
                  <a:latin typeface="微软雅黑" pitchFamily="34" charset="-122"/>
                </a:rPr>
                <a:t>因何重要</a:t>
              </a:r>
            </a:p>
          </p:txBody>
        </p:sp>
        <p:cxnSp>
          <p:nvCxnSpPr>
            <p:cNvPr id="29" name="直接连接符 14"/>
            <p:cNvCxnSpPr/>
            <p:nvPr/>
          </p:nvCxnSpPr>
          <p:spPr>
            <a:xfrm>
              <a:off x="615506" y="4105717"/>
              <a:ext cx="2859265" cy="0"/>
            </a:xfrm>
            <a:prstGeom prst="line">
              <a:avLst/>
            </a:prstGeom>
            <a:noFill/>
            <a:ln w="6350" cap="flat" cmpd="sng" algn="ctr">
              <a:solidFill>
                <a:srgbClr val="A6A6A6"/>
              </a:solidFill>
              <a:prstDash val="solid"/>
              <a:miter lim="800000"/>
            </a:ln>
            <a:effectLst/>
          </p:spPr>
        </p:cxnSp>
        <p:cxnSp>
          <p:nvCxnSpPr>
            <p:cNvPr id="30" name="直接连接符 15"/>
            <p:cNvCxnSpPr/>
            <p:nvPr/>
          </p:nvCxnSpPr>
          <p:spPr>
            <a:xfrm>
              <a:off x="4492884" y="4107259"/>
              <a:ext cx="2858028" cy="0"/>
            </a:xfrm>
            <a:prstGeom prst="line">
              <a:avLst/>
            </a:prstGeom>
            <a:noFill/>
            <a:ln w="6350" cap="flat" cmpd="sng" algn="ctr">
              <a:solidFill>
                <a:srgbClr val="A6A6A6"/>
              </a:solidFill>
              <a:prstDash val="solid"/>
              <a:miter lim="800000"/>
            </a:ln>
            <a:effectLst/>
          </p:spPr>
        </p:cxnSp>
        <p:cxnSp>
          <p:nvCxnSpPr>
            <p:cNvPr id="31" name="直接连接符 16"/>
            <p:cNvCxnSpPr/>
            <p:nvPr/>
          </p:nvCxnSpPr>
          <p:spPr>
            <a:xfrm>
              <a:off x="8655035" y="4081179"/>
              <a:ext cx="2858028" cy="0"/>
            </a:xfrm>
            <a:prstGeom prst="line">
              <a:avLst/>
            </a:prstGeom>
            <a:noFill/>
            <a:ln w="6350" cap="flat" cmpd="sng" algn="ctr">
              <a:solidFill>
                <a:srgbClr val="A6A6A6"/>
              </a:solidFill>
              <a:prstDash val="solid"/>
              <a:miter lim="800000"/>
            </a:ln>
            <a:effectLst/>
          </p:spPr>
        </p:cxnSp>
        <p:sp>
          <p:nvSpPr>
            <p:cNvPr id="32" name="TextBox 17"/>
            <p:cNvSpPr txBox="1"/>
            <p:nvPr/>
          </p:nvSpPr>
          <p:spPr>
            <a:xfrm>
              <a:off x="859318" y="4215538"/>
              <a:ext cx="2563248" cy="369283"/>
            </a:xfrm>
            <a:prstGeom prst="rect">
              <a:avLst/>
            </a:prstGeom>
            <a:noFill/>
          </p:spPr>
          <p:txBody>
            <a:bodyPr wrap="square" lIns="91393" tIns="45696" rIns="91393" bIns="45696" rtlCol="0">
              <a:spAutoFit/>
            </a:bodyPr>
            <a:lstStyle/>
            <a:p>
              <a:pPr defTabSz="913997"/>
              <a:r>
                <a:rPr lang="zh-CN" altLang="en-US" sz="1800" dirty="0">
                  <a:solidFill>
                    <a:prstClr val="black"/>
                  </a:solidFill>
                  <a:latin typeface="微软雅黑" pitchFamily="34" charset="-122"/>
                </a:rPr>
                <a:t>卖什么产品或服务？</a:t>
              </a:r>
            </a:p>
          </p:txBody>
        </p:sp>
        <p:sp>
          <p:nvSpPr>
            <p:cNvPr id="33" name="TextBox 18"/>
            <p:cNvSpPr txBox="1"/>
            <p:nvPr/>
          </p:nvSpPr>
          <p:spPr>
            <a:xfrm>
              <a:off x="8949816" y="4065637"/>
              <a:ext cx="2563248" cy="646282"/>
            </a:xfrm>
            <a:prstGeom prst="rect">
              <a:avLst/>
            </a:prstGeom>
            <a:noFill/>
          </p:spPr>
          <p:txBody>
            <a:bodyPr wrap="square" lIns="91393" tIns="45696" rIns="91393" bIns="45696" rtlCol="0">
              <a:spAutoFit/>
            </a:bodyPr>
            <a:lstStyle/>
            <a:p>
              <a:pPr defTabSz="913997"/>
              <a:r>
                <a:rPr lang="zh-CN" altLang="en-US" sz="1800" dirty="0">
                  <a:solidFill>
                    <a:prstClr val="black"/>
                  </a:solidFill>
                  <a:latin typeface="微软雅黑" pitchFamily="34" charset="-122"/>
                </a:rPr>
                <a:t>如果世界失去了我，</a:t>
              </a:r>
            </a:p>
            <a:p>
              <a:pPr defTabSz="913997"/>
              <a:r>
                <a:rPr lang="zh-CN" altLang="en-US" sz="1800" dirty="0">
                  <a:solidFill>
                    <a:prstClr val="black"/>
                  </a:solidFill>
                  <a:latin typeface="微软雅黑" pitchFamily="34" charset="-122"/>
                </a:rPr>
                <a:t>将会失去什么意义？</a:t>
              </a:r>
            </a:p>
          </p:txBody>
        </p:sp>
        <p:sp>
          <p:nvSpPr>
            <p:cNvPr id="34" name="TextBox 19"/>
            <p:cNvSpPr txBox="1"/>
            <p:nvPr/>
          </p:nvSpPr>
          <p:spPr>
            <a:xfrm>
              <a:off x="4494114" y="4215538"/>
              <a:ext cx="2871096" cy="369283"/>
            </a:xfrm>
            <a:prstGeom prst="rect">
              <a:avLst/>
            </a:prstGeom>
            <a:noFill/>
          </p:spPr>
          <p:txBody>
            <a:bodyPr wrap="square" lIns="91393" tIns="45696" rIns="91393" bIns="45696" rtlCol="0">
              <a:spAutoFit/>
            </a:bodyPr>
            <a:lstStyle/>
            <a:p>
              <a:pPr defTabSz="913997"/>
              <a:r>
                <a:rPr lang="zh-CN" altLang="en-US" sz="1800" dirty="0">
                  <a:solidFill>
                    <a:prstClr val="black"/>
                  </a:solidFill>
                  <a:latin typeface="微软雅黑" pitchFamily="34" charset="-122"/>
                </a:rPr>
                <a:t>什么理由让我与众不同？</a:t>
              </a:r>
            </a:p>
          </p:txBody>
        </p:sp>
        <p:sp>
          <p:nvSpPr>
            <p:cNvPr id="35" name="椭圆 34"/>
            <p:cNvSpPr/>
            <p:nvPr/>
          </p:nvSpPr>
          <p:spPr>
            <a:xfrm>
              <a:off x="1455975" y="2467094"/>
              <a:ext cx="773219" cy="773319"/>
            </a:xfrm>
            <a:prstGeom prst="ellipse">
              <a:avLst/>
            </a:prstGeom>
            <a:solidFill>
              <a:srgbClr val="A6A6A6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91421" tIns="45709" rIns="91421" bIns="45709" rtlCol="0" anchor="ctr"/>
            <a:lstStyle/>
            <a:p>
              <a:pPr algn="ctr" defTabSz="913997"/>
              <a:r>
                <a:rPr lang="en-US" altLang="zh-CN" sz="4800" b="1" kern="0" dirty="0">
                  <a:solidFill>
                    <a:prstClr val="white"/>
                  </a:solidFill>
                  <a:latin typeface="微软雅黑" panose="020B0503020204020204" pitchFamily="34" charset="-122"/>
                  <a:ea typeface="宋体"/>
                </a:rPr>
                <a:t>1</a:t>
              </a:r>
              <a:endParaRPr lang="zh-CN" altLang="en-US" sz="4800" b="1" kern="0" dirty="0">
                <a:solidFill>
                  <a:prstClr val="white"/>
                </a:solidFill>
                <a:latin typeface="微软雅黑" panose="020B0503020204020204" pitchFamily="34" charset="-122"/>
                <a:ea typeface="宋体"/>
              </a:endParaRPr>
            </a:p>
          </p:txBody>
        </p:sp>
        <p:sp>
          <p:nvSpPr>
            <p:cNvPr id="36" name="椭圆 35"/>
            <p:cNvSpPr/>
            <p:nvPr/>
          </p:nvSpPr>
          <p:spPr>
            <a:xfrm>
              <a:off x="5582163" y="2467094"/>
              <a:ext cx="773219" cy="773319"/>
            </a:xfrm>
            <a:prstGeom prst="ellipse">
              <a:avLst/>
            </a:prstGeom>
            <a:solidFill>
              <a:srgbClr val="A6A6A6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91421" tIns="45709" rIns="91421" bIns="45709" rtlCol="0" anchor="ctr"/>
            <a:lstStyle/>
            <a:p>
              <a:pPr algn="ctr" defTabSz="913997"/>
              <a:r>
                <a:rPr lang="en-US" altLang="zh-CN" sz="4800" b="1" kern="0" dirty="0">
                  <a:solidFill>
                    <a:prstClr val="white"/>
                  </a:solidFill>
                  <a:latin typeface="微软雅黑" panose="020B0503020204020204" pitchFamily="34" charset="-122"/>
                  <a:ea typeface="宋体"/>
                </a:rPr>
                <a:t>2</a:t>
              </a:r>
              <a:endParaRPr lang="zh-CN" altLang="en-US" sz="4800" b="1" kern="0" dirty="0">
                <a:solidFill>
                  <a:prstClr val="white"/>
                </a:solidFill>
                <a:latin typeface="微软雅黑" panose="020B0503020204020204" pitchFamily="34" charset="-122"/>
                <a:ea typeface="宋体"/>
              </a:endParaRPr>
            </a:p>
          </p:txBody>
        </p:sp>
        <p:sp>
          <p:nvSpPr>
            <p:cNvPr id="37" name="椭圆 36"/>
            <p:cNvSpPr/>
            <p:nvPr/>
          </p:nvSpPr>
          <p:spPr>
            <a:xfrm>
              <a:off x="9636477" y="2467094"/>
              <a:ext cx="773219" cy="773319"/>
            </a:xfrm>
            <a:prstGeom prst="ellipse">
              <a:avLst/>
            </a:prstGeom>
            <a:solidFill>
              <a:srgbClr val="A6A6A6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91421" tIns="45709" rIns="91421" bIns="45709" rtlCol="0" anchor="ctr"/>
            <a:lstStyle/>
            <a:p>
              <a:pPr algn="ctr" defTabSz="913997"/>
              <a:r>
                <a:rPr lang="en-US" altLang="zh-CN" sz="4800" b="1" kern="0" dirty="0">
                  <a:solidFill>
                    <a:prstClr val="white"/>
                  </a:solidFill>
                  <a:latin typeface="微软雅黑" panose="020B0503020204020204" pitchFamily="34" charset="-122"/>
                  <a:ea typeface="宋体"/>
                </a:rPr>
                <a:t>3</a:t>
              </a:r>
              <a:endParaRPr lang="zh-CN" altLang="en-US" sz="4800" b="1" kern="0" dirty="0">
                <a:solidFill>
                  <a:prstClr val="white"/>
                </a:solidFill>
                <a:latin typeface="微软雅黑" panose="020B0503020204020204" pitchFamily="34" charset="-122"/>
                <a:ea typeface="宋体"/>
              </a:endParaRPr>
            </a:p>
          </p:txBody>
        </p:sp>
        <p:sp>
          <p:nvSpPr>
            <p:cNvPr id="38" name="加号 37"/>
            <p:cNvSpPr/>
            <p:nvPr/>
          </p:nvSpPr>
          <p:spPr>
            <a:xfrm>
              <a:off x="3279928" y="3192839"/>
              <a:ext cx="898209" cy="876328"/>
            </a:xfrm>
            <a:prstGeom prst="mathPlus">
              <a:avLst/>
            </a:prstGeom>
            <a:solidFill>
              <a:srgbClr val="E8454A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91421" tIns="45709" rIns="91421" bIns="45709" rtlCol="0" anchor="ctr"/>
            <a:lstStyle/>
            <a:p>
              <a:pPr algn="ctr" defTabSz="913997"/>
              <a:endParaRPr lang="zh-CN" altLang="en-US" sz="1700" kern="0">
                <a:solidFill>
                  <a:prstClr val="white"/>
                </a:solidFill>
                <a:latin typeface="Calibri" panose="020F0502020204030204"/>
                <a:ea typeface="宋体"/>
              </a:endParaRPr>
            </a:p>
          </p:txBody>
        </p:sp>
        <p:sp>
          <p:nvSpPr>
            <p:cNvPr id="39" name="加号 38"/>
            <p:cNvSpPr/>
            <p:nvPr/>
          </p:nvSpPr>
          <p:spPr>
            <a:xfrm>
              <a:off x="7485804" y="3192839"/>
              <a:ext cx="898209" cy="876328"/>
            </a:xfrm>
            <a:prstGeom prst="mathPlus">
              <a:avLst/>
            </a:prstGeom>
            <a:solidFill>
              <a:srgbClr val="E8454A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91421" tIns="45709" rIns="91421" bIns="45709" rtlCol="0" anchor="ctr"/>
            <a:lstStyle/>
            <a:p>
              <a:pPr algn="ctr" defTabSz="913997"/>
              <a:endParaRPr lang="zh-CN" altLang="en-US" sz="1700" kern="0">
                <a:solidFill>
                  <a:prstClr val="white"/>
                </a:solidFill>
                <a:latin typeface="Calibri" panose="020F0502020204030204"/>
                <a:ea typeface="宋体"/>
              </a:endParaRPr>
            </a:p>
          </p:txBody>
        </p:sp>
      </p:grpSp>
      <p:sp>
        <p:nvSpPr>
          <p:cNvPr id="4" name="矩形 3"/>
          <p:cNvSpPr/>
          <p:nvPr/>
        </p:nvSpPr>
        <p:spPr>
          <a:xfrm>
            <a:off x="1696232" y="7276806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800" b="1">
                <a:solidFill>
                  <a:srgbClr val="FF3D36"/>
                </a:solidFill>
                <a:latin typeface="Microsoft YaHei" charset="-122"/>
                <a:ea typeface="Microsoft YaHei" charset="-122"/>
                <a:cs typeface="Microsoft YaHei" charset="-122"/>
              </a:rPr>
              <a:t>定方向</a:t>
            </a:r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5240805" y="7294618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800" b="1" dirty="0">
                <a:solidFill>
                  <a:srgbClr val="FF3D36"/>
                </a:solidFill>
                <a:latin typeface="Microsoft YaHei" charset="-122"/>
                <a:ea typeface="Microsoft YaHei" charset="-122"/>
                <a:cs typeface="Microsoft YaHei" charset="-122"/>
              </a:rPr>
              <a:t>树三观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9615560" y="7192139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800" b="1" dirty="0">
                <a:solidFill>
                  <a:srgbClr val="FF3D36"/>
                </a:solidFill>
                <a:latin typeface="Microsoft YaHei" charset="-122"/>
                <a:ea typeface="Microsoft YaHei" charset="-122"/>
                <a:cs typeface="Microsoft YaHei" charset="-122"/>
              </a:rPr>
              <a:t>建人设</a:t>
            </a:r>
          </a:p>
        </p:txBody>
      </p:sp>
    </p:spTree>
    <p:extLst>
      <p:ext uri="{BB962C8B-B14F-4D97-AF65-F5344CB8AC3E}">
        <p14:creationId xmlns:p14="http://schemas.microsoft.com/office/powerpoint/2010/main" val="3282527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646356" y="939959"/>
            <a:ext cx="3684178" cy="370451"/>
          </a:xfrm>
        </p:spPr>
        <p:txBody>
          <a:bodyPr/>
          <a:lstStyle/>
          <a:p>
            <a:r>
              <a:rPr lang="zh-CN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  <a:cs typeface="Helvetica Light" charset="0"/>
              </a:rPr>
              <a:t>从“</a:t>
            </a:r>
            <a:r>
              <a:rPr lang="zh-CN" altLang="zh-CN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  <a:cs typeface="Helvetica Light" charset="0"/>
              </a:rPr>
              <a:t>模糊认知”</a:t>
            </a:r>
            <a:r>
              <a:rPr lang="zh-CN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  <a:cs typeface="Helvetica Light" charset="0"/>
              </a:rPr>
              <a:t>到“非你不可”</a:t>
            </a:r>
            <a:endParaRPr lang="zh-CN" altLang="en-US" dirty="0"/>
          </a:p>
        </p:txBody>
      </p:sp>
      <p:grpSp>
        <p:nvGrpSpPr>
          <p:cNvPr id="24" name="组合 23"/>
          <p:cNvGrpSpPr/>
          <p:nvPr/>
        </p:nvGrpSpPr>
        <p:grpSpPr>
          <a:xfrm>
            <a:off x="6804784" y="2943434"/>
            <a:ext cx="3939416" cy="3040549"/>
            <a:chOff x="6132433" y="2069378"/>
            <a:chExt cx="5702984" cy="4401719"/>
          </a:xfrm>
        </p:grpSpPr>
        <p:pic>
          <p:nvPicPr>
            <p:cNvPr id="4100" name="Picture 4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9683" b="6145"/>
            <a:stretch/>
          </p:blipFill>
          <p:spPr bwMode="auto">
            <a:xfrm>
              <a:off x="8074437" y="2069378"/>
              <a:ext cx="3760980" cy="18643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" name="Picture 7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10692" y="4665062"/>
              <a:ext cx="1738800" cy="1738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" name="Picture 11" descr="https://ss0.baidu.com/6ONWsjip0QIZ8tyhnq/it/u=3547725168,109103336&amp;fm=58&amp;w=121&amp;h=140&amp;img.PNG&amp;bpow=793&amp;bpoh=1023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745"/>
            <a:stretch/>
          </p:blipFill>
          <p:spPr bwMode="auto">
            <a:xfrm>
              <a:off x="9157706" y="4732297"/>
              <a:ext cx="1594442" cy="1738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99" name="Picture 3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490" t="5294" r="15392" b="7255"/>
            <a:stretch/>
          </p:blipFill>
          <p:spPr bwMode="auto">
            <a:xfrm>
              <a:off x="6132433" y="2069379"/>
              <a:ext cx="2070463" cy="19647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4101" name="Picture 5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615"/>
          <a:stretch/>
        </p:blipFill>
        <p:spPr bwMode="auto">
          <a:xfrm>
            <a:off x="1067391" y="3139710"/>
            <a:ext cx="4475272" cy="2385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矩形 30"/>
          <p:cNvSpPr/>
          <p:nvPr/>
        </p:nvSpPr>
        <p:spPr>
          <a:xfrm>
            <a:off x="7644630" y="1954310"/>
            <a:ext cx="2003612" cy="457200"/>
          </a:xfrm>
          <a:prstGeom prst="rect">
            <a:avLst/>
          </a:prstGeom>
          <a:noFill/>
          <a:ln w="28575">
            <a:solidFill>
              <a:srgbClr val="E8454A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 smtClean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非你不可</a:t>
            </a:r>
            <a:endParaRPr lang="zh-CN" altLang="en-US" sz="1800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1976717" y="1954310"/>
            <a:ext cx="2003612" cy="457200"/>
          </a:xfrm>
          <a:prstGeom prst="rect">
            <a:avLst/>
          </a:prstGeom>
          <a:noFill/>
          <a:ln w="28575">
            <a:solidFill>
              <a:srgbClr val="A6A6A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 smtClean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模糊认知</a:t>
            </a:r>
            <a:endParaRPr lang="zh-CN" altLang="en-US" sz="1800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7" name="直接箭头连接符 26"/>
          <p:cNvCxnSpPr/>
          <p:nvPr/>
        </p:nvCxnSpPr>
        <p:spPr>
          <a:xfrm>
            <a:off x="4276164" y="2142569"/>
            <a:ext cx="2850777" cy="8962"/>
          </a:xfrm>
          <a:prstGeom prst="straightConnector1">
            <a:avLst/>
          </a:prstGeom>
          <a:ln w="38100">
            <a:solidFill>
              <a:srgbClr val="A6A6A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3291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11173734"/>
  <p:tag name="MH_LIBRARY" val="GRAPHIC"/>
  <p:tag name="MH_TYPE" val="Title"/>
  <p:tag name="MH_ORDER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315174730"/>
  <p:tag name="MH_LIBRARY" val="GRAPHIC"/>
  <p:tag name="MH_TYPE" val="SubTitle"/>
  <p:tag name="MH_ORDER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315174730"/>
  <p:tag name="MH_LIBRARY" val="GRAPHIC"/>
  <p:tag name="MH_TYPE" val="Text"/>
  <p:tag name="MH_ORDER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315174730"/>
  <p:tag name="MH_LIBRARY" val="GRAPHIC"/>
  <p:tag name="MH_TYPE" val="SubTitle"/>
  <p:tag name="MH_ORDER" val="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315174730"/>
  <p:tag name="MH_LIBRARY" val="GRAPHIC"/>
  <p:tag name="MH_TYPE" val="Text"/>
  <p:tag name="MH_ORDER" val="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315174730"/>
  <p:tag name="MH_LIBRARY" val="GRAPHIC"/>
  <p:tag name="MH_TYPE" val="SubTitle"/>
  <p:tag name="MH_ORDER" val="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315174730"/>
  <p:tag name="MH_LIBRARY" val="GRAPHIC"/>
  <p:tag name="MH_TYPE" val="Text"/>
  <p:tag name="MH_ORDER" val="3"/>
</p:tagLst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网格">
      <a:majorFont>
        <a:latin typeface="Franklin Gothic Medium"/>
        <a:ea typeface=""/>
        <a:cs typeface=""/>
        <a:font script="Jpan" typeface="HG創英角ｺﾞｼｯｸUB"/>
        <a:font script="Hang" typeface="HY견고딕"/>
        <a:font script="Hans" typeface="微软雅黑"/>
        <a:font script="Hant" typeface="微軟正黑體"/>
        <a:font script="Arab" typeface="Arial Bold"/>
        <a:font script="Hebr" typeface="Arial Bold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 Bold"/>
        <a:font script="Uigh" typeface="Microsoft Uighur"/>
        <a:font script="Geor" typeface="Sylfaen"/>
      </a:majorFont>
      <a:minorFont>
        <a:latin typeface="Franklin Gothic Medium"/>
        <a:ea typeface=""/>
        <a:cs typeface=""/>
        <a:font script="Jpan" typeface="HG創英角ｺﾞｼｯｸUB"/>
        <a:font script="Hang" typeface="HY견고딕"/>
        <a:font script="Hans" typeface="微软雅黑"/>
        <a:font script="Hant" typeface="微軟正黑體"/>
        <a:font script="Arab" typeface="Arial Bold"/>
        <a:font script="Hebr" typeface="Arial Bold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 Bold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11282</TotalTime>
  <Words>4593</Words>
  <Application>Microsoft Office PowerPoint</Application>
  <PresentationFormat>自定义</PresentationFormat>
  <Paragraphs>549</Paragraphs>
  <Slides>60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60</vt:i4>
      </vt:variant>
    </vt:vector>
  </HeadingPairs>
  <TitlesOfParts>
    <vt:vector size="78" baseType="lpstr">
      <vt:lpstr>Arial Unicode MS</vt:lpstr>
      <vt:lpstr>Heiti TC Light</vt:lpstr>
      <vt:lpstr>Helvetica Light</vt:lpstr>
      <vt:lpstr>Microsoft YaHei Regular</vt:lpstr>
      <vt:lpstr>TradeGothic LT</vt:lpstr>
      <vt:lpstr>Yuppy SC</vt:lpstr>
      <vt:lpstr>方正兰亭黑简体</vt:lpstr>
      <vt:lpstr>方正姚体</vt:lpstr>
      <vt:lpstr>时尚中黑简体</vt:lpstr>
      <vt:lpstr>宋体</vt:lpstr>
      <vt:lpstr>Microsoft YaHei</vt:lpstr>
      <vt:lpstr>Microsoft YaHei</vt:lpstr>
      <vt:lpstr>Arial</vt:lpstr>
      <vt:lpstr>Arial Narrow</vt:lpstr>
      <vt:lpstr>Calibri</vt:lpstr>
      <vt:lpstr>Franklin Gothic Medium</vt:lpstr>
      <vt:lpstr>Wingdings</vt:lpstr>
      <vt:lpstr>Office 主题</vt:lpstr>
      <vt:lpstr>PowerPoint 演示文稿</vt:lpstr>
      <vt:lpstr>PowerPoint 演示文稿</vt:lpstr>
      <vt:lpstr>PowerPoint 演示文稿</vt:lpstr>
      <vt:lpstr>PowerPoint 演示文稿</vt:lpstr>
      <vt:lpstr> 外界环境的变化，导致信息的互动变难</vt:lpstr>
      <vt:lpstr>  对比新旧时代下的品牌建设</vt:lpstr>
      <vt:lpstr>PowerPoint 演示文稿</vt:lpstr>
      <vt:lpstr>主要解决受众对组织”模糊认知”的问题</vt:lpstr>
      <vt:lpstr>从“模糊认知”到“非你不可”</vt:lpstr>
      <vt:lpstr>品牌定位进阶阶梯</vt:lpstr>
      <vt:lpstr>PowerPoint 演示文稿</vt:lpstr>
      <vt:lpstr>传统品牌项目周期耗时过长，已经跟不上互联网发展速度</vt:lpstr>
      <vt:lpstr>PowerPoint 演示文稿</vt:lpstr>
      <vt:lpstr>PowerPoint 演示文稿</vt:lpstr>
      <vt:lpstr>工作逻辑</vt:lpstr>
      <vt:lpstr>PowerPoint 演示文稿</vt:lpstr>
      <vt:lpstr>Rose Only：一生只送一个人，让玫瑰变成一生承诺</vt:lpstr>
      <vt:lpstr>PowerPoint 演示文稿</vt:lpstr>
      <vt:lpstr>野兽派：我心中有一朵玫瑰，慰藉我的美好心灵</vt:lpstr>
      <vt:lpstr>PowerPoint 演示文稿</vt:lpstr>
      <vt:lpstr>花点时间：花点时间在无用的美好上，先悦己，再悦人</vt:lpstr>
      <vt:lpstr>PowerPoint 演示文稿</vt:lpstr>
      <vt:lpstr>PowerPoint 演示文稿</vt:lpstr>
      <vt:lpstr>PowerPoint 演示文稿</vt:lpstr>
      <vt:lpstr>PowerPoint 演示文稿</vt:lpstr>
      <vt:lpstr>提醒一点，定位描述和表达方式一定要匹配</vt:lpstr>
      <vt:lpstr>品牌主张四分法</vt:lpstr>
      <vt:lpstr>好的表达方式可以从这几点入手</vt:lpstr>
      <vt:lpstr>事实主张</vt:lpstr>
      <vt:lpstr>事实定位适合的品牌组织</vt:lpstr>
      <vt:lpstr>如何确认事实定位适合这家公司</vt:lpstr>
      <vt:lpstr>情感主张</vt:lpstr>
      <vt:lpstr>情感主张适合的品牌组织</vt:lpstr>
      <vt:lpstr>如何确认情感主张适合这家公司</vt:lpstr>
      <vt:lpstr>认知主张</vt:lpstr>
      <vt:lpstr>认知主张适合的品牌组织</vt:lpstr>
      <vt:lpstr>如何确认知主张适合这家公司</vt:lpstr>
      <vt:lpstr>价值主张</vt:lpstr>
      <vt:lpstr>价值主张适合的品牌组织</vt:lpstr>
      <vt:lpstr>如何确认价值主张适合这家公司</vt:lpstr>
      <vt:lpstr>PowerPoint 演示文稿</vt:lpstr>
      <vt:lpstr>试想这三个品牌在聚会上相遇，要如何介绍自己</vt:lpstr>
      <vt:lpstr>品牌拟人法</vt:lpstr>
      <vt:lpstr>品牌人格模型所处位置</vt:lpstr>
      <vt:lpstr>基于心理学上12种人类的核心欲望</vt:lpstr>
      <vt:lpstr>我们把品牌分为12种人格，代表人类的12种终极欲望</vt:lpstr>
      <vt:lpstr>一张图，让你理解为何这些品牌有如此不同</vt:lpstr>
      <vt:lpstr>品牌人格化的好处</vt:lpstr>
      <vt:lpstr>人设正确，营销更给力</vt:lpstr>
      <vt:lpstr>影响品牌人格特征的判断要素</vt:lpstr>
      <vt:lpstr>品牌人格在实操中要避免的四个点</vt:lpstr>
      <vt:lpstr> 不同的品牌人格背后是不同价值观的形成</vt:lpstr>
      <vt:lpstr> 不同的品牌人格背后是不同价值观的形成</vt:lpstr>
      <vt:lpstr>案例分析—颠覆者</vt:lpstr>
      <vt:lpstr>案例分析—探险家</vt:lpstr>
      <vt:lpstr>案例分析—纯真者</vt:lpstr>
      <vt:lpstr>案例分析—情人</vt:lpstr>
      <vt:lpstr>回顾模型：品牌定位主张四分法</vt:lpstr>
      <vt:lpstr>回顾模型：人格模型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think</cp:lastModifiedBy>
  <cp:revision>526</cp:revision>
  <cp:lastPrinted>2016-11-20T04:04:58Z</cp:lastPrinted>
  <dcterms:created xsi:type="dcterms:W3CDTF">2016-10-10T07:04:51Z</dcterms:created>
  <dcterms:modified xsi:type="dcterms:W3CDTF">2018-03-20T10:44:22Z</dcterms:modified>
</cp:coreProperties>
</file>